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9" r:id="rId11"/>
    <p:sldId id="272" r:id="rId12"/>
    <p:sldId id="262" r:id="rId13"/>
    <p:sldId id="271" r:id="rId14"/>
    <p:sldId id="273" r:id="rId15"/>
    <p:sldId id="270" r:id="rId16"/>
    <p:sldId id="263" r:id="rId17"/>
    <p:sldId id="274" r:id="rId18"/>
    <p:sldId id="264" r:id="rId19"/>
    <p:sldId id="265" r:id="rId20"/>
    <p:sldId id="275" r:id="rId21"/>
    <p:sldId id="277" r:id="rId22"/>
    <p:sldId id="266" r:id="rId23"/>
    <p:sldId id="278" r:id="rId24"/>
    <p:sldId id="276" r:id="rId25"/>
  </p:sldIdLst>
  <p:sldSz cx="10693400" cy="75612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182" y="21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6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625475" y="2901950"/>
            <a:ext cx="7821613" cy="1468438"/>
          </a:xfrm>
          <a:extLst/>
        </p:spPr>
        <p:txBody>
          <a:bodyPr/>
          <a:lstStyle>
            <a:lvl1pPr>
              <a:spcBef>
                <a:spcPct val="30000"/>
              </a:spcBef>
              <a:defRPr sz="4400" b="1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46286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5475" y="4370388"/>
            <a:ext cx="7821613" cy="900112"/>
          </a:xfrm>
          <a:extLst/>
        </p:spPr>
        <p:txBody>
          <a:bodyPr/>
          <a:lstStyle>
            <a:lvl1pPr>
              <a:spcBef>
                <a:spcPct val="30000"/>
              </a:spcBef>
              <a:defRPr sz="1600"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4362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419D-838E-4FA6-BF90-A4D9F5DE26C3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2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086F8-22EB-45D1-AB8F-CC7C6C911800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16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475" y="1646238"/>
            <a:ext cx="4646613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488" y="1646238"/>
            <a:ext cx="4646612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F142C-3FF5-4AEA-8380-0587502BC439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0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F3B3E-B145-4201-8D88-23A218536FE8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0F842-3D46-4A49-ADD9-906541C3577D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41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57384-40DE-40DD-86F2-4568A7862B42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FD88-42F9-47BF-AF2E-8807F2DA6C24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01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C1995-61FC-4B81-91E9-9FCACAEA72A7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19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D098C-1976-4536-A714-2CBC73F490CB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81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8" y="322263"/>
            <a:ext cx="2360612" cy="648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322263"/>
            <a:ext cx="6932613" cy="6483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AC6AE-547D-4E0D-A9F3-0F0CA0767979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25320" y="322200"/>
            <a:ext cx="9445320" cy="25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5052960" y="7194600"/>
            <a:ext cx="590040" cy="19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5585CF8F-2034-42CF-8CF2-052783127B97}" type="slidenum">
              <a:rPr lang="en-IN" sz="1100" strike="noStrike">
                <a:solidFill>
                  <a:srgbClr val="002469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1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5053013" y="7194550"/>
            <a:ext cx="5905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3CE6F-EF2B-45C3-A84C-4F3C3A97EAEB}" type="slidenum">
              <a:rPr lang="en-GB" altLang="en-US">
                <a:solidFill>
                  <a:srgbClr val="00246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solidFill>
                <a:srgbClr val="002469"/>
              </a:solidFill>
              <a:cs typeface="Arial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5475" y="322263"/>
            <a:ext cx="94456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5475" y="1646238"/>
            <a:ext cx="9445625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First Level</a:t>
            </a:r>
          </a:p>
          <a:p>
            <a:pPr lvl="2"/>
            <a:r>
              <a:rPr lang="en-GB" altLang="en-US" smtClean="0"/>
              <a:t>Second Level</a:t>
            </a:r>
          </a:p>
          <a:p>
            <a:pPr lvl="3"/>
            <a:r>
              <a:rPr lang="en-GB" altLang="en-US" smtClean="0"/>
              <a:t>Third Level</a:t>
            </a:r>
          </a:p>
          <a:p>
            <a:pPr lvl="4"/>
            <a:r>
              <a:rPr lang="en-GB" alt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24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99536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5000"/>
        <a:buFont typeface="Arial" charset="0"/>
        <a:defRPr sz="1200">
          <a:solidFill>
            <a:schemeClr val="tx2"/>
          </a:solidFill>
          <a:latin typeface="+mn-lt"/>
          <a:ea typeface="+mn-ea"/>
          <a:cs typeface="+mn-cs"/>
        </a:defRPr>
      </a:lvl1pPr>
      <a:lvl2pPr marL="217488" indent="-217488" algn="l" defTabSz="995363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SzPct val="130000"/>
        <a:buFont typeface="Wingdings" pitchFamily="2" charset="2"/>
        <a:buChar char="§"/>
        <a:defRPr sz="1200">
          <a:solidFill>
            <a:schemeClr val="tx2"/>
          </a:solidFill>
          <a:latin typeface="+mn-lt"/>
          <a:cs typeface="Arial" pitchFamily="34" charset="0"/>
        </a:defRPr>
      </a:lvl2pPr>
      <a:lvl3pPr marL="454025" indent="-236538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Arial" charset="0"/>
        <a:buChar char="–"/>
        <a:defRPr sz="1200">
          <a:solidFill>
            <a:schemeClr val="tx2"/>
          </a:solidFill>
          <a:latin typeface="+mn-lt"/>
          <a:cs typeface="Arial" pitchFamily="34" charset="0"/>
        </a:defRPr>
      </a:lvl3pPr>
      <a:lvl4pPr marL="638175" indent="-1841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200">
          <a:solidFill>
            <a:schemeClr val="tx2"/>
          </a:solidFill>
          <a:latin typeface="+mn-lt"/>
          <a:cs typeface="Arial" pitchFamily="34" charset="0"/>
        </a:defRPr>
      </a:lvl4pPr>
      <a:lvl5pPr marL="8112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5pPr>
      <a:lvl6pPr marL="12684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6pPr>
      <a:lvl7pPr marL="17256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7pPr>
      <a:lvl8pPr marL="21828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8pPr>
      <a:lvl9pPr marL="26400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404D576-A1AE-4B66-BB00-5FE0DEE28E7B}" type="slidenum">
              <a:rPr lang="en-IN" sz="1100" strike="noStrike">
                <a:solidFill>
                  <a:srgbClr val="00246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Internship </a:t>
            </a:r>
            <a:r>
              <a:rPr lang="en-GB" sz="3200" strike="noStrike" dirty="0" smtClean="0">
                <a:solidFill>
                  <a:srgbClr val="002469"/>
                </a:solidFill>
                <a:latin typeface="Candara"/>
              </a:rPr>
              <a:t>Review Presentation </a:t>
            </a:r>
            <a:endParaRPr dirty="0"/>
          </a:p>
        </p:txBody>
      </p:sp>
      <p:sp>
        <p:nvSpPr>
          <p:cNvPr id="40" name="TextShape 4"/>
          <p:cNvSpPr txBox="1"/>
          <p:nvPr/>
        </p:nvSpPr>
        <p:spPr>
          <a:xfrm>
            <a:off x="6655946" y="2886480"/>
            <a:ext cx="3446640" cy="430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3300" strike="noStrike" dirty="0">
                <a:solidFill>
                  <a:srgbClr val="002469"/>
                </a:solidFill>
                <a:latin typeface="Arial"/>
              </a:rPr>
              <a:t>A </a:t>
            </a:r>
            <a:r>
              <a:rPr lang="en-IN" sz="3300" strike="noStrike" dirty="0" err="1">
                <a:solidFill>
                  <a:srgbClr val="002469"/>
                </a:solidFill>
                <a:latin typeface="Arial"/>
              </a:rPr>
              <a:t>Jatin</a:t>
            </a:r>
            <a:r>
              <a:rPr lang="en-IN" sz="3300" strike="noStrike" dirty="0">
                <a:solidFill>
                  <a:srgbClr val="002469"/>
                </a:solidFill>
                <a:latin typeface="Arial"/>
              </a:rPr>
              <a:t> </a:t>
            </a:r>
            <a:r>
              <a:rPr lang="en-IN" sz="3300" strike="noStrike" dirty="0" err="1">
                <a:solidFill>
                  <a:srgbClr val="002469"/>
                </a:solidFill>
                <a:latin typeface="Arial"/>
              </a:rPr>
              <a:t>Sandilya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z="2400" strike="noStrike" dirty="0">
                <a:solidFill>
                  <a:srgbClr val="002469"/>
                </a:solidFill>
                <a:latin typeface="Arial"/>
              </a:rPr>
              <a:t>(C&amp;IB)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IN" sz="1500" strike="noStrike" dirty="0">
                <a:solidFill>
                  <a:srgbClr val="747679"/>
                </a:solidFill>
                <a:latin typeface="Arial"/>
              </a:rPr>
              <a:t>14 July 2016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10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2994227" y="6137938"/>
            <a:ext cx="4887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Automation-Reports(Cucumber)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90" y="1520494"/>
            <a:ext cx="4958347" cy="41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5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0298E92-A25F-47E6-A603-4C3E0AC42F07}" type="slidenum">
              <a:rPr lang="en-IN" sz="1100" strike="noStrike">
                <a:solidFill>
                  <a:srgbClr val="002469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4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71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Get familiar with </a:t>
            </a:r>
            <a:r>
              <a:rPr lang="en-IN" sz="2000" dirty="0" err="1">
                <a:solidFill>
                  <a:srgbClr val="800000"/>
                </a:solidFill>
                <a:latin typeface="Candara" panose="020E0502030303020204" pitchFamily="34" charset="0"/>
              </a:rPr>
              <a:t>Jbehave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framework.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Write sample test suites for learning. 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Create the same Spring application through BDD using </a:t>
            </a:r>
            <a:r>
              <a:rPr lang="en-IN" sz="2000" dirty="0" err="1">
                <a:solidFill>
                  <a:srgbClr val="800000"/>
                </a:solidFill>
                <a:latin typeface="Candara" panose="020E0502030303020204" pitchFamily="34" charset="0"/>
              </a:rPr>
              <a:t>JBehave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, mark the differences and introspect.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To understand Agile methodology and Scrum.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SDLC and JIRA. 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12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3520012" y="6137938"/>
            <a:ext cx="436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 using </a:t>
            </a:r>
            <a:r>
              <a:rPr lang="en-IN" dirty="0" err="1" smtClean="0">
                <a:solidFill>
                  <a:srgbClr val="747679"/>
                </a:solidFill>
              </a:rPr>
              <a:t>JBehave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627459"/>
            <a:ext cx="10058400" cy="52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4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13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3199411" y="6137938"/>
            <a:ext cx="468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Automation-Reports(</a:t>
            </a:r>
            <a:r>
              <a:rPr lang="en-IN" dirty="0" err="1" smtClean="0">
                <a:solidFill>
                  <a:srgbClr val="747679"/>
                </a:solidFill>
              </a:rPr>
              <a:t>Jbehave</a:t>
            </a:r>
            <a:r>
              <a:rPr lang="en-IN" dirty="0" smtClean="0">
                <a:solidFill>
                  <a:srgbClr val="747679"/>
                </a:solidFill>
              </a:rPr>
              <a:t>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90" y="1520494"/>
            <a:ext cx="4958347" cy="41676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0" y="1332359"/>
            <a:ext cx="9331600" cy="43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2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14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4194572" y="613793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Agile in a nutshell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64" y="1900009"/>
            <a:ext cx="5803946" cy="36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3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3380F3D-7128-4B7E-B13E-5C65157B97EB}" type="slidenum">
              <a:rPr lang="en-IN" sz="1100" strike="noStrike">
                <a:solidFill>
                  <a:srgbClr val="002469"/>
                </a:solidFill>
                <a:latin typeface="Arial"/>
              </a:rPr>
              <a:t>15</a:t>
            </a:fld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5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Understand Backend Automation thoroughly.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Analyse Cucumber-JVM and </a:t>
            </a:r>
            <a:r>
              <a:rPr lang="en-IN" sz="2000" dirty="0" err="1">
                <a:solidFill>
                  <a:srgbClr val="800000"/>
                </a:solidFill>
                <a:latin typeface="Candara" panose="020E0502030303020204" pitchFamily="34" charset="0"/>
              </a:rPr>
              <a:t>JBehave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Compare the two using various parameters such as Documentation Support, Parameter Handling, etc.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b="1" dirty="0">
                <a:solidFill>
                  <a:srgbClr val="800000"/>
                </a:solidFill>
                <a:latin typeface="Candara" panose="020E0502030303020204" pitchFamily="34" charset="0"/>
              </a:rPr>
              <a:t>Present a tech-talk to the fellow teammates about the findings and discuss and learn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.   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16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3690516" y="6141406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err="1" smtClean="0">
                <a:solidFill>
                  <a:srgbClr val="747679"/>
                </a:solidFill>
              </a:rPr>
              <a:t>JBehave</a:t>
            </a:r>
            <a:r>
              <a:rPr lang="en-IN" dirty="0" smtClean="0">
                <a:solidFill>
                  <a:srgbClr val="747679"/>
                </a:solidFill>
              </a:rPr>
              <a:t> </a:t>
            </a:r>
            <a:r>
              <a:rPr lang="en-IN" dirty="0" smtClean="0">
                <a:solidFill>
                  <a:srgbClr val="747679"/>
                </a:solidFill>
              </a:rPr>
              <a:t>vs </a:t>
            </a:r>
            <a:r>
              <a:rPr lang="en-IN" dirty="0" smtClean="0">
                <a:solidFill>
                  <a:srgbClr val="747679"/>
                </a:solidFill>
              </a:rPr>
              <a:t>Cucumber-JVM</a:t>
            </a:r>
            <a:endParaRPr lang="en-IN" dirty="0"/>
          </a:p>
        </p:txBody>
      </p:sp>
      <p:graphicFrame>
        <p:nvGraphicFramePr>
          <p:cNvPr id="6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96059"/>
              </p:ext>
            </p:extLst>
          </p:nvPr>
        </p:nvGraphicFramePr>
        <p:xfrm>
          <a:off x="1890316" y="1764407"/>
          <a:ext cx="7200800" cy="3699728"/>
        </p:xfrm>
        <a:graphic>
          <a:graphicData uri="http://schemas.openxmlformats.org/drawingml/2006/table">
            <a:tbl>
              <a:tblPr/>
              <a:tblGrid>
                <a:gridCol w="3888432"/>
                <a:gridCol w="331236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Arial Black" panose="020B0A04020102020204" pitchFamily="34" charset="0"/>
                        </a:rPr>
                        <a:t>Feature</a:t>
                      </a:r>
                      <a:r>
                        <a:rPr lang="en-US" sz="1200" baseline="0" dirty="0" smtClean="0">
                          <a:effectLst/>
                          <a:latin typeface="Arial Black" panose="020B0A04020102020204" pitchFamily="34" charset="0"/>
                        </a:rPr>
                        <a:t> Support</a:t>
                      </a:r>
                      <a:endParaRPr lang="en-GB" sz="12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  <a:latin typeface="Arial Black" panose="020B0A04020102020204" pitchFamily="34" charset="0"/>
                        </a:rPr>
                        <a:t>Winner</a:t>
                      </a:r>
                      <a:endParaRPr lang="en-GB" sz="12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Documentation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JBehave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Flexibility in passing 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Cucumber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Auto-complete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Cucumber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Formatting Flexibility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Draw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Built-in Reports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Draw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Conformity To Standards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Cucumber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 Data Sources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JBehave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0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F569884A-8571-4221-A1AB-13574644C331}" type="slidenum">
              <a:rPr lang="en-IN" sz="1100" strike="noStrike">
                <a:solidFill>
                  <a:srgbClr val="002469"/>
                </a:solidFill>
                <a:latin typeface="Arial"/>
              </a:rPr>
              <a:t>17</a:t>
            </a:fld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Going further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Challenges Faced</a:t>
            </a:r>
            <a:endParaRPr/>
          </a:p>
        </p:txBody>
      </p:sp>
      <p:sp>
        <p:nvSpPr>
          <p:cNvPr id="81" name="CustomShape 5"/>
          <p:cNvSpPr/>
          <p:nvPr/>
        </p:nvSpPr>
        <p:spPr>
          <a:xfrm>
            <a:off x="625320" y="2376000"/>
            <a:ext cx="9526680" cy="106488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Non-familiarity with Java and its environment.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Lack of domain knowledge in the initial stages.  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   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60E0AAC-F967-425C-BAA2-969A5D7BCDAD}" type="slidenum">
              <a:rPr lang="en-IN" sz="1100" strike="noStrike">
                <a:solidFill>
                  <a:srgbClr val="002469"/>
                </a:solidFill>
                <a:latin typeface="Arial"/>
              </a:rPr>
              <a:t>18</a:t>
            </a:fld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Key </a:t>
            </a:r>
            <a:r>
              <a:rPr lang="en-GB" sz="3200" strike="noStrike" dirty="0" smtClean="0">
                <a:solidFill>
                  <a:srgbClr val="002469"/>
                </a:solidFill>
                <a:latin typeface="Candara"/>
              </a:rPr>
              <a:t>Takeaways </a:t>
            </a: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from the Internship </a:t>
            </a:r>
            <a:endParaRPr dirty="0"/>
          </a:p>
        </p:txBody>
      </p:sp>
      <p:sp>
        <p:nvSpPr>
          <p:cNvPr id="85" name="CustomShape 4"/>
          <p:cNvSpPr/>
          <p:nvPr/>
        </p:nvSpPr>
        <p:spPr>
          <a:xfrm>
            <a:off x="955980" y="2340471"/>
            <a:ext cx="8784000" cy="40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Understand web development and project lifecycle for an organisation as large as RBS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Domain knowledge on banking.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Understand how an organization functions and how projects are delivered.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Experience with Web Development in the Java environment and its best practices.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Understand the workflow of a project End-to-End. 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Understand the role of each person in the development team and how teams should be formed.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Real taste of the Corporate World.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Professional Communication. 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60E0AAC-F967-425C-BAA2-969A5D7BCDAD}" type="slidenum">
              <a:rPr lang="en-IN" sz="1100" strike="noStrike">
                <a:solidFill>
                  <a:srgbClr val="002469"/>
                </a:solidFill>
                <a:latin typeface="Arial"/>
              </a:rPr>
              <a:t>19</a:t>
            </a:fld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Key </a:t>
            </a:r>
            <a:r>
              <a:rPr lang="en-GB" sz="3200" dirty="0" smtClean="0">
                <a:solidFill>
                  <a:srgbClr val="002469"/>
                </a:solidFill>
                <a:latin typeface="Candara"/>
              </a:rPr>
              <a:t>Learning</a:t>
            </a:r>
            <a:endParaRPr dirty="0"/>
          </a:p>
        </p:txBody>
      </p:sp>
      <p:graphicFrame>
        <p:nvGraphicFramePr>
          <p:cNvPr id="6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80745"/>
              </p:ext>
            </p:extLst>
          </p:nvPr>
        </p:nvGraphicFramePr>
        <p:xfrm>
          <a:off x="2251636" y="1185739"/>
          <a:ext cx="6192688" cy="5989320"/>
        </p:xfrm>
        <a:graphic>
          <a:graphicData uri="http://schemas.openxmlformats.org/drawingml/2006/table">
            <a:tbl>
              <a:tblPr/>
              <a:tblGrid>
                <a:gridCol w="2259788"/>
                <a:gridCol w="3932900"/>
              </a:tblGrid>
              <a:tr h="273918">
                <a:tc rowSpan="4"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Java.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8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Spring.io, Maven, Terminal.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Full Stack Web-</a:t>
                      </a:r>
                      <a:r>
                        <a:rPr kumimoji="0" lang="en-US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</a:t>
                      </a: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.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BDD workflow and hands on experience. 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97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SDLC , Agile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Basics of Software Testing and Automation.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757">
                <a:tc rowSpan="3"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Domain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Basics of Banking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Overview of Client On-Boarding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Fusion and </a:t>
                      </a:r>
                      <a:r>
                        <a:rPr kumimoji="0" lang="en-GB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AMCorp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9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4543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Miscellaneous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Professional attitude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Team work, Communication Skills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Processes 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 Work Culture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 Coping with deadlines, colleagues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44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FBD7F89-44E1-4016-BA19-4BCC2C9C374D}" type="slidenum">
              <a:rPr lang="en-IN" sz="1100" strike="noStrike">
                <a:solidFill>
                  <a:srgbClr val="002469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Project Scope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1260000" y="1908000"/>
            <a:ext cx="7560000" cy="347184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400" strike="noStrike" dirty="0">
                <a:solidFill>
                  <a:srgbClr val="800000"/>
                </a:solidFill>
                <a:latin typeface="Candara"/>
              </a:rPr>
              <a:t> The BDD paradigm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- Java &amp; the build environment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- Spring.io</a:t>
            </a:r>
            <a:endParaRPr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200" strike="noStrike" dirty="0" smtClean="0">
                <a:solidFill>
                  <a:srgbClr val="800000"/>
                </a:solidFill>
                <a:latin typeface="Candara"/>
              </a:rPr>
              <a:t>Agile Methodology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sz="2200" dirty="0" smtClean="0">
                <a:solidFill>
                  <a:srgbClr val="800000"/>
                </a:solidFill>
                <a:latin typeface="Candara"/>
              </a:rPr>
              <a:t>ii.</a:t>
            </a:r>
            <a:r>
              <a:rPr lang="en-IN" sz="2200" strike="noStrike" dirty="0" smtClean="0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Backend Testing Automation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- Evaluation and Analysis of BDD Frameworks ( Cucumber-JVM and </a:t>
            </a:r>
            <a:r>
              <a:rPr lang="en-IN" sz="2200" strike="noStrike" dirty="0" err="1">
                <a:solidFill>
                  <a:srgbClr val="800000"/>
                </a:solidFill>
                <a:latin typeface="Candara"/>
              </a:rPr>
              <a:t>Jbehave</a:t>
            </a: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 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7190509"/>
              </p:ext>
            </p:extLst>
          </p:nvPr>
        </p:nvGraphicFramePr>
        <p:xfrm>
          <a:off x="0" y="0"/>
          <a:ext cx="10693400" cy="756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Slide" r:id="rId3" imgW="5346039" imgH="3781216" progId="PowerPoint.Slide.8">
                  <p:embed/>
                </p:oleObj>
              </mc:Choice>
              <mc:Fallback>
                <p:oleObj name="Slide" r:id="rId3" imgW="5346039" imgH="3781216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693400" cy="756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584200" y="1320800"/>
            <a:ext cx="51308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latin typeface="Candara" pitchFamily="34" charset="0"/>
              </a:rPr>
              <a:t>LEARNING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3263900" y="1536700"/>
            <a:ext cx="43561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    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584200" y="1993900"/>
            <a:ext cx="195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chemeClr val="tx2"/>
                </a:solidFill>
                <a:latin typeface="Candara" pitchFamily="34" charset="0"/>
              </a:rPr>
              <a:t>Sessions Attended: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95" y="2484487"/>
            <a:ext cx="2200474" cy="2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12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9A94E4D-F6AB-4B7E-B6B6-D2E6752F3E0D}" type="slidenum">
              <a:rPr lang="en-IN" sz="1100" strike="noStrike">
                <a:solidFill>
                  <a:srgbClr val="002469"/>
                </a:solidFill>
                <a:latin typeface="Arial"/>
              </a:rPr>
              <a:t>21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Beyond the Job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920880" y="1646280"/>
            <a:ext cx="85910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1098228" y="2771640"/>
            <a:ext cx="8784000" cy="40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GB" sz="2000" dirty="0" smtClean="0">
                <a:latin typeface="Candara" panose="020E0502030303020204" pitchFamily="34" charset="0"/>
              </a:rPr>
              <a:t>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All the interns visited an orphanage in Red Hills as a part of CSR. The kids were given food, and interesting activities for them like Quizzes, Dumb Charades and dancing were conducted. 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Unforgettable Experience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9A94E4D-F6AB-4B7E-B6B6-D2E6752F3E0D}" type="slidenum">
              <a:rPr lang="en-IN" sz="1100" strike="noStrike">
                <a:solidFill>
                  <a:srgbClr val="002469"/>
                </a:solidFill>
                <a:latin typeface="Arial"/>
              </a:rPr>
              <a:t>22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Beyond the Job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920880" y="1646280"/>
            <a:ext cx="85910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7" y="1404367"/>
            <a:ext cx="678976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61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9A94E4D-F6AB-4B7E-B6B6-D2E6752F3E0D}" type="slidenum">
              <a:rPr lang="en-IN" sz="1100" strike="noStrike">
                <a:solidFill>
                  <a:srgbClr val="002469"/>
                </a:solidFill>
                <a:latin typeface="Arial"/>
              </a:rPr>
              <a:t>23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810196" y="3132559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2469"/>
                </a:solidFill>
                <a:latin typeface="Candara"/>
              </a:rPr>
              <a:t>Thank You</a:t>
            </a:r>
            <a:endParaRPr dirty="0"/>
          </a:p>
        </p:txBody>
      </p:sp>
      <p:sp>
        <p:nvSpPr>
          <p:cNvPr id="89" name="CustomShape 4"/>
          <p:cNvSpPr/>
          <p:nvPr/>
        </p:nvSpPr>
        <p:spPr>
          <a:xfrm>
            <a:off x="920880" y="1646280"/>
            <a:ext cx="85910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463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8A793024-8710-434D-94B9-DEB9E135EC98}" type="slidenum">
              <a:rPr lang="en-IN" sz="1100" strike="noStrike">
                <a:solidFill>
                  <a:srgbClr val="002469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Behaviour Driven Development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1008000" y="2064600"/>
            <a:ext cx="8712000" cy="14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800000"/>
                </a:solidFill>
                <a:latin typeface="Candara" panose="020E0502030303020204" pitchFamily="34" charset="0"/>
              </a:rPr>
              <a:t>A software development methodology in which an application is specified and designed by describing how its </a:t>
            </a:r>
            <a:r>
              <a:rPr lang="en-GB" sz="2000" dirty="0" err="1">
                <a:solidFill>
                  <a:srgbClr val="800000"/>
                </a:solidFill>
                <a:latin typeface="Candara" panose="020E0502030303020204" pitchFamily="34" charset="0"/>
              </a:rPr>
              <a:t>behavior</a:t>
            </a:r>
            <a:r>
              <a:rPr lang="en-GB" sz="2000" dirty="0">
                <a:solidFill>
                  <a:srgbClr val="800000"/>
                </a:solidFill>
                <a:latin typeface="Candara" panose="020E0502030303020204" pitchFamily="34" charset="0"/>
              </a:rPr>
              <a:t> should appear to an outside observer. 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480240" y="148680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OVERVIEW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873000" y="4863240"/>
            <a:ext cx="8784000" cy="14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To understand a typical workflow of development using the said technique. </a:t>
            </a:r>
            <a:endParaRPr sz="2000"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Understand why such an approach could be useful. </a:t>
            </a:r>
            <a:endParaRPr sz="2000"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Differentiate between BDD and other *DD methodologies.</a:t>
            </a:r>
            <a:endParaRPr sz="2000"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To implement 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an application 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using the BDD best practices with the available frameworks. 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434880" y="403200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OBJECTIVES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9D444D7-ED36-4DFE-825F-B93E09E6CB7B}" type="slidenum">
              <a:rPr lang="en-IN" sz="1100" strike="noStrike">
                <a:solidFill>
                  <a:srgbClr val="002469"/>
                </a:solidFill>
                <a:latin typeface="Arial"/>
              </a:rPr>
              <a:t>4</a:t>
            </a:fld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1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625320" y="2375999"/>
            <a:ext cx="9526680" cy="1764671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strike="noStrike" dirty="0" smtClean="0">
                <a:solidFill>
                  <a:srgbClr val="800000"/>
                </a:solidFill>
                <a:latin typeface="Candara" panose="020E0502030303020204" pitchFamily="34" charset="0"/>
              </a:rPr>
              <a:t>On-boarding. 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 smtClean="0">
                <a:solidFill>
                  <a:srgbClr val="800000"/>
                </a:solidFill>
                <a:latin typeface="Candara" panose="020E0502030303020204" pitchFamily="34" charset="0"/>
              </a:rPr>
              <a:t> Setup </a:t>
            </a: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the build environment.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Get comfortable working with Java 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Get Familiar with Junit </a:t>
            </a:r>
            <a:r>
              <a:rPr lang="en-IN" sz="2000" dirty="0" err="1" smtClean="0">
                <a:solidFill>
                  <a:srgbClr val="800000"/>
                </a:solidFill>
                <a:latin typeface="Candara" panose="020E0502030303020204" pitchFamily="34" charset="0"/>
              </a:rPr>
              <a:t>xUnit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testing methods.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Understand the build lifecycle of a project using Apache Maven.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5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2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625320" y="2376000"/>
            <a:ext cx="9526680" cy="14007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>
                <a:solidFill>
                  <a:srgbClr val="800000"/>
                </a:solidFill>
                <a:latin typeface="Candara"/>
              </a:rPr>
              <a:t> Become proficient in Java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Understand how Spring framework works.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Thoroughly understand concepts such as Dependency Injection and Aspect Oriented Programming in Spring framework.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6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259"/>
            <a:ext cx="4033101" cy="1802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52" y="1332359"/>
            <a:ext cx="3613035" cy="1422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76" y="2988543"/>
            <a:ext cx="3885715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3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08CD2782-D446-41B1-B30A-30342E3970C1}" type="slidenum">
              <a:rPr lang="en-IN" sz="1100" strike="noStrike">
                <a:solidFill>
                  <a:srgbClr val="002469"/>
                </a:solidFill>
                <a:latin typeface="Arial"/>
              </a:rPr>
              <a:t>7</a:t>
            </a:fld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3</a:t>
            </a:r>
            <a:endParaRPr/>
          </a:p>
        </p:txBody>
      </p:sp>
      <p:sp>
        <p:nvSpPr>
          <p:cNvPr id="6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66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 Implement Spring web Applications for learning.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Create an End-to End Spring Application.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Get familiar with Cucumber-JVM.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Write sample test suites for learning. 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Create the same Spring application through BDD using Cucumber-JVM, mark the differences and introspect .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8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828303"/>
            <a:ext cx="9874653" cy="496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4032" y="6114010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Spring REST web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13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9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2814690" y="6137938"/>
            <a:ext cx="506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 using Cucumber-JVM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828303"/>
            <a:ext cx="10058400" cy="49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28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BS_Internal_A4L_Print_Template">
  <a:themeElements>
    <a:clrScheme name="RBS_Internal_A4L_Print_Template 1">
      <a:dk1>
        <a:srgbClr val="000000"/>
      </a:dk1>
      <a:lt1>
        <a:srgbClr val="FFFFFF"/>
      </a:lt1>
      <a:dk2>
        <a:srgbClr val="002469"/>
      </a:dk2>
      <a:lt2>
        <a:srgbClr val="9EA2A2"/>
      </a:lt2>
      <a:accent1>
        <a:srgbClr val="A4C8E1"/>
      </a:accent1>
      <a:accent2>
        <a:srgbClr val="00A9CE"/>
      </a:accent2>
      <a:accent3>
        <a:srgbClr val="FFFFFF"/>
      </a:accent3>
      <a:accent4>
        <a:srgbClr val="000000"/>
      </a:accent4>
      <a:accent5>
        <a:srgbClr val="CFE0EE"/>
      </a:accent5>
      <a:accent6>
        <a:srgbClr val="0099BA"/>
      </a:accent6>
      <a:hlink>
        <a:srgbClr val="F0B323"/>
      </a:hlink>
      <a:folHlink>
        <a:srgbClr val="CE0058"/>
      </a:folHlink>
    </a:clrScheme>
    <a:fontScheme name="RBS_Internal_A4L_Pr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pitchFamily="34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pitchFamily="34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RBS_Internal_A4L_Print_Template 1">
        <a:dk1>
          <a:srgbClr val="000000"/>
        </a:dk1>
        <a:lt1>
          <a:srgbClr val="FFFFFF"/>
        </a:lt1>
        <a:dk2>
          <a:srgbClr val="002469"/>
        </a:dk2>
        <a:lt2>
          <a:srgbClr val="9EA2A2"/>
        </a:lt2>
        <a:accent1>
          <a:srgbClr val="A4C8E1"/>
        </a:accent1>
        <a:accent2>
          <a:srgbClr val="00A9CE"/>
        </a:accent2>
        <a:accent3>
          <a:srgbClr val="FFFFFF"/>
        </a:accent3>
        <a:accent4>
          <a:srgbClr val="000000"/>
        </a:accent4>
        <a:accent5>
          <a:srgbClr val="CFE0EE"/>
        </a:accent5>
        <a:accent6>
          <a:srgbClr val="0099BA"/>
        </a:accent6>
        <a:hlink>
          <a:srgbClr val="F0B323"/>
        </a:hlink>
        <a:folHlink>
          <a:srgbClr val="CE00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632</Words>
  <Application>Microsoft Office PowerPoint</Application>
  <PresentationFormat>Custom</PresentationFormat>
  <Paragraphs>151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RBS_Internal_A4L_Print_Template</vt:lpstr>
      <vt:lpstr>Microsoft PowerPoint 97-2003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Royal Bank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Imhoff, Jessica, (Corporate &amp; Institutional Banking)</dc:creator>
  <dc:description>Version 2.5 (PowerPoint 2003) Aug 2013</dc:description>
  <cp:lastModifiedBy>Sandilya, A jatin, M&amp;IB</cp:lastModifiedBy>
  <cp:revision>507</cp:revision>
  <cp:lastPrinted>2015-06-17T14:24:37Z</cp:lastPrinted>
  <dcterms:created xsi:type="dcterms:W3CDTF">2012-04-02T09:49:02Z</dcterms:created>
  <dcterms:modified xsi:type="dcterms:W3CDTF">2016-07-13T07:44:06Z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Royal Bank of Scotland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_AdHocReviewCycleID">
    <vt:i4>-1337874923</vt:i4>
  </property>
  <property fmtid="{D5CDD505-2E9C-101B-9397-08002B2CF9AE}" pid="14" name="_AuthorEmail">
    <vt:lpwstr>RBSIndiaTechnologyGraduateProgram@rbs.com</vt:lpwstr>
  </property>
  <property fmtid="{D5CDD505-2E9C-101B-9397-08002B2CF9AE}" pid="15" name="_AuthorEmailDisplayName">
    <vt:lpwstr>RBS India Technology Graduate Program</vt:lpwstr>
  </property>
  <property fmtid="{D5CDD505-2E9C-101B-9397-08002B2CF9AE}" pid="16" name="_EmailSubject">
    <vt:lpwstr>Intern LM Comms - Presentation+evaluation</vt:lpwstr>
  </property>
</Properties>
</file>