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71" r:id="rId8"/>
    <p:sldId id="262" r:id="rId9"/>
    <p:sldId id="269" r:id="rId10"/>
    <p:sldId id="263" r:id="rId11"/>
    <p:sldId id="264"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63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set\data%20set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set\data%20set2.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set2.csv]data set2!PivotTable2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'data set2'!$B$3:$B$4</c:f>
              <c:strCache>
                <c:ptCount val="1"/>
                <c:pt idx="0">
                  <c:v>HIGH</c:v>
                </c:pt>
              </c:strCache>
            </c:strRef>
          </c:tx>
          <c:spPr>
            <a:solidFill>
              <a:schemeClr val="accent1"/>
            </a:solidFill>
            <a:ln>
              <a:noFill/>
            </a:ln>
            <a:effectLst/>
          </c:spPr>
          <c:invertIfNegative val="0"/>
          <c:cat>
            <c:strRef>
              <c:f>'data set2'!$A$5:$A$15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set2'!$B$5:$B$15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9-4901-9863-C80263638947}"/>
            </c:ext>
          </c:extLst>
        </c:ser>
        <c:ser>
          <c:idx val="1"/>
          <c:order val="1"/>
          <c:tx>
            <c:strRef>
              <c:f>'data set2'!$C$3:$C$4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'data set2'!$A$5:$A$15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set2'!$C$5:$C$15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9-4901-9863-C80263638947}"/>
            </c:ext>
          </c:extLst>
        </c:ser>
        <c:ser>
          <c:idx val="2"/>
          <c:order val="2"/>
          <c:tx>
            <c:strRef>
              <c:f>'data set2'!$D$3:$D$4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exp"/>
            <c:dispRSqr val="0"/>
            <c:dispEq val="0"/>
          </c:trendline>
          <c:cat>
            <c:strRef>
              <c:f>'data set2'!$A$5:$A$15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set2'!$D$5:$D$15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5-C9D9-4901-9863-C80263638947}"/>
            </c:ext>
          </c:extLst>
        </c:ser>
        <c:ser>
          <c:idx val="3"/>
          <c:order val="3"/>
          <c:tx>
            <c:strRef>
              <c:f>'data set2'!$E$3:$E$4</c:f>
              <c:strCache>
                <c:ptCount val="1"/>
                <c:pt idx="0">
                  <c:v>VERY HIGH</c:v>
                </c:pt>
              </c:strCache>
            </c:strRef>
          </c:tx>
          <c:spPr>
            <a:solidFill>
              <a:schemeClr val="accent4"/>
            </a:solidFill>
            <a:ln>
              <a:noFill/>
            </a:ln>
            <a:effectLst/>
          </c:spPr>
          <c:invertIfNegative val="0"/>
          <c:cat>
            <c:strRef>
              <c:f>'data set2'!$A$5:$A$15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set2'!$E$5:$E$15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C9D9-4901-9863-C80263638947}"/>
            </c:ext>
          </c:extLst>
        </c:ser>
        <c:dLbls>
          <c:showLegendKey val="0"/>
          <c:showVal val="0"/>
          <c:showCatName val="0"/>
          <c:showSerName val="0"/>
          <c:showPercent val="0"/>
          <c:showBubbleSize val="0"/>
        </c:dLbls>
        <c:gapWidth val="219"/>
        <c:overlap val="-27"/>
        <c:axId val="137882912"/>
        <c:axId val="137884832"/>
      </c:barChart>
      <c:catAx>
        <c:axId val="13788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84832"/>
        <c:crosses val="autoZero"/>
        <c:auto val="1"/>
        <c:lblAlgn val="ctr"/>
        <c:lblOffset val="100"/>
        <c:noMultiLvlLbl val="0"/>
      </c:catAx>
      <c:valAx>
        <c:axId val="137884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82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set2.csv]data set2!PivotTable2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s>
    <c:plotArea>
      <c:layout/>
      <c:pieChart>
        <c:varyColors val="1"/>
        <c:ser>
          <c:idx val="0"/>
          <c:order val="0"/>
          <c:tx>
            <c:strRef>
              <c:f>'data set2'!$B$3:$B$4</c:f>
              <c:strCache>
                <c:ptCount val="1"/>
                <c:pt idx="0">
                  <c:v>HIGH</c:v>
                </c:pt>
              </c:strCache>
            </c:strRef>
          </c:tx>
          <c:dPt>
            <c:idx val="0"/>
            <c:bubble3D val="0"/>
            <c:spPr>
              <a:solidFill>
                <a:schemeClr val="accent1"/>
              </a:solidFill>
              <a:ln>
                <a:noFill/>
              </a:ln>
              <a:effectLst/>
            </c:spPr>
            <c:extLst>
              <c:ext xmlns:c16="http://schemas.microsoft.com/office/drawing/2014/chart" uri="{C3380CC4-5D6E-409C-BE32-E72D297353CC}">
                <c16:uniqueId val="{00000001-C259-4574-97FF-07FB544CB6B6}"/>
              </c:ext>
            </c:extLst>
          </c:dPt>
          <c:dPt>
            <c:idx val="1"/>
            <c:bubble3D val="0"/>
            <c:spPr>
              <a:solidFill>
                <a:schemeClr val="accent2"/>
              </a:solidFill>
              <a:ln>
                <a:noFill/>
              </a:ln>
              <a:effectLst/>
            </c:spPr>
            <c:extLst>
              <c:ext xmlns:c16="http://schemas.microsoft.com/office/drawing/2014/chart" uri="{C3380CC4-5D6E-409C-BE32-E72D297353CC}">
                <c16:uniqueId val="{00000003-C259-4574-97FF-07FB544CB6B6}"/>
              </c:ext>
            </c:extLst>
          </c:dPt>
          <c:dPt>
            <c:idx val="2"/>
            <c:bubble3D val="0"/>
            <c:spPr>
              <a:solidFill>
                <a:schemeClr val="accent3"/>
              </a:solidFill>
              <a:ln>
                <a:noFill/>
              </a:ln>
              <a:effectLst/>
            </c:spPr>
            <c:extLst>
              <c:ext xmlns:c16="http://schemas.microsoft.com/office/drawing/2014/chart" uri="{C3380CC4-5D6E-409C-BE32-E72D297353CC}">
                <c16:uniqueId val="{00000005-C259-4574-97FF-07FB544CB6B6}"/>
              </c:ext>
            </c:extLst>
          </c:dPt>
          <c:dPt>
            <c:idx val="3"/>
            <c:bubble3D val="0"/>
            <c:spPr>
              <a:solidFill>
                <a:schemeClr val="accent4"/>
              </a:solidFill>
              <a:ln>
                <a:noFill/>
              </a:ln>
              <a:effectLst/>
            </c:spPr>
            <c:extLst>
              <c:ext xmlns:c16="http://schemas.microsoft.com/office/drawing/2014/chart" uri="{C3380CC4-5D6E-409C-BE32-E72D297353CC}">
                <c16:uniqueId val="{00000007-C259-4574-97FF-07FB544CB6B6}"/>
              </c:ext>
            </c:extLst>
          </c:dPt>
          <c:dPt>
            <c:idx val="4"/>
            <c:bubble3D val="0"/>
            <c:spPr>
              <a:solidFill>
                <a:schemeClr val="accent5"/>
              </a:solidFill>
              <a:ln>
                <a:noFill/>
              </a:ln>
              <a:effectLst/>
            </c:spPr>
            <c:extLst>
              <c:ext xmlns:c16="http://schemas.microsoft.com/office/drawing/2014/chart" uri="{C3380CC4-5D6E-409C-BE32-E72D297353CC}">
                <c16:uniqueId val="{00000009-C259-4574-97FF-07FB544CB6B6}"/>
              </c:ext>
            </c:extLst>
          </c:dPt>
          <c:dPt>
            <c:idx val="5"/>
            <c:bubble3D val="0"/>
            <c:spPr>
              <a:solidFill>
                <a:schemeClr val="accent6"/>
              </a:solidFill>
              <a:ln>
                <a:noFill/>
              </a:ln>
              <a:effectLst/>
            </c:spPr>
            <c:extLst>
              <c:ext xmlns:c16="http://schemas.microsoft.com/office/drawing/2014/chart" uri="{C3380CC4-5D6E-409C-BE32-E72D297353CC}">
                <c16:uniqueId val="{0000000B-C259-4574-97FF-07FB544CB6B6}"/>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C259-4574-97FF-07FB544CB6B6}"/>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C259-4574-97FF-07FB544CB6B6}"/>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C259-4574-97FF-07FB544CB6B6}"/>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C259-4574-97FF-07FB544CB6B6}"/>
              </c:ext>
            </c:extLst>
          </c:dPt>
          <c:cat>
            <c:strRef>
              <c:f>'data set2'!$A$5:$A$15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set2'!$B$5:$B$15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C259-4574-97FF-07FB544CB6B6}"/>
            </c:ext>
          </c:extLst>
        </c:ser>
        <c:ser>
          <c:idx val="1"/>
          <c:order val="1"/>
          <c:tx>
            <c:strRef>
              <c:f>'data set2'!$C$3:$C$4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16-C259-4574-97FF-07FB544CB6B6}"/>
              </c:ext>
            </c:extLst>
          </c:dPt>
          <c:dPt>
            <c:idx val="1"/>
            <c:bubble3D val="0"/>
            <c:spPr>
              <a:solidFill>
                <a:schemeClr val="accent2"/>
              </a:solidFill>
              <a:ln>
                <a:noFill/>
              </a:ln>
              <a:effectLst/>
            </c:spPr>
            <c:extLst>
              <c:ext xmlns:c16="http://schemas.microsoft.com/office/drawing/2014/chart" uri="{C3380CC4-5D6E-409C-BE32-E72D297353CC}">
                <c16:uniqueId val="{00000018-C259-4574-97FF-07FB544CB6B6}"/>
              </c:ext>
            </c:extLst>
          </c:dPt>
          <c:dPt>
            <c:idx val="2"/>
            <c:bubble3D val="0"/>
            <c:spPr>
              <a:solidFill>
                <a:schemeClr val="accent3"/>
              </a:solidFill>
              <a:ln>
                <a:noFill/>
              </a:ln>
              <a:effectLst/>
            </c:spPr>
            <c:extLst>
              <c:ext xmlns:c16="http://schemas.microsoft.com/office/drawing/2014/chart" uri="{C3380CC4-5D6E-409C-BE32-E72D297353CC}">
                <c16:uniqueId val="{0000001A-C259-4574-97FF-07FB544CB6B6}"/>
              </c:ext>
            </c:extLst>
          </c:dPt>
          <c:dPt>
            <c:idx val="3"/>
            <c:bubble3D val="0"/>
            <c:spPr>
              <a:solidFill>
                <a:schemeClr val="accent4"/>
              </a:solidFill>
              <a:ln>
                <a:noFill/>
              </a:ln>
              <a:effectLst/>
            </c:spPr>
            <c:extLst>
              <c:ext xmlns:c16="http://schemas.microsoft.com/office/drawing/2014/chart" uri="{C3380CC4-5D6E-409C-BE32-E72D297353CC}">
                <c16:uniqueId val="{0000001C-C259-4574-97FF-07FB544CB6B6}"/>
              </c:ext>
            </c:extLst>
          </c:dPt>
          <c:dPt>
            <c:idx val="4"/>
            <c:bubble3D val="0"/>
            <c:spPr>
              <a:solidFill>
                <a:schemeClr val="accent5"/>
              </a:solidFill>
              <a:ln>
                <a:noFill/>
              </a:ln>
              <a:effectLst/>
            </c:spPr>
            <c:extLst>
              <c:ext xmlns:c16="http://schemas.microsoft.com/office/drawing/2014/chart" uri="{C3380CC4-5D6E-409C-BE32-E72D297353CC}">
                <c16:uniqueId val="{0000001E-C259-4574-97FF-07FB544CB6B6}"/>
              </c:ext>
            </c:extLst>
          </c:dPt>
          <c:dPt>
            <c:idx val="5"/>
            <c:bubble3D val="0"/>
            <c:spPr>
              <a:solidFill>
                <a:schemeClr val="accent6"/>
              </a:solidFill>
              <a:ln>
                <a:noFill/>
              </a:ln>
              <a:effectLst/>
            </c:spPr>
            <c:extLst>
              <c:ext xmlns:c16="http://schemas.microsoft.com/office/drawing/2014/chart" uri="{C3380CC4-5D6E-409C-BE32-E72D297353CC}">
                <c16:uniqueId val="{00000020-C259-4574-97FF-07FB544CB6B6}"/>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C259-4574-97FF-07FB544CB6B6}"/>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C259-4574-97FF-07FB544CB6B6}"/>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C259-4574-97FF-07FB544CB6B6}"/>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C259-4574-97FF-07FB544CB6B6}"/>
              </c:ext>
            </c:extLst>
          </c:dPt>
          <c:cat>
            <c:strRef>
              <c:f>'data set2'!$A$5:$A$15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set2'!$C$5:$C$15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C259-4574-97FF-07FB544CB6B6}"/>
            </c:ext>
          </c:extLst>
        </c:ser>
        <c:ser>
          <c:idx val="2"/>
          <c:order val="2"/>
          <c:tx>
            <c:strRef>
              <c:f>'data set2'!$D$3:$D$4</c:f>
              <c:strCache>
                <c:ptCount val="1"/>
                <c:pt idx="0">
                  <c:v>MED</c:v>
                </c:pt>
              </c:strCache>
            </c:strRef>
          </c:tx>
          <c:dPt>
            <c:idx val="0"/>
            <c:bubble3D val="0"/>
            <c:spPr>
              <a:solidFill>
                <a:schemeClr val="accent1"/>
              </a:solidFill>
              <a:ln>
                <a:noFill/>
              </a:ln>
              <a:effectLst/>
            </c:spPr>
            <c:extLst>
              <c:ext xmlns:c16="http://schemas.microsoft.com/office/drawing/2014/chart" uri="{C3380CC4-5D6E-409C-BE32-E72D297353CC}">
                <c16:uniqueId val="{0000002B-C259-4574-97FF-07FB544CB6B6}"/>
              </c:ext>
            </c:extLst>
          </c:dPt>
          <c:dPt>
            <c:idx val="1"/>
            <c:bubble3D val="0"/>
            <c:spPr>
              <a:solidFill>
                <a:schemeClr val="accent2"/>
              </a:solidFill>
              <a:ln>
                <a:noFill/>
              </a:ln>
              <a:effectLst/>
            </c:spPr>
            <c:extLst>
              <c:ext xmlns:c16="http://schemas.microsoft.com/office/drawing/2014/chart" uri="{C3380CC4-5D6E-409C-BE32-E72D297353CC}">
                <c16:uniqueId val="{0000002D-C259-4574-97FF-07FB544CB6B6}"/>
              </c:ext>
            </c:extLst>
          </c:dPt>
          <c:dPt>
            <c:idx val="2"/>
            <c:bubble3D val="0"/>
            <c:spPr>
              <a:solidFill>
                <a:schemeClr val="accent3"/>
              </a:solidFill>
              <a:ln>
                <a:noFill/>
              </a:ln>
              <a:effectLst/>
            </c:spPr>
            <c:extLst>
              <c:ext xmlns:c16="http://schemas.microsoft.com/office/drawing/2014/chart" uri="{C3380CC4-5D6E-409C-BE32-E72D297353CC}">
                <c16:uniqueId val="{0000002F-C259-4574-97FF-07FB544CB6B6}"/>
              </c:ext>
            </c:extLst>
          </c:dPt>
          <c:dPt>
            <c:idx val="3"/>
            <c:bubble3D val="0"/>
            <c:spPr>
              <a:solidFill>
                <a:schemeClr val="accent4"/>
              </a:solidFill>
              <a:ln>
                <a:noFill/>
              </a:ln>
              <a:effectLst/>
            </c:spPr>
            <c:extLst>
              <c:ext xmlns:c16="http://schemas.microsoft.com/office/drawing/2014/chart" uri="{C3380CC4-5D6E-409C-BE32-E72D297353CC}">
                <c16:uniqueId val="{00000031-C259-4574-97FF-07FB544CB6B6}"/>
              </c:ext>
            </c:extLst>
          </c:dPt>
          <c:dPt>
            <c:idx val="4"/>
            <c:bubble3D val="0"/>
            <c:spPr>
              <a:solidFill>
                <a:schemeClr val="accent5"/>
              </a:solidFill>
              <a:ln>
                <a:noFill/>
              </a:ln>
              <a:effectLst/>
            </c:spPr>
            <c:extLst>
              <c:ext xmlns:c16="http://schemas.microsoft.com/office/drawing/2014/chart" uri="{C3380CC4-5D6E-409C-BE32-E72D297353CC}">
                <c16:uniqueId val="{00000033-C259-4574-97FF-07FB544CB6B6}"/>
              </c:ext>
            </c:extLst>
          </c:dPt>
          <c:dPt>
            <c:idx val="5"/>
            <c:bubble3D val="0"/>
            <c:spPr>
              <a:solidFill>
                <a:schemeClr val="accent6"/>
              </a:solidFill>
              <a:ln>
                <a:noFill/>
              </a:ln>
              <a:effectLst/>
            </c:spPr>
            <c:extLst>
              <c:ext xmlns:c16="http://schemas.microsoft.com/office/drawing/2014/chart" uri="{C3380CC4-5D6E-409C-BE32-E72D297353CC}">
                <c16:uniqueId val="{00000035-C259-4574-97FF-07FB544CB6B6}"/>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C259-4574-97FF-07FB544CB6B6}"/>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C259-4574-97FF-07FB544CB6B6}"/>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C259-4574-97FF-07FB544CB6B6}"/>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C259-4574-97FF-07FB544CB6B6}"/>
              </c:ext>
            </c:extLst>
          </c:dPt>
          <c:cat>
            <c:strRef>
              <c:f>'data set2'!$A$5:$A$15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set2'!$D$5:$D$15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C259-4574-97FF-07FB544CB6B6}"/>
            </c:ext>
          </c:extLst>
        </c:ser>
        <c:ser>
          <c:idx val="3"/>
          <c:order val="3"/>
          <c:tx>
            <c:strRef>
              <c:f>'data set2'!$E$3:$E$4</c:f>
              <c:strCache>
                <c:ptCount val="1"/>
                <c:pt idx="0">
                  <c:v>VERY HIGH</c:v>
                </c:pt>
              </c:strCache>
            </c:strRef>
          </c:tx>
          <c:dPt>
            <c:idx val="0"/>
            <c:bubble3D val="0"/>
            <c:spPr>
              <a:solidFill>
                <a:schemeClr val="accent1"/>
              </a:solidFill>
              <a:ln>
                <a:noFill/>
              </a:ln>
              <a:effectLst/>
            </c:spPr>
            <c:extLst>
              <c:ext xmlns:c16="http://schemas.microsoft.com/office/drawing/2014/chart" uri="{C3380CC4-5D6E-409C-BE32-E72D297353CC}">
                <c16:uniqueId val="{00000040-C259-4574-97FF-07FB544CB6B6}"/>
              </c:ext>
            </c:extLst>
          </c:dPt>
          <c:dPt>
            <c:idx val="1"/>
            <c:bubble3D val="0"/>
            <c:spPr>
              <a:solidFill>
                <a:schemeClr val="accent2"/>
              </a:solidFill>
              <a:ln>
                <a:noFill/>
              </a:ln>
              <a:effectLst/>
            </c:spPr>
            <c:extLst>
              <c:ext xmlns:c16="http://schemas.microsoft.com/office/drawing/2014/chart" uri="{C3380CC4-5D6E-409C-BE32-E72D297353CC}">
                <c16:uniqueId val="{00000042-C259-4574-97FF-07FB544CB6B6}"/>
              </c:ext>
            </c:extLst>
          </c:dPt>
          <c:dPt>
            <c:idx val="2"/>
            <c:bubble3D val="0"/>
            <c:spPr>
              <a:solidFill>
                <a:schemeClr val="accent3"/>
              </a:solidFill>
              <a:ln>
                <a:noFill/>
              </a:ln>
              <a:effectLst/>
            </c:spPr>
            <c:extLst>
              <c:ext xmlns:c16="http://schemas.microsoft.com/office/drawing/2014/chart" uri="{C3380CC4-5D6E-409C-BE32-E72D297353CC}">
                <c16:uniqueId val="{00000044-C259-4574-97FF-07FB544CB6B6}"/>
              </c:ext>
            </c:extLst>
          </c:dPt>
          <c:dPt>
            <c:idx val="3"/>
            <c:bubble3D val="0"/>
            <c:spPr>
              <a:solidFill>
                <a:schemeClr val="accent4"/>
              </a:solidFill>
              <a:ln>
                <a:noFill/>
              </a:ln>
              <a:effectLst/>
            </c:spPr>
            <c:extLst>
              <c:ext xmlns:c16="http://schemas.microsoft.com/office/drawing/2014/chart" uri="{C3380CC4-5D6E-409C-BE32-E72D297353CC}">
                <c16:uniqueId val="{00000046-C259-4574-97FF-07FB544CB6B6}"/>
              </c:ext>
            </c:extLst>
          </c:dPt>
          <c:dPt>
            <c:idx val="4"/>
            <c:bubble3D val="0"/>
            <c:spPr>
              <a:solidFill>
                <a:schemeClr val="accent5"/>
              </a:solidFill>
              <a:ln>
                <a:noFill/>
              </a:ln>
              <a:effectLst/>
            </c:spPr>
            <c:extLst>
              <c:ext xmlns:c16="http://schemas.microsoft.com/office/drawing/2014/chart" uri="{C3380CC4-5D6E-409C-BE32-E72D297353CC}">
                <c16:uniqueId val="{00000048-C259-4574-97FF-07FB544CB6B6}"/>
              </c:ext>
            </c:extLst>
          </c:dPt>
          <c:dPt>
            <c:idx val="5"/>
            <c:bubble3D val="0"/>
            <c:spPr>
              <a:solidFill>
                <a:schemeClr val="accent6"/>
              </a:solidFill>
              <a:ln>
                <a:noFill/>
              </a:ln>
              <a:effectLst/>
            </c:spPr>
            <c:extLst>
              <c:ext xmlns:c16="http://schemas.microsoft.com/office/drawing/2014/chart" uri="{C3380CC4-5D6E-409C-BE32-E72D297353CC}">
                <c16:uniqueId val="{0000004A-C259-4574-97FF-07FB544CB6B6}"/>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4C-C259-4574-97FF-07FB544CB6B6}"/>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4E-C259-4574-97FF-07FB544CB6B6}"/>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50-C259-4574-97FF-07FB544CB6B6}"/>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52-C259-4574-97FF-07FB544CB6B6}"/>
              </c:ext>
            </c:extLst>
          </c:dPt>
          <c:cat>
            <c:strRef>
              <c:f>'data set2'!$A$5:$A$15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set2'!$E$5:$E$15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C259-4574-97FF-07FB544CB6B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316737"/>
            <a:ext cx="8610600" cy="1938992"/>
          </a:xfrm>
          <a:prstGeom prst="rect">
            <a:avLst/>
          </a:prstGeom>
          <a:noFill/>
        </p:spPr>
        <p:txBody>
          <a:bodyPr wrap="square" rtlCol="0">
            <a:spAutoFit/>
          </a:bodyPr>
          <a:lstStyle/>
          <a:p>
            <a:r>
              <a:rPr lang="en-US" sz="2400" dirty="0"/>
              <a:t>STUDENT NAME:</a:t>
            </a:r>
          </a:p>
          <a:p>
            <a:r>
              <a:rPr lang="en-US" sz="2400" dirty="0"/>
              <a:t>REGISTER NO:  312213306     asunm1455312213306</a:t>
            </a:r>
          </a:p>
          <a:p>
            <a:r>
              <a:rPr lang="en-US" sz="2400" dirty="0"/>
              <a:t>DEPARTMENT: B.COM.B M  .BANK MANAGEMENT</a:t>
            </a:r>
          </a:p>
          <a:p>
            <a:r>
              <a:rPr lang="en-US" sz="2400" dirty="0"/>
              <a:t>COLLEGE : TAGORE COLLEGE OF ARTS AND SCIENCE</a:t>
            </a:r>
          </a:p>
          <a:p>
            <a:r>
              <a:rPr lang="en-US" sz="2400" dirty="0"/>
              <a:t>           </a:t>
            </a:r>
            <a:endParaRPr lang="en-IN" sz="2400" dirty="0"/>
          </a:p>
        </p:txBody>
      </p:sp>
      <p:sp>
        <p:nvSpPr>
          <p:cNvPr id="18" name="TextBox 17">
            <a:extLst>
              <a:ext uri="{FF2B5EF4-FFF2-40B4-BE49-F238E27FC236}">
                <a16:creationId xmlns:a16="http://schemas.microsoft.com/office/drawing/2014/main" id="{846DCBC7-3D38-6D5A-6EF9-18D1DFB9F8F0}"/>
              </a:ext>
            </a:extLst>
          </p:cNvPr>
          <p:cNvSpPr txBox="1"/>
          <p:nvPr/>
        </p:nvSpPr>
        <p:spPr>
          <a:xfrm>
            <a:off x="3352800" y="3363710"/>
            <a:ext cx="6513534" cy="369332"/>
          </a:xfrm>
          <a:prstGeom prst="rect">
            <a:avLst/>
          </a:prstGeom>
          <a:noFill/>
        </p:spPr>
        <p:txBody>
          <a:bodyPr wrap="square">
            <a:spAutoFit/>
          </a:bodyPr>
          <a:lstStyle/>
          <a:p>
            <a:r>
              <a:rPr lang="en-US" b="1" dirty="0">
                <a:solidFill>
                  <a:srgbClr val="0F0F0F"/>
                </a:solidFill>
                <a:latin typeface="Times New Roman" panose="02020603050405020304" pitchFamily="18" charset="0"/>
                <a:cs typeface="Times New Roman" panose="02020603050405020304" pitchFamily="18" charset="0"/>
              </a:rPr>
              <a:t>ANANDHI.V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Circle: Hollow 12">
            <a:extLst>
              <a:ext uri="{FF2B5EF4-FFF2-40B4-BE49-F238E27FC236}">
                <a16:creationId xmlns:a16="http://schemas.microsoft.com/office/drawing/2014/main" id="{63E4440E-E2D4-49CC-538F-5F72D7817B1E}"/>
              </a:ext>
            </a:extLst>
          </p:cNvPr>
          <p:cNvSpPr/>
          <p:nvPr/>
        </p:nvSpPr>
        <p:spPr>
          <a:xfrm>
            <a:off x="1694413" y="1790700"/>
            <a:ext cx="152399" cy="133350"/>
          </a:xfrm>
          <a:prstGeom prst="donut">
            <a:avLst>
              <a:gd name="adj" fmla="val 468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TextBox 16">
            <a:extLst>
              <a:ext uri="{FF2B5EF4-FFF2-40B4-BE49-F238E27FC236}">
                <a16:creationId xmlns:a16="http://schemas.microsoft.com/office/drawing/2014/main" id="{0899469F-6EF3-4087-4A1F-AEAC94F6BB7C}"/>
              </a:ext>
            </a:extLst>
          </p:cNvPr>
          <p:cNvSpPr txBox="1"/>
          <p:nvPr/>
        </p:nvSpPr>
        <p:spPr>
          <a:xfrm>
            <a:off x="1846812" y="1695450"/>
            <a:ext cx="7373388" cy="646331"/>
          </a:xfrm>
          <a:prstGeom prst="rect">
            <a:avLst/>
          </a:prstGeom>
          <a:noFill/>
        </p:spPr>
        <p:txBody>
          <a:bodyPr wrap="square">
            <a:spAutoFit/>
          </a:bodyPr>
          <a:lstStyle/>
          <a:p>
            <a:r>
              <a:rPr lang="en-IN" spc="300" dirty="0"/>
              <a:t>Performance level=IFS(Z8&gt;=5,”VERY</a:t>
            </a:r>
          </a:p>
          <a:p>
            <a:r>
              <a:rPr lang="en-IN" spc="300" dirty="0"/>
              <a:t>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324268C-EFE2-C435-8B40-CB63AB9E1CAB}"/>
              </a:ext>
            </a:extLst>
          </p:cNvPr>
          <p:cNvSpPr txBox="1"/>
          <p:nvPr/>
        </p:nvSpPr>
        <p:spPr>
          <a:xfrm>
            <a:off x="533400" y="982341"/>
            <a:ext cx="6102626" cy="6524863"/>
          </a:xfrm>
          <a:prstGeom prst="rect">
            <a:avLst/>
          </a:prstGeom>
          <a:noFill/>
        </p:spPr>
        <p:txBody>
          <a:bodyPr wrap="square">
            <a:spAutoFit/>
          </a:bodyPr>
          <a:lstStyle/>
          <a:p>
            <a:r>
              <a:rPr lang="en-IN" sz="2200" dirty="0"/>
              <a:t>Data collection </a:t>
            </a:r>
          </a:p>
          <a:p>
            <a:r>
              <a:rPr lang="en-IN" sz="2200" dirty="0"/>
              <a:t>1)This data set to download in </a:t>
            </a:r>
            <a:r>
              <a:rPr lang="en-IN" sz="2200" dirty="0" err="1"/>
              <a:t>koggle</a:t>
            </a:r>
            <a:r>
              <a:rPr lang="en-IN" sz="2200" dirty="0"/>
              <a:t> </a:t>
            </a:r>
          </a:p>
          <a:p>
            <a:r>
              <a:rPr lang="en-IN" sz="2200" dirty="0"/>
              <a:t>2)Employee data set analysis to excel</a:t>
            </a:r>
          </a:p>
          <a:p>
            <a:r>
              <a:rPr lang="en-IN" sz="2200" dirty="0"/>
              <a:t>3)To analysis to data set create to data chart design </a:t>
            </a:r>
          </a:p>
          <a:p>
            <a:r>
              <a:rPr lang="en-IN" sz="2200" dirty="0"/>
              <a:t>Feature collection</a:t>
            </a:r>
          </a:p>
          <a:p>
            <a:r>
              <a:rPr lang="en-IN" sz="2200" dirty="0"/>
              <a:t>1)Data set to feature to employer Performance level calculus </a:t>
            </a:r>
          </a:p>
          <a:p>
            <a:r>
              <a:rPr lang="en-IN" sz="2200" dirty="0"/>
              <a:t>2)Employers highest level performance identity</a:t>
            </a:r>
          </a:p>
          <a:p>
            <a:r>
              <a:rPr lang="en-IN" sz="2200" dirty="0"/>
              <a:t>Data cleaning</a:t>
            </a:r>
          </a:p>
          <a:p>
            <a:r>
              <a:rPr lang="en-IN" sz="2200" dirty="0"/>
              <a:t>1)Missing values identity</a:t>
            </a:r>
          </a:p>
          <a:p>
            <a:r>
              <a:rPr lang="en-IN" sz="2200" dirty="0"/>
              <a:t>2)Missing values filter out</a:t>
            </a:r>
          </a:p>
          <a:p>
            <a:r>
              <a:rPr lang="en-IN" sz="2200" dirty="0"/>
              <a:t>Performance level</a:t>
            </a:r>
          </a:p>
          <a:p>
            <a:r>
              <a:rPr lang="en-IN" sz="2200" dirty="0"/>
              <a:t>1)Excel software to use and employer data set to analysis</a:t>
            </a:r>
          </a:p>
          <a:p>
            <a:r>
              <a:rPr lang="en-IN" sz="2200" dirty="0"/>
              <a:t>2)And create to data chart </a:t>
            </a:r>
          </a:p>
          <a:p>
            <a:r>
              <a:rPr lang="en-IN" sz="2200" dirty="0"/>
              <a:t>Summary</a:t>
            </a:r>
          </a:p>
          <a:p>
            <a:r>
              <a:rPr lang="en-IN" sz="2200" dirty="0"/>
              <a:t>1)Po table to </a:t>
            </a:r>
            <a:r>
              <a:rPr lang="en-IN" sz="2200" dirty="0" err="1"/>
              <a:t>powerpoint</a:t>
            </a:r>
            <a:r>
              <a:rPr lang="en-IN" sz="2200" dirty="0"/>
              <a:t> to use analysis</a:t>
            </a:r>
          </a:p>
          <a:p>
            <a:endParaRPr lang="en-IN" sz="2200" dirty="0"/>
          </a:p>
          <a:p>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37E2A31-23A9-C313-9E40-A762FB7BFA76}"/>
              </a:ext>
            </a:extLst>
          </p:cNvPr>
          <p:cNvGraphicFramePr>
            <a:graphicFrameLocks/>
          </p:cNvGraphicFramePr>
          <p:nvPr>
            <p:extLst>
              <p:ext uri="{D42A27DB-BD31-4B8C-83A1-F6EECF244321}">
                <p14:modId xmlns:p14="http://schemas.microsoft.com/office/powerpoint/2010/main" val="397388489"/>
              </p:ext>
            </p:extLst>
          </p:nvPr>
        </p:nvGraphicFramePr>
        <p:xfrm>
          <a:off x="457200" y="990600"/>
          <a:ext cx="9677400" cy="5654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E431-011A-4685-0DEA-DC56F5A89AEA}"/>
              </a:ext>
            </a:extLst>
          </p:cNvPr>
          <p:cNvSpPr>
            <a:spLocks noGrp="1"/>
          </p:cNvSpPr>
          <p:nvPr>
            <p:ph type="title"/>
          </p:nvPr>
        </p:nvSpPr>
        <p:spPr>
          <a:xfrm>
            <a:off x="755332" y="385444"/>
            <a:ext cx="10681335" cy="1477328"/>
          </a:xfrm>
        </p:spPr>
        <p:txBody>
          <a:bodyPr/>
          <a:lstStyle/>
          <a:p>
            <a:r>
              <a:rPr lang="en-IN" dirty="0"/>
              <a:t>RESULTS</a:t>
            </a:r>
            <a:br>
              <a:rPr lang="en-IN" dirty="0"/>
            </a:br>
            <a:endParaRPr lang="en-IN" dirty="0"/>
          </a:p>
        </p:txBody>
      </p:sp>
      <p:graphicFrame>
        <p:nvGraphicFramePr>
          <p:cNvPr id="4" name="Chart 3">
            <a:extLst>
              <a:ext uri="{FF2B5EF4-FFF2-40B4-BE49-F238E27FC236}">
                <a16:creationId xmlns:a16="http://schemas.microsoft.com/office/drawing/2014/main" id="{037E2A31-23A9-C313-9E40-A762FB7BFA76}"/>
              </a:ext>
            </a:extLst>
          </p:cNvPr>
          <p:cNvGraphicFramePr>
            <a:graphicFrameLocks/>
          </p:cNvGraphicFramePr>
          <p:nvPr>
            <p:extLst>
              <p:ext uri="{D42A27DB-BD31-4B8C-83A1-F6EECF244321}">
                <p14:modId xmlns:p14="http://schemas.microsoft.com/office/powerpoint/2010/main" val="3714697597"/>
              </p:ext>
            </p:extLst>
          </p:nvPr>
        </p:nvGraphicFramePr>
        <p:xfrm>
          <a:off x="457200" y="1219200"/>
          <a:ext cx="9448800" cy="563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72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0B9B9B-94E7-7B1F-38D5-BDA5977EE745}"/>
              </a:ext>
            </a:extLst>
          </p:cNvPr>
          <p:cNvSpPr txBox="1"/>
          <p:nvPr/>
        </p:nvSpPr>
        <p:spPr>
          <a:xfrm>
            <a:off x="791775" y="1600200"/>
            <a:ext cx="6102626" cy="4154984"/>
          </a:xfrm>
          <a:prstGeom prst="rect">
            <a:avLst/>
          </a:prstGeom>
          <a:noFill/>
        </p:spPr>
        <p:txBody>
          <a:bodyPr wrap="square">
            <a:spAutoFit/>
          </a:bodyPr>
          <a:lstStyle/>
          <a:p>
            <a:r>
              <a:rPr lang="en-IN" sz="4400" dirty="0"/>
              <a:t>conclusion to this employee Performance medium level employee to high and this medium employee to motivate move on next level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5F923D5-3319-9111-34A7-28ED8712377C}"/>
              </a:ext>
            </a:extLst>
          </p:cNvPr>
          <p:cNvSpPr txBox="1"/>
          <p:nvPr/>
        </p:nvSpPr>
        <p:spPr>
          <a:xfrm>
            <a:off x="853950" y="1436191"/>
            <a:ext cx="6102626" cy="5016758"/>
          </a:xfrm>
          <a:prstGeom prst="rect">
            <a:avLst/>
          </a:prstGeom>
          <a:noFill/>
        </p:spPr>
        <p:txBody>
          <a:bodyPr wrap="square">
            <a:spAutoFit/>
          </a:bodyPr>
          <a:lstStyle/>
          <a:p>
            <a:r>
              <a:rPr lang="en-US" sz="3200" b="0" i="0" dirty="0">
                <a:solidFill>
                  <a:srgbClr val="282829"/>
                </a:solidFill>
                <a:effectLst/>
                <a:latin typeface="-apple-system"/>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US" sz="2800" b="0" i="0" dirty="0">
                <a:solidFill>
                  <a:srgbClr val="282829"/>
                </a:solidFill>
                <a:effectLst/>
                <a:latin typeface="-apple-system"/>
              </a:rPr>
              <a:t>.</a:t>
            </a:r>
            <a:endParaRPr lang="en-IN" sz="2800" dirty="0"/>
          </a:p>
        </p:txBody>
      </p:sp>
      <p:sp>
        <p:nvSpPr>
          <p:cNvPr id="12" name="Star: 5 Points 11">
            <a:extLst>
              <a:ext uri="{FF2B5EF4-FFF2-40B4-BE49-F238E27FC236}">
                <a16:creationId xmlns:a16="http://schemas.microsoft.com/office/drawing/2014/main" id="{3E88501C-BEAF-6B7A-51D6-FCC83210EBDF}"/>
              </a:ext>
            </a:extLst>
          </p:cNvPr>
          <p:cNvSpPr/>
          <p:nvPr/>
        </p:nvSpPr>
        <p:spPr>
          <a:xfrm>
            <a:off x="742588" y="1691203"/>
            <a:ext cx="137465" cy="166172"/>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B2D26EA-746E-0357-0984-8422995428C6}"/>
              </a:ext>
            </a:extLst>
          </p:cNvPr>
          <p:cNvSpPr txBox="1"/>
          <p:nvPr/>
        </p:nvSpPr>
        <p:spPr>
          <a:xfrm>
            <a:off x="1066800" y="2175718"/>
            <a:ext cx="6102626" cy="4524315"/>
          </a:xfrm>
          <a:prstGeom prst="rect">
            <a:avLst/>
          </a:prstGeom>
          <a:noFill/>
        </p:spPr>
        <p:txBody>
          <a:bodyPr wrap="square">
            <a:spAutoFit/>
          </a:bodyPr>
          <a:lstStyle/>
          <a:p>
            <a:r>
              <a:rPr lang="en-US" sz="3200" b="0" i="0" dirty="0">
                <a:solidFill>
                  <a:srgbClr val="1F1F1F"/>
                </a:solidFill>
                <a:effectLst/>
                <a:latin typeface="Google Sans"/>
              </a:rPr>
              <a:t> </a:t>
            </a:r>
            <a:r>
              <a:rPr lang="en-US" sz="3200" b="0" i="0" dirty="0">
                <a:solidFill>
                  <a:srgbClr val="040C28"/>
                </a:solidFill>
                <a:effectLst/>
                <a:latin typeface="Google Sans"/>
              </a:rPr>
              <a:t>involves evaluating various metrics such as productivity, efficiency, and output quality to assess individual and team performance</a:t>
            </a:r>
            <a:r>
              <a:rPr lang="en-US" sz="3200" b="0" i="0" dirty="0">
                <a:solidFill>
                  <a:srgbClr val="1F1F1F"/>
                </a:solidFill>
                <a:effectLst/>
                <a:latin typeface="Google Sans"/>
              </a:rPr>
              <a:t>. By leveraging data analytics, organizations can identify top performers, areas for improvement, and potential training needs.</a:t>
            </a:r>
            <a:endParaRPr lang="en-IN" sz="3200" dirty="0"/>
          </a:p>
        </p:txBody>
      </p:sp>
      <p:sp>
        <p:nvSpPr>
          <p:cNvPr id="14" name="TextBox 13">
            <a:extLst>
              <a:ext uri="{FF2B5EF4-FFF2-40B4-BE49-F238E27FC236}">
                <a16:creationId xmlns:a16="http://schemas.microsoft.com/office/drawing/2014/main" id="{05085420-5E4D-4E40-6F79-A6A77AF4503A}"/>
              </a:ext>
            </a:extLst>
          </p:cNvPr>
          <p:cNvSpPr txBox="1"/>
          <p:nvPr/>
        </p:nvSpPr>
        <p:spPr>
          <a:xfrm>
            <a:off x="593449" y="1497538"/>
            <a:ext cx="6102626" cy="646331"/>
          </a:xfrm>
          <a:prstGeom prst="rect">
            <a:avLst/>
          </a:prstGeom>
          <a:noFill/>
        </p:spPr>
        <p:txBody>
          <a:bodyPr wrap="square">
            <a:spAutoFit/>
          </a:bodyPr>
          <a:lstStyle/>
          <a:p>
            <a:r>
              <a:rPr lang="en-IN" sz="3600" b="0" i="0" dirty="0">
                <a:solidFill>
                  <a:srgbClr val="1F1F1F"/>
                </a:solidFill>
                <a:effectLst/>
                <a:latin typeface="Google Sans"/>
              </a:rPr>
              <a:t>Employee performance analysis</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90F3452-6F42-8430-B06E-E4EF1247F746}"/>
              </a:ext>
            </a:extLst>
          </p:cNvPr>
          <p:cNvSpPr txBox="1"/>
          <p:nvPr/>
        </p:nvSpPr>
        <p:spPr>
          <a:xfrm>
            <a:off x="593449" y="1511468"/>
            <a:ext cx="6102626" cy="1015663"/>
          </a:xfrm>
          <a:prstGeom prst="rect">
            <a:avLst/>
          </a:prstGeom>
          <a:noFill/>
        </p:spPr>
        <p:txBody>
          <a:bodyPr wrap="square">
            <a:spAutoFit/>
          </a:bodyPr>
          <a:lstStyle/>
          <a:p>
            <a:r>
              <a:rPr lang="en-IN" sz="2000" dirty="0">
                <a:solidFill>
                  <a:srgbClr val="1F1F1F"/>
                </a:solidFill>
                <a:latin typeface="Google Sans"/>
              </a:rPr>
              <a:t>This </a:t>
            </a:r>
            <a:r>
              <a:rPr lang="en-IN" sz="2000" b="0" i="0" dirty="0">
                <a:solidFill>
                  <a:srgbClr val="1F1F1F"/>
                </a:solidFill>
                <a:effectLst/>
                <a:latin typeface="Google Sans"/>
              </a:rPr>
              <a:t>Employee performance analysis </a:t>
            </a:r>
            <a:r>
              <a:rPr lang="en-US" sz="2000" b="0" i="0" dirty="0">
                <a:solidFill>
                  <a:srgbClr val="0D0D0D"/>
                </a:solidFill>
                <a:effectLst/>
                <a:latin typeface="Times New Roman" panose="02020603050405020304" pitchFamily="18" charset="0"/>
                <a:cs typeface="Times New Roman" panose="02020603050405020304" pitchFamily="18" charset="0"/>
              </a:rPr>
              <a:t>Project to useful in </a:t>
            </a:r>
            <a:r>
              <a:rPr lang="en-US" sz="2000" dirty="0">
                <a:solidFill>
                  <a:srgbClr val="0D0D0D"/>
                </a:solidFill>
                <a:latin typeface="Times New Roman" panose="02020603050405020304" pitchFamily="18" charset="0"/>
                <a:cs typeface="Times New Roman" panose="02020603050405020304" pitchFamily="18" charset="0"/>
              </a:rPr>
              <a:t>manage</a:t>
            </a:r>
            <a:r>
              <a:rPr lang="en-US" sz="2000" b="0" i="0" dirty="0">
                <a:solidFill>
                  <a:srgbClr val="0D0D0D"/>
                </a:solidFill>
                <a:effectLst/>
                <a:latin typeface="Times New Roman" panose="02020603050405020304" pitchFamily="18" charset="0"/>
                <a:cs typeface="Times New Roman" panose="02020603050405020304" pitchFamily="18" charset="0"/>
              </a:rPr>
              <a:t> employers and employer to organization </a:t>
            </a:r>
            <a:r>
              <a:rPr lang="en-US" sz="2000" dirty="0">
                <a:solidFill>
                  <a:srgbClr val="0D0D0D"/>
                </a:solidFill>
                <a:latin typeface="Times New Roman" panose="02020603050405020304" pitchFamily="18" charset="0"/>
                <a:cs typeface="Times New Roman" panose="02020603050405020304" pitchFamily="18" charset="0"/>
              </a:rPr>
              <a:t>and it sector to all in this employee management to benefits</a:t>
            </a:r>
            <a:endParaRPr lang="en-IN" sz="2000" dirty="0"/>
          </a:p>
        </p:txBody>
      </p:sp>
      <p:sp>
        <p:nvSpPr>
          <p:cNvPr id="10" name="Star: 5 Points 9">
            <a:extLst>
              <a:ext uri="{FF2B5EF4-FFF2-40B4-BE49-F238E27FC236}">
                <a16:creationId xmlns:a16="http://schemas.microsoft.com/office/drawing/2014/main" id="{95A87D87-70BB-BA38-9F65-CC990934E37E}"/>
              </a:ext>
            </a:extLst>
          </p:cNvPr>
          <p:cNvSpPr/>
          <p:nvPr/>
        </p:nvSpPr>
        <p:spPr>
          <a:xfrm>
            <a:off x="517249" y="1695450"/>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C4E8179-E49D-C29E-98CE-877FEEFE8935}"/>
              </a:ext>
            </a:extLst>
          </p:cNvPr>
          <p:cNvSpPr txBox="1"/>
          <p:nvPr/>
        </p:nvSpPr>
        <p:spPr>
          <a:xfrm>
            <a:off x="897835" y="2628647"/>
            <a:ext cx="6102626" cy="523220"/>
          </a:xfrm>
          <a:prstGeom prst="rect">
            <a:avLst/>
          </a:prstGeom>
          <a:noFill/>
        </p:spPr>
        <p:txBody>
          <a:bodyPr wrap="square">
            <a:spAutoFit/>
          </a:bodyPr>
          <a:lstStyle/>
          <a:p>
            <a:r>
              <a:rPr lang="en-IN" sz="2800" spc="-10" dirty="0"/>
              <a:t>T</a:t>
            </a:r>
            <a:r>
              <a:rPr lang="en-IN" sz="2800" spc="-15" dirty="0"/>
              <a:t>H</a:t>
            </a:r>
            <a:r>
              <a:rPr lang="en-IN" sz="2800" spc="15" dirty="0"/>
              <a:t>E</a:t>
            </a:r>
            <a:r>
              <a:rPr lang="en-IN" sz="2800" spc="-35" dirty="0"/>
              <a:t> </a:t>
            </a:r>
            <a:r>
              <a:rPr lang="en-IN" sz="2800" spc="-20" dirty="0"/>
              <a:t>E</a:t>
            </a:r>
            <a:r>
              <a:rPr lang="en-IN" sz="2800" spc="30" dirty="0"/>
              <a:t>N</a:t>
            </a:r>
            <a:r>
              <a:rPr lang="en-IN" sz="2800" spc="15" dirty="0"/>
              <a:t>D</a:t>
            </a:r>
            <a:r>
              <a:rPr lang="en-IN" sz="2800" spc="-45" dirty="0"/>
              <a:t> </a:t>
            </a:r>
            <a:r>
              <a:rPr lang="en-IN" sz="2800" dirty="0"/>
              <a:t>U</a:t>
            </a:r>
            <a:r>
              <a:rPr lang="en-IN" sz="2800" spc="10" dirty="0"/>
              <a:t>S</a:t>
            </a:r>
            <a:r>
              <a:rPr lang="en-IN" sz="2800" spc="-25" dirty="0"/>
              <a:t>E</a:t>
            </a:r>
            <a:r>
              <a:rPr lang="en-IN" sz="2800" spc="-10" dirty="0"/>
              <a:t>R</a:t>
            </a:r>
            <a:r>
              <a:rPr lang="en-IN" sz="2800" spc="5" dirty="0"/>
              <a:t>S</a:t>
            </a:r>
            <a:endParaRPr lang="en-IN" sz="2800" dirty="0"/>
          </a:p>
        </p:txBody>
      </p:sp>
      <p:sp>
        <p:nvSpPr>
          <p:cNvPr id="16" name="TextBox 15">
            <a:extLst>
              <a:ext uri="{FF2B5EF4-FFF2-40B4-BE49-F238E27FC236}">
                <a16:creationId xmlns:a16="http://schemas.microsoft.com/office/drawing/2014/main" id="{E70D973F-2AEC-617F-9E94-3698F0EBAEB6}"/>
              </a:ext>
            </a:extLst>
          </p:cNvPr>
          <p:cNvSpPr txBox="1"/>
          <p:nvPr/>
        </p:nvSpPr>
        <p:spPr>
          <a:xfrm>
            <a:off x="1143000" y="3133165"/>
            <a:ext cx="6102626" cy="523220"/>
          </a:xfrm>
          <a:prstGeom prst="rect">
            <a:avLst/>
          </a:prstGeom>
          <a:noFill/>
        </p:spPr>
        <p:txBody>
          <a:bodyPr wrap="square">
            <a:spAutoFit/>
          </a:bodyPr>
          <a:lstStyle/>
          <a:p>
            <a:r>
              <a:rPr lang="en-US" sz="2800" dirty="0">
                <a:solidFill>
                  <a:srgbClr val="0D0D0D"/>
                </a:solidFill>
                <a:latin typeface="Times New Roman" panose="02020603050405020304" pitchFamily="18" charset="0"/>
                <a:cs typeface="Times New Roman" panose="02020603050405020304" pitchFamily="18" charset="0"/>
              </a:rPr>
              <a:t>manage</a:t>
            </a:r>
            <a:r>
              <a:rPr lang="en-US" sz="2800" b="0" i="0" dirty="0">
                <a:solidFill>
                  <a:srgbClr val="0D0D0D"/>
                </a:solidFill>
                <a:effectLst/>
                <a:latin typeface="Times New Roman" panose="02020603050405020304" pitchFamily="18" charset="0"/>
                <a:cs typeface="Times New Roman" panose="02020603050405020304" pitchFamily="18" charset="0"/>
              </a:rPr>
              <a:t> </a:t>
            </a:r>
            <a:endParaRPr lang="en-IN" sz="2800" dirty="0"/>
          </a:p>
        </p:txBody>
      </p:sp>
      <p:sp>
        <p:nvSpPr>
          <p:cNvPr id="18" name="TextBox 17">
            <a:extLst>
              <a:ext uri="{FF2B5EF4-FFF2-40B4-BE49-F238E27FC236}">
                <a16:creationId xmlns:a16="http://schemas.microsoft.com/office/drawing/2014/main" id="{B0032C61-14F5-37A9-2C79-253E09EDF180}"/>
              </a:ext>
            </a:extLst>
          </p:cNvPr>
          <p:cNvSpPr txBox="1"/>
          <p:nvPr/>
        </p:nvSpPr>
        <p:spPr>
          <a:xfrm>
            <a:off x="1143000" y="3741101"/>
            <a:ext cx="6102626" cy="461665"/>
          </a:xfrm>
          <a:prstGeom prst="rect">
            <a:avLst/>
          </a:prstGeom>
          <a:noFill/>
        </p:spPr>
        <p:txBody>
          <a:bodyPr wrap="square">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employers</a:t>
            </a:r>
            <a:endParaRPr lang="en-IN" sz="2400" dirty="0"/>
          </a:p>
        </p:txBody>
      </p:sp>
      <p:sp>
        <p:nvSpPr>
          <p:cNvPr id="20" name="TextBox 19">
            <a:extLst>
              <a:ext uri="{FF2B5EF4-FFF2-40B4-BE49-F238E27FC236}">
                <a16:creationId xmlns:a16="http://schemas.microsoft.com/office/drawing/2014/main" id="{79E55458-843F-0571-5F88-C3BD130A2431}"/>
              </a:ext>
            </a:extLst>
          </p:cNvPr>
          <p:cNvSpPr txBox="1"/>
          <p:nvPr/>
        </p:nvSpPr>
        <p:spPr>
          <a:xfrm>
            <a:off x="1143000" y="4362546"/>
            <a:ext cx="6102626" cy="461665"/>
          </a:xfrm>
          <a:prstGeom prst="rect">
            <a:avLst/>
          </a:prstGeom>
          <a:noFill/>
        </p:spPr>
        <p:txBody>
          <a:bodyPr wrap="square">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employer</a:t>
            </a:r>
            <a:endParaRPr lang="en-IN" sz="2400" dirty="0"/>
          </a:p>
        </p:txBody>
      </p:sp>
      <p:sp>
        <p:nvSpPr>
          <p:cNvPr id="22" name="TextBox 21">
            <a:extLst>
              <a:ext uri="{FF2B5EF4-FFF2-40B4-BE49-F238E27FC236}">
                <a16:creationId xmlns:a16="http://schemas.microsoft.com/office/drawing/2014/main" id="{126D765C-F787-B57F-554A-A4D9BB70325A}"/>
              </a:ext>
            </a:extLst>
          </p:cNvPr>
          <p:cNvSpPr txBox="1"/>
          <p:nvPr/>
        </p:nvSpPr>
        <p:spPr>
          <a:xfrm>
            <a:off x="1143000" y="4977200"/>
            <a:ext cx="6102626" cy="461665"/>
          </a:xfrm>
          <a:prstGeom prst="rect">
            <a:avLst/>
          </a:prstGeom>
          <a:noFill/>
        </p:spPr>
        <p:txBody>
          <a:bodyPr wrap="square">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Organization and management</a:t>
            </a:r>
            <a:endParaRPr lang="en-IN" sz="2400" dirty="0"/>
          </a:p>
        </p:txBody>
      </p:sp>
      <p:sp>
        <p:nvSpPr>
          <p:cNvPr id="23" name="Star: 5 Points 22">
            <a:extLst>
              <a:ext uri="{FF2B5EF4-FFF2-40B4-BE49-F238E27FC236}">
                <a16:creationId xmlns:a16="http://schemas.microsoft.com/office/drawing/2014/main" id="{FFC91BCF-E0A9-F89D-3D9A-2EFACD3CFB5F}"/>
              </a:ext>
            </a:extLst>
          </p:cNvPr>
          <p:cNvSpPr/>
          <p:nvPr/>
        </p:nvSpPr>
        <p:spPr>
          <a:xfrm>
            <a:off x="821635" y="2845891"/>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70B3C96D-6251-7B48-D348-D8BAB76ECDB4}"/>
              </a:ext>
            </a:extLst>
          </p:cNvPr>
          <p:cNvSpPr/>
          <p:nvPr/>
        </p:nvSpPr>
        <p:spPr>
          <a:xfrm>
            <a:off x="819978" y="3435482"/>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03CB378F-E496-0BF0-FE28-AA2FF39C18E5}"/>
              </a:ext>
            </a:extLst>
          </p:cNvPr>
          <p:cNvSpPr/>
          <p:nvPr/>
        </p:nvSpPr>
        <p:spPr>
          <a:xfrm>
            <a:off x="819978" y="3969208"/>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B0CA1CA0-DA65-530F-DB6B-D2E55ACED811}"/>
              </a:ext>
            </a:extLst>
          </p:cNvPr>
          <p:cNvSpPr/>
          <p:nvPr/>
        </p:nvSpPr>
        <p:spPr>
          <a:xfrm>
            <a:off x="817065" y="4593378"/>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C1712F8C-58D5-7687-54BF-38226D20E8DC}"/>
              </a:ext>
            </a:extLst>
          </p:cNvPr>
          <p:cNvSpPr/>
          <p:nvPr/>
        </p:nvSpPr>
        <p:spPr>
          <a:xfrm>
            <a:off x="817065" y="5163666"/>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5DE6-F1B4-F327-E1EE-760BA1085F4B}"/>
              </a:ext>
            </a:extLst>
          </p:cNvPr>
          <p:cNvSpPr>
            <a:spLocks noGrp="1"/>
          </p:cNvSpPr>
          <p:nvPr>
            <p:ph type="title"/>
          </p:nvPr>
        </p:nvSpPr>
        <p:spPr/>
        <p:txBody>
          <a:bodyPr/>
          <a:lstStyle/>
          <a:p>
            <a:r>
              <a:rPr lang="en-US" sz="4800" spc="25" dirty="0"/>
              <a:t>W</a:t>
            </a:r>
            <a:r>
              <a:rPr lang="en-US" sz="4800" spc="-20" dirty="0"/>
              <a:t>H</a:t>
            </a:r>
            <a:r>
              <a:rPr lang="en-US" sz="4800" spc="20" dirty="0"/>
              <a:t>O</a:t>
            </a:r>
            <a:r>
              <a:rPr lang="en-US" sz="4800" spc="-235" dirty="0"/>
              <a:t> </a:t>
            </a:r>
            <a:r>
              <a:rPr lang="en-US" sz="4800" spc="-10" dirty="0"/>
              <a:t>AR</a:t>
            </a:r>
            <a:r>
              <a:rPr lang="en-US" sz="4800" spc="15" dirty="0"/>
              <a:t>E</a:t>
            </a:r>
            <a:r>
              <a:rPr lang="en-US" sz="4800" spc="-35" dirty="0"/>
              <a:t> </a:t>
            </a:r>
            <a:r>
              <a:rPr lang="en-US" sz="4800" spc="-10" dirty="0"/>
              <a:t>T</a:t>
            </a:r>
            <a:r>
              <a:rPr lang="en-US" sz="4800" spc="-15" dirty="0"/>
              <a:t>H</a:t>
            </a:r>
            <a:r>
              <a:rPr lang="en-US" sz="4800" spc="15" dirty="0"/>
              <a:t>E</a:t>
            </a:r>
            <a:r>
              <a:rPr lang="en-US" sz="4800" spc="-35" dirty="0"/>
              <a:t> </a:t>
            </a:r>
            <a:r>
              <a:rPr lang="en-US" sz="4800" spc="-20" dirty="0"/>
              <a:t>E</a:t>
            </a:r>
            <a:r>
              <a:rPr lang="en-US" sz="4800" spc="30" dirty="0"/>
              <a:t>N</a:t>
            </a:r>
            <a:r>
              <a:rPr lang="en-US" sz="4800" spc="15" dirty="0"/>
              <a:t>D</a:t>
            </a:r>
            <a:r>
              <a:rPr lang="en-US" sz="4800" spc="-45" dirty="0"/>
              <a:t> </a:t>
            </a:r>
            <a:r>
              <a:rPr lang="en-US" sz="4800" dirty="0"/>
              <a:t>U</a:t>
            </a:r>
            <a:r>
              <a:rPr lang="en-US" sz="4800" spc="10" dirty="0"/>
              <a:t>S</a:t>
            </a:r>
            <a:r>
              <a:rPr lang="en-US" sz="4800" spc="-25" dirty="0"/>
              <a:t>E</a:t>
            </a:r>
            <a:r>
              <a:rPr lang="en-US" sz="4800" spc="-10" dirty="0"/>
              <a:t>R</a:t>
            </a:r>
            <a:r>
              <a:rPr lang="en-US" sz="4800" spc="5" dirty="0"/>
              <a:t>S?</a:t>
            </a:r>
            <a:endParaRPr lang="en-IN" dirty="0"/>
          </a:p>
        </p:txBody>
      </p:sp>
      <p:pic>
        <p:nvPicPr>
          <p:cNvPr id="1026" name="Picture 2" descr="Employees blue flat design web icon Stock Photo - Alamy">
            <a:extLst>
              <a:ext uri="{FF2B5EF4-FFF2-40B4-BE49-F238E27FC236}">
                <a16:creationId xmlns:a16="http://schemas.microsoft.com/office/drawing/2014/main" id="{A13AD30F-743C-9A70-C44C-6A5BE4C9A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634"/>
            <a:ext cx="2362200" cy="2285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ganizational Chart - What is an Organization Chart ...">
            <a:extLst>
              <a:ext uri="{FF2B5EF4-FFF2-40B4-BE49-F238E27FC236}">
                <a16:creationId xmlns:a16="http://schemas.microsoft.com/office/drawing/2014/main" id="{83A0D710-C21A-9A16-B585-29381D58C9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2192000" y="7162800"/>
            <a:ext cx="48995" cy="460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7 Types of Organizational Structures for Companies">
            <a:extLst>
              <a:ext uri="{FF2B5EF4-FFF2-40B4-BE49-F238E27FC236}">
                <a16:creationId xmlns:a16="http://schemas.microsoft.com/office/drawing/2014/main" id="{7D592609-1164-9DD3-B3A9-528A3B0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25" y="990600"/>
            <a:ext cx="6788150" cy="5619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97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001E3468-F7E4-EDCD-3197-9AD7AF4B7E82}"/>
              </a:ext>
            </a:extLst>
          </p:cNvPr>
          <p:cNvSpPr txBox="1"/>
          <p:nvPr/>
        </p:nvSpPr>
        <p:spPr>
          <a:xfrm>
            <a:off x="3051313" y="3254273"/>
            <a:ext cx="6102626" cy="1477328"/>
          </a:xfrm>
          <a:prstGeom prst="rect">
            <a:avLst/>
          </a:prstGeom>
          <a:noFill/>
        </p:spPr>
        <p:txBody>
          <a:bodyPr wrap="square">
            <a:spAutoFit/>
          </a:bodyPr>
          <a:lstStyle/>
          <a:p>
            <a:r>
              <a:rPr lang="en-IN" dirty="0"/>
              <a:t>Conditional formatting-missing</a:t>
            </a:r>
          </a:p>
          <a:p>
            <a:r>
              <a:rPr lang="en-IN" dirty="0"/>
              <a:t>Filter-remove</a:t>
            </a:r>
          </a:p>
          <a:p>
            <a:r>
              <a:rPr lang="en-IN" dirty="0"/>
              <a:t>Formula-performance</a:t>
            </a:r>
          </a:p>
          <a:p>
            <a:r>
              <a:rPr lang="en-IN" dirty="0"/>
              <a:t>Pivot-summary</a:t>
            </a:r>
          </a:p>
          <a:p>
            <a:r>
              <a:rPr lang="en-IN" dirty="0"/>
              <a:t>Graph-data </a:t>
            </a:r>
            <a:r>
              <a:rPr lang="en-IN" dirty="0" err="1"/>
              <a:t>visualiztion</a:t>
            </a:r>
            <a:r>
              <a:rPr lang="en-IN"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7004260-6FEF-2A29-037C-F00453DED1F0}"/>
              </a:ext>
            </a:extLst>
          </p:cNvPr>
          <p:cNvSpPr txBox="1"/>
          <p:nvPr/>
        </p:nvSpPr>
        <p:spPr>
          <a:xfrm>
            <a:off x="1143000" y="1447800"/>
            <a:ext cx="6102626" cy="3693319"/>
          </a:xfrm>
          <a:prstGeom prst="rect">
            <a:avLst/>
          </a:prstGeom>
          <a:noFill/>
        </p:spPr>
        <p:txBody>
          <a:bodyPr wrap="square">
            <a:spAutoFit/>
          </a:bodyPr>
          <a:lstStyle/>
          <a:p>
            <a:r>
              <a:rPr lang="en-IN" sz="2400" dirty="0"/>
              <a:t>Employee=-Kaggle</a:t>
            </a:r>
          </a:p>
          <a:p>
            <a:r>
              <a:rPr lang="en-IN" sz="2400" dirty="0"/>
              <a:t>26-features</a:t>
            </a:r>
          </a:p>
          <a:p>
            <a:r>
              <a:rPr lang="en-IN" sz="2400" dirty="0"/>
              <a:t>9-features</a:t>
            </a:r>
          </a:p>
          <a:p>
            <a:r>
              <a:rPr lang="en-IN" sz="2400" dirty="0"/>
              <a:t>Emp id-</a:t>
            </a:r>
            <a:r>
              <a:rPr lang="en-IN" sz="2400" dirty="0" err="1"/>
              <a:t>num</a:t>
            </a:r>
            <a:endParaRPr lang="en-IN" sz="2400" dirty="0"/>
          </a:p>
          <a:p>
            <a:r>
              <a:rPr lang="en-IN" sz="2400" dirty="0"/>
              <a:t>Name-text</a:t>
            </a:r>
          </a:p>
          <a:p>
            <a:r>
              <a:rPr lang="en-IN" sz="2400" dirty="0"/>
              <a:t>Emp type</a:t>
            </a:r>
          </a:p>
          <a:p>
            <a:r>
              <a:rPr lang="en-IN" sz="2400" dirty="0"/>
              <a:t>Performance level</a:t>
            </a:r>
          </a:p>
          <a:p>
            <a:r>
              <a:rPr lang="en-IN" sz="2400" dirty="0"/>
              <a:t>Gender-male female</a:t>
            </a:r>
          </a:p>
          <a:p>
            <a:r>
              <a:rPr lang="en-IN" sz="2400" dirty="0"/>
              <a:t>Employee rating-</a:t>
            </a:r>
            <a:r>
              <a:rPr lang="en-IN" sz="2400" dirty="0" err="1"/>
              <a:t>num</a:t>
            </a:r>
            <a:endParaRPr lang="en-IN" sz="24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427</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WHO ARE THE END USERS?</vt:lpstr>
      <vt:lpstr>OUR SOLUTION AND ITS VALUE PROPOSITION</vt:lpstr>
      <vt:lpstr>Dataset Description</vt:lpstr>
      <vt:lpstr>THE "WOW" IN OUR SOLUTION</vt:lpstr>
      <vt:lpstr>PowerPoint Presentation</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v</cp:lastModifiedBy>
  <cp:revision>17</cp:revision>
  <dcterms:created xsi:type="dcterms:W3CDTF">2024-03-29T15:07:22Z</dcterms:created>
  <dcterms:modified xsi:type="dcterms:W3CDTF">2024-09-09T11:47:33Z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