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"/>
  </p:notesMasterIdLst>
  <p:handoutMasterIdLst>
    <p:handoutMasterId r:id="rId5"/>
  </p:handoutMasterIdLst>
  <p:sldIdLst>
    <p:sldId id="458" r:id="rId2"/>
    <p:sldId id="459" r:id="rId3"/>
  </p:sldIdLst>
  <p:sldSz cx="8424863" cy="11522075"/>
  <p:notesSz cx="12344400" cy="7315200"/>
  <p:defaultTextStyle>
    <a:defPPr>
      <a:defRPr lang="en-US"/>
    </a:defPPr>
    <a:lvl1pPr marL="0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44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32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76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hna Daliparthi" initials="KD" lastIdx="11" clrIdx="0"/>
  <p:cmAuthor id="1" name="Indegene" initials="ILS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E24886"/>
    <a:srgbClr val="E1EBCD"/>
    <a:srgbClr val="575756"/>
    <a:srgbClr val="00B0F0"/>
    <a:srgbClr val="8AB31D"/>
    <a:srgbClr val="B2B2B2"/>
    <a:srgbClr val="EE922C"/>
    <a:srgbClr val="66FF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4494" autoAdjust="0"/>
  </p:normalViewPr>
  <p:slideViewPr>
    <p:cSldViewPr>
      <p:cViewPr>
        <p:scale>
          <a:sx n="80" d="100"/>
          <a:sy n="80" d="100"/>
        </p:scale>
        <p:origin x="-1356" y="1638"/>
      </p:cViewPr>
      <p:guideLst>
        <p:guide orient="horz" pos="3629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1494" y="-108"/>
      </p:cViewPr>
      <p:guideLst>
        <p:guide orient="horz" pos="2304"/>
        <p:guide pos="38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49875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92938" y="0"/>
            <a:ext cx="5348287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33DC-FB05-42CD-B0EF-803399C4856C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488"/>
            <a:ext cx="53498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92938" y="6948488"/>
            <a:ext cx="534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C067-5A11-469C-9A5B-D8839637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1" y="3"/>
            <a:ext cx="5349239" cy="365760"/>
          </a:xfrm>
          <a:prstGeom prst="rect">
            <a:avLst/>
          </a:prstGeom>
        </p:spPr>
        <p:txBody>
          <a:bodyPr vert="horz" lIns="96510" tIns="48254" rIns="96510" bIns="482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92314" y="3"/>
            <a:ext cx="5349239" cy="365760"/>
          </a:xfrm>
          <a:prstGeom prst="rect">
            <a:avLst/>
          </a:prstGeom>
        </p:spPr>
        <p:txBody>
          <a:bodyPr vert="horz" lIns="96510" tIns="48254" rIns="96510" bIns="48254" rtlCol="0"/>
          <a:lstStyle>
            <a:lvl1pPr algn="r">
              <a:defRPr sz="1200"/>
            </a:lvl1pPr>
          </a:lstStyle>
          <a:p>
            <a:fld id="{323B4728-BABC-4983-9365-64E2C0F896CA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73663" y="547688"/>
            <a:ext cx="2006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0" tIns="48254" rIns="96510" bIns="482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34446" y="3474722"/>
            <a:ext cx="9875519" cy="3291840"/>
          </a:xfrm>
          <a:prstGeom prst="rect">
            <a:avLst/>
          </a:prstGeom>
        </p:spPr>
        <p:txBody>
          <a:bodyPr vert="horz" lIns="96510" tIns="48254" rIns="96510" bIns="482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1" y="6948174"/>
            <a:ext cx="5349239" cy="365760"/>
          </a:xfrm>
          <a:prstGeom prst="rect">
            <a:avLst/>
          </a:prstGeom>
        </p:spPr>
        <p:txBody>
          <a:bodyPr vert="horz" lIns="96510" tIns="48254" rIns="96510" bIns="482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92314" y="6948174"/>
            <a:ext cx="5349239" cy="365760"/>
          </a:xfrm>
          <a:prstGeom prst="rect">
            <a:avLst/>
          </a:prstGeom>
        </p:spPr>
        <p:txBody>
          <a:bodyPr vert="horz" lIns="96510" tIns="48254" rIns="96510" bIns="48254" rtlCol="0" anchor="b"/>
          <a:lstStyle>
            <a:lvl1pPr algn="r">
              <a:defRPr sz="1200"/>
            </a:lvl1pPr>
          </a:lstStyle>
          <a:p>
            <a:fld id="{6573BB49-8F6A-477A-986D-0FD82FA5DC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4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32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76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 rot="16200000">
            <a:off x="7985765" y="11021705"/>
            <a:ext cx="487198" cy="3641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3" rIns="91410" bIns="45703" anchor="ctr"/>
          <a:lstStyle/>
          <a:p>
            <a:pPr algn="ctr">
              <a:defRPr/>
            </a:pP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17" y="0"/>
            <a:ext cx="8077369" cy="1129148"/>
          </a:xfrm>
          <a:prstGeom prst="rect">
            <a:avLst/>
          </a:prstGeom>
        </p:spPr>
        <p:txBody>
          <a:bodyPr lIns="91410" tIns="45703" rIns="91410" bIns="45703"/>
          <a:lstStyle>
            <a:lvl1pPr algn="l">
              <a:defRPr sz="2400" b="0">
                <a:solidFill>
                  <a:srgbClr val="00B0F0"/>
                </a:solidFill>
                <a:latin typeface="Arial Narrow" pitchFamily="34" charset="0"/>
                <a:ea typeface="Brixton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03" y="1083141"/>
            <a:ext cx="8077369" cy="683623"/>
          </a:xfrm>
          <a:prstGeom prst="rect">
            <a:avLst/>
          </a:prstGeom>
        </p:spPr>
        <p:txBody>
          <a:bodyPr lIns="91410" tIns="45703" rIns="91410" bIns="45703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ea typeface="Brixton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047036" y="10922866"/>
            <a:ext cx="364429" cy="561879"/>
          </a:xfrm>
          <a:prstGeom prst="rect">
            <a:avLst/>
          </a:prstGeom>
        </p:spPr>
        <p:txBody>
          <a:bodyPr lIns="91410" tIns="45703" rIns="91410" bIns="45703"/>
          <a:lstStyle>
            <a:defPPr>
              <a:defRPr lang="bg-B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79069481-D2C6-408B-AD5D-704B24A1B25A}" type="slidenum">
              <a:rPr lang="bg-BG" sz="1000" smtClean="0">
                <a:solidFill>
                  <a:schemeClr val="bg1"/>
                </a:solidFill>
                <a:latin typeface="Basico" pitchFamily="50" charset="0"/>
                <a:ea typeface="Brixton" pitchFamily="34" charset="0"/>
              </a:rPr>
              <a:pPr algn="ctr">
                <a:defRPr/>
              </a:pPr>
              <a:t>‹#›</a:t>
            </a:fld>
            <a:endParaRPr lang="bg-BG" sz="1000" dirty="0" smtClean="0">
              <a:solidFill>
                <a:schemeClr val="bg1"/>
              </a:solidFill>
              <a:latin typeface="Basico" pitchFamily="50" charset="0"/>
              <a:ea typeface="Brixton" pitchFamily="34" charset="0"/>
            </a:endParaRPr>
          </a:p>
        </p:txBody>
      </p:sp>
      <p:pic>
        <p:nvPicPr>
          <p:cNvPr id="15" name="Picture 2" descr="E:\Envato\Modern World\1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77448" y="11144155"/>
            <a:ext cx="487198" cy="1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Envato\Modern World\1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478412" y="11144155"/>
            <a:ext cx="487198" cy="1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 Same Side Corner Rectangle 16"/>
          <p:cNvSpPr/>
          <p:nvPr userDrawn="1"/>
        </p:nvSpPr>
        <p:spPr>
          <a:xfrm rot="16200000">
            <a:off x="7985766" y="11021705"/>
            <a:ext cx="487198" cy="3641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3" rIns="91410" bIns="45703" anchor="ctr"/>
          <a:lstStyle/>
          <a:p>
            <a:pPr algn="ctr">
              <a:defRPr/>
            </a:pPr>
            <a:endParaRPr lang="bg-BG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8047036" y="10922868"/>
            <a:ext cx="364429" cy="561879"/>
          </a:xfrm>
          <a:prstGeom prst="rect">
            <a:avLst/>
          </a:prstGeom>
        </p:spPr>
        <p:txBody>
          <a:bodyPr lIns="91410" tIns="45703" rIns="91410" bIns="45703"/>
          <a:lstStyle>
            <a:defPPr>
              <a:defRPr lang="bg-B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bg-BG" sz="1000" dirty="0" smtClean="0">
              <a:solidFill>
                <a:schemeClr val="bg1"/>
              </a:solidFill>
              <a:latin typeface="Basico" pitchFamily="50" charset="0"/>
              <a:ea typeface="Brixton" pitchFamily="34" charset="0"/>
            </a:endParaRPr>
          </a:p>
        </p:txBody>
      </p:sp>
      <p:pic>
        <p:nvPicPr>
          <p:cNvPr id="24" name="Picture 2" descr="E:\Envato\Modern World\1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77449" y="11144155"/>
            <a:ext cx="487198" cy="1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Envato\Modern World\1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478414" y="11144155"/>
            <a:ext cx="487198" cy="1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6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54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04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0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1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17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783" indent="-34278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7" indent="-28565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10" indent="-22852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54" indent="-22852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98" indent="-22852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2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6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0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4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6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http://cdns2.freepik.com/free-photo/_2136619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77" y="10388527"/>
            <a:ext cx="6142224" cy="85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" y="72405"/>
            <a:ext cx="8392160" cy="114260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3237" y="44728"/>
            <a:ext cx="296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u="sng" dirty="0" smtClean="0">
                <a:solidFill>
                  <a:srgbClr val="00B0F0"/>
                </a:solidFill>
                <a:latin typeface="Arial Narrow" pitchFamily="34" charset="0"/>
                <a:cs typeface="Arial" pitchFamily="34" charset="0"/>
              </a:rPr>
              <a:t>IVRS Script </a:t>
            </a:r>
            <a:endParaRPr lang="en-US" sz="2400" b="1" u="sng" dirty="0">
              <a:solidFill>
                <a:schemeClr val="bg1">
                  <a:lumMod val="50000"/>
                </a:scheme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10" y="-46008"/>
            <a:ext cx="3217045" cy="854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1" y="1015866"/>
            <a:ext cx="694851" cy="71272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1457349" y="952078"/>
            <a:ext cx="6100888" cy="776511"/>
          </a:xfrm>
          <a:prstGeom prst="wedgeRectCallout">
            <a:avLst>
              <a:gd name="adj1" fmla="val -51944"/>
              <a:gd name="adj2" fmla="val 72717"/>
            </a:avLst>
          </a:prstGeom>
          <a:solidFill>
            <a:srgbClr val="33CCCC">
              <a:alpha val="65098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39758" y="962314"/>
            <a:ext cx="5713033" cy="1270331"/>
          </a:xfrm>
        </p:spPr>
        <p:txBody>
          <a:bodyPr>
            <a:noAutofit/>
          </a:bodyPr>
          <a:lstStyle/>
          <a:p>
            <a:r>
              <a:rPr lang="en-IN" sz="1100" b="1" u="sng" dirty="0">
                <a:solidFill>
                  <a:schemeClr val="tx1"/>
                </a:solidFill>
                <a:latin typeface="Antique Olive" pitchFamily="34" charset="0"/>
              </a:rPr>
              <a:t>Caller:</a:t>
            </a:r>
            <a:r>
              <a:rPr lang="en-IN" sz="1100" dirty="0">
                <a:solidFill>
                  <a:schemeClr val="tx1"/>
                </a:solidFill>
                <a:latin typeface="Antique Olive" pitchFamily="34" charset="0"/>
              </a:rPr>
              <a:t> Hey, Flu </a:t>
            </a:r>
            <a:r>
              <a:rPr lang="en-IN" sz="1100" dirty="0" smtClean="0">
                <a:solidFill>
                  <a:schemeClr val="tx1"/>
                </a:solidFill>
                <a:latin typeface="Antique Olive" pitchFamily="34" charset="0"/>
              </a:rPr>
              <a:t>can be a serious disease as it is highly contagious and can spread quickly and easily. </a:t>
            </a:r>
            <a:r>
              <a:rPr lang="en-IN" sz="1100" dirty="0">
                <a:solidFill>
                  <a:schemeClr val="tx1"/>
                </a:solidFill>
                <a:latin typeface="Antique Olive" pitchFamily="34" charset="0"/>
              </a:rPr>
              <a:t>This is your Clinic calling to </a:t>
            </a:r>
            <a:r>
              <a:rPr lang="en-IN" sz="1100" dirty="0" smtClean="0">
                <a:solidFill>
                  <a:schemeClr val="tx1"/>
                </a:solidFill>
                <a:latin typeface="Antique Olive" pitchFamily="34" charset="0"/>
              </a:rPr>
              <a:t>share some useful information about Flu Impacts.</a:t>
            </a:r>
            <a:r>
              <a:rPr lang="en-IN" sz="1100" dirty="0">
                <a:solidFill>
                  <a:schemeClr val="tx1"/>
                </a:solidFill>
                <a:latin typeface="Antique Olive" pitchFamily="34" charset="0"/>
              </a:rPr>
              <a:t>  Is this John Howard (Patient name)?  Press 1  to confirm or  2 otherwise  </a:t>
            </a:r>
          </a:p>
          <a:p>
            <a:pPr algn="l"/>
            <a:r>
              <a:rPr lang="en-IN" sz="1100" b="1" i="1" dirty="0" smtClean="0">
                <a:solidFill>
                  <a:schemeClr val="tx1"/>
                </a:solidFill>
                <a:latin typeface="Antique Olive" pitchFamily="34" charset="0"/>
              </a:rPr>
              <a:t>			</a:t>
            </a:r>
            <a:endParaRPr lang="en-US" sz="1100" dirty="0" smtClean="0">
              <a:solidFill>
                <a:schemeClr val="tx1"/>
              </a:solidFill>
              <a:latin typeface="Antique Olive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4000" y="2187816"/>
            <a:ext cx="4752528" cy="2637117"/>
            <a:chOff x="760639" y="2555776"/>
            <a:chExt cx="4966240" cy="2768118"/>
          </a:xfrm>
        </p:grpSpPr>
        <p:sp>
          <p:nvSpPr>
            <p:cNvPr id="9" name="Rectangular Callout 8"/>
            <p:cNvSpPr/>
            <p:nvPr/>
          </p:nvSpPr>
          <p:spPr>
            <a:xfrm>
              <a:off x="760639" y="2659598"/>
              <a:ext cx="4966240" cy="2664296"/>
            </a:xfrm>
            <a:prstGeom prst="wedgeRectCallout">
              <a:avLst>
                <a:gd name="adj1" fmla="val -49087"/>
                <a:gd name="adj2" fmla="val 58989"/>
              </a:avLst>
            </a:prstGeom>
            <a:solidFill>
              <a:srgbClr val="33CCCC">
                <a:alpha val="65098"/>
              </a:srgb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760639" y="2555776"/>
              <a:ext cx="4966240" cy="2736304"/>
            </a:xfrm>
            <a:prstGeom prst="rect">
              <a:avLst/>
            </a:prstGeom>
          </p:spPr>
          <p:txBody>
            <a:bodyPr lIns="91410" tIns="45703" rIns="91410" bIns="45703">
              <a:noAutofit/>
            </a:bodyPr>
            <a:lstStyle>
              <a:lvl1pPr marL="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Brixton" pitchFamily="34" charset="0"/>
                  <a:cs typeface="+mn-cs"/>
                </a:defRPr>
              </a:lvl1pPr>
              <a:lvl2pPr marL="457044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088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132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176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220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2264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199308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6352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 dirty="0" smtClean="0">
                <a:solidFill>
                  <a:schemeClr val="tx1"/>
                </a:solidFill>
                <a:latin typeface="Antique Olive" pitchFamily="34" charset="0"/>
              </a:endParaRPr>
            </a:p>
            <a:p>
              <a:r>
                <a:rPr lang="en-IN" sz="1100" dirty="0" smtClean="0">
                  <a:solidFill>
                    <a:schemeClr val="tx1"/>
                  </a:solidFill>
                  <a:latin typeface="Antique Olive" pitchFamily="34" charset="0"/>
                </a:rPr>
                <a:t>John.. (Pause).. </a:t>
              </a:r>
              <a:r>
                <a:rPr lang="en-IN" sz="1100" b="1" dirty="0" smtClean="0">
                  <a:solidFill>
                    <a:schemeClr val="tx1"/>
                  </a:solidFill>
                  <a:latin typeface="Antique Olive" pitchFamily="34" charset="0"/>
                </a:rPr>
                <a:t>Don’t let flu slow you down this season</a:t>
              </a:r>
            </a:p>
            <a:p>
              <a:endParaRPr lang="en-US" sz="1100" dirty="0" smtClean="0">
                <a:solidFill>
                  <a:schemeClr val="tx1"/>
                </a:solidFill>
                <a:latin typeface="Antique Olive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54901" y="5036156"/>
            <a:ext cx="1388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1100" b="1" i="1" dirty="0">
                <a:latin typeface="Antique Olive" pitchFamily="34" charset="0"/>
              </a:rPr>
              <a:t>On Pressing </a:t>
            </a:r>
            <a:r>
              <a:rPr lang="en-IN" sz="1100" b="1" i="1" dirty="0" smtClean="0">
                <a:latin typeface="Antique Olive" pitchFamily="34" charset="0"/>
              </a:rPr>
              <a:t>1 </a:t>
            </a:r>
            <a:r>
              <a:rPr lang="en-IN" sz="1100" dirty="0">
                <a:latin typeface="Antique Olive" pitchFamily="34" charset="0"/>
              </a:rPr>
              <a:t>: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4000" y="5400996"/>
            <a:ext cx="4752528" cy="1152129"/>
            <a:chOff x="324000" y="5868145"/>
            <a:chExt cx="6100888" cy="648072"/>
          </a:xfrm>
        </p:grpSpPr>
        <p:sp>
          <p:nvSpPr>
            <p:cNvPr id="34" name="Rectangular Callout 33"/>
            <p:cNvSpPr/>
            <p:nvPr/>
          </p:nvSpPr>
          <p:spPr>
            <a:xfrm>
              <a:off x="324000" y="5868145"/>
              <a:ext cx="6100888" cy="648072"/>
            </a:xfrm>
            <a:prstGeom prst="wedgeRectCallout">
              <a:avLst>
                <a:gd name="adj1" fmla="val -42738"/>
                <a:gd name="adj2" fmla="val 70181"/>
              </a:avLst>
            </a:prstGeom>
            <a:solidFill>
              <a:srgbClr val="33CCCC">
                <a:alpha val="65098"/>
              </a:srgb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515623" y="5887784"/>
              <a:ext cx="5713033" cy="576587"/>
            </a:xfrm>
            <a:prstGeom prst="rect">
              <a:avLst/>
            </a:prstGeom>
          </p:spPr>
          <p:txBody>
            <a:bodyPr lIns="91410" tIns="45703" rIns="91410" bIns="45703">
              <a:noAutofit/>
            </a:bodyPr>
            <a:lstStyle>
              <a:lvl1pPr marL="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Brixton" pitchFamily="34" charset="0"/>
                  <a:cs typeface="+mn-cs"/>
                </a:defRPr>
              </a:lvl1pPr>
              <a:lvl2pPr marL="457044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088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132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176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220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2264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199308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6352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00" b="1" dirty="0" smtClean="0">
                <a:solidFill>
                  <a:schemeClr val="tx1"/>
                </a:solidFill>
                <a:latin typeface="Antique Olive" pitchFamily="34" charset="0"/>
              </a:endParaRPr>
            </a:p>
            <a:p>
              <a:r>
                <a:rPr lang="en-IN" sz="1100" dirty="0">
                  <a:solidFill>
                    <a:schemeClr val="tx1"/>
                  </a:solidFill>
                  <a:latin typeface="Antique Olive" pitchFamily="34" charset="0"/>
                </a:rPr>
                <a:t>We appreciate you taking required step for healthier life. Our office staff will soon give you a call on this number to schedule your appointment. Please spread awareness to other too. Thanks John </a:t>
              </a:r>
            </a:p>
            <a:p>
              <a:endParaRPr lang="en-IN" sz="300" b="1" dirty="0">
                <a:solidFill>
                  <a:schemeClr val="tx1"/>
                </a:solidFill>
                <a:latin typeface="Antique Olive" pitchFamily="34" charset="0"/>
              </a:endParaRPr>
            </a:p>
            <a:p>
              <a:endParaRPr lang="en-US" sz="1100" dirty="0">
                <a:solidFill>
                  <a:schemeClr val="tx1"/>
                </a:solidFill>
                <a:latin typeface="Antique Olive" pitchFamily="34" charset="0"/>
              </a:endParaRPr>
            </a:p>
            <a:p>
              <a:endParaRPr lang="en-US" sz="1100" dirty="0">
                <a:solidFill>
                  <a:schemeClr val="tx1"/>
                </a:solidFill>
                <a:latin typeface="Antique Olive" pitchFamily="34" charset="0"/>
              </a:endParaRPr>
            </a:p>
            <a:p>
              <a:endParaRPr lang="en-IN" sz="1100" dirty="0">
                <a:solidFill>
                  <a:schemeClr val="tx1"/>
                </a:solidFill>
                <a:latin typeface="Antique Olive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88133" y="11167094"/>
            <a:ext cx="74742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i="1" dirty="0"/>
              <a:t>This </a:t>
            </a:r>
            <a:r>
              <a:rPr lang="en-IN" sz="1000" i="1" dirty="0" smtClean="0"/>
              <a:t>IVRS Script is administered by Interactive health Clinic  through </a:t>
            </a:r>
            <a:r>
              <a:rPr lang="en-IN" sz="1000" i="1" dirty="0"/>
              <a:t>N</a:t>
            </a:r>
            <a:r>
              <a:rPr lang="en-IN" sz="1000" i="1" dirty="0" smtClean="0"/>
              <a:t>gage, powered by </a:t>
            </a:r>
            <a:r>
              <a:rPr lang="en-IN" sz="1000" i="1" u="sng" dirty="0" smtClean="0">
                <a:solidFill>
                  <a:srgbClr val="0510EB"/>
                </a:solidFill>
              </a:rPr>
              <a:t>Indegene Healthcare</a:t>
            </a:r>
            <a:endParaRPr lang="en-IN" sz="1000" i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28" y="10842204"/>
            <a:ext cx="1049207" cy="6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854903" y="1866996"/>
            <a:ext cx="1565441" cy="349043"/>
            <a:chOff x="4911103" y="2476761"/>
            <a:chExt cx="1274299" cy="277003"/>
          </a:xfrm>
        </p:grpSpPr>
        <p:sp>
          <p:nvSpPr>
            <p:cNvPr id="8" name="Rectangle 7"/>
            <p:cNvSpPr/>
            <p:nvPr/>
          </p:nvSpPr>
          <p:spPr>
            <a:xfrm>
              <a:off x="4911103" y="2510190"/>
              <a:ext cx="1130283" cy="207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N" sz="1100" b="1" i="1" dirty="0">
                  <a:latin typeface="Antique Olive" pitchFamily="34" charset="0"/>
                </a:rPr>
                <a:t>On Pressing 1 </a:t>
              </a:r>
              <a:r>
                <a:rPr lang="en-IN" sz="1100" dirty="0">
                  <a:latin typeface="Antique Olive" pitchFamily="34" charset="0"/>
                </a:rPr>
                <a:t>: </a:t>
              </a:r>
            </a:p>
          </p:txBody>
        </p:sp>
        <p:pic>
          <p:nvPicPr>
            <p:cNvPr id="2052" name="Picture 4" descr="http://images.clipartpanda.com/cell-clipart-KTn49dATq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80" y="2476761"/>
              <a:ext cx="236122" cy="277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/>
          <p:cNvSpPr/>
          <p:nvPr/>
        </p:nvSpPr>
        <p:spPr>
          <a:xfrm>
            <a:off x="900063" y="10561473"/>
            <a:ext cx="62742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100" b="1" i="1" dirty="0"/>
              <a:t>For any queries related to IVRS, or To Know More</a:t>
            </a:r>
          </a:p>
          <a:p>
            <a:pPr algn="ctr"/>
            <a:r>
              <a:rPr lang="en-IN" sz="1100" b="1" i="1" u="sng" dirty="0"/>
              <a:t>Please Call: +</a:t>
            </a:r>
            <a:r>
              <a:rPr lang="en-IN" sz="1100" b="1" i="1" u="sng" dirty="0" smtClean="0"/>
              <a:t>1-233-333-533</a:t>
            </a:r>
          </a:p>
          <a:p>
            <a:pPr algn="ctr"/>
            <a:r>
              <a:rPr lang="en-IN" sz="1100" b="1" i="1" dirty="0" smtClean="0"/>
              <a:t>To use your own IVRS script, record and upload  through edit program </a:t>
            </a:r>
            <a:endParaRPr lang="en-IN" sz="1100" b="1" i="1" dirty="0"/>
          </a:p>
        </p:txBody>
      </p:sp>
      <p:pic>
        <p:nvPicPr>
          <p:cNvPr id="42" name="Picture 4" descr="http://images.clipartpanda.com/cell-clipart-KTn49dATq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67" y="5054747"/>
            <a:ext cx="265377" cy="31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5868618" y="1888057"/>
            <a:ext cx="1565442" cy="349043"/>
            <a:chOff x="4911103" y="2476761"/>
            <a:chExt cx="1274299" cy="277003"/>
          </a:xfrm>
        </p:grpSpPr>
        <p:sp>
          <p:nvSpPr>
            <p:cNvPr id="36" name="Rectangle 35"/>
            <p:cNvSpPr/>
            <p:nvPr/>
          </p:nvSpPr>
          <p:spPr>
            <a:xfrm>
              <a:off x="4911103" y="2510190"/>
              <a:ext cx="1130282" cy="207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N" sz="1100" b="1" i="1" dirty="0">
                  <a:latin typeface="Antique Olive" pitchFamily="34" charset="0"/>
                </a:rPr>
                <a:t>On Pressing </a:t>
              </a:r>
              <a:r>
                <a:rPr lang="en-IN" sz="1100" b="1" i="1" dirty="0" smtClean="0">
                  <a:latin typeface="Antique Olive" pitchFamily="34" charset="0"/>
                </a:rPr>
                <a:t>2 </a:t>
              </a:r>
              <a:r>
                <a:rPr lang="en-IN" sz="1100" dirty="0">
                  <a:latin typeface="Antique Olive" pitchFamily="34" charset="0"/>
                </a:rPr>
                <a:t>: </a:t>
              </a:r>
            </a:p>
          </p:txBody>
        </p:sp>
        <p:pic>
          <p:nvPicPr>
            <p:cNvPr id="37" name="Picture 4" descr="http://images.clipartpanda.com/cell-clipart-KTn49dATq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80" y="2476761"/>
              <a:ext cx="236122" cy="277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391845" y="2170728"/>
            <a:ext cx="2401474" cy="2078141"/>
            <a:chOff x="5352706" y="2758417"/>
            <a:chExt cx="2401474" cy="2768118"/>
          </a:xfrm>
        </p:grpSpPr>
        <p:grpSp>
          <p:nvGrpSpPr>
            <p:cNvPr id="44" name="Group 43"/>
            <p:cNvGrpSpPr/>
            <p:nvPr/>
          </p:nvGrpSpPr>
          <p:grpSpPr>
            <a:xfrm>
              <a:off x="5352706" y="2758417"/>
              <a:ext cx="2401474" cy="2768118"/>
              <a:chOff x="760639" y="2555776"/>
              <a:chExt cx="4966240" cy="2768118"/>
            </a:xfrm>
          </p:grpSpPr>
          <p:sp>
            <p:nvSpPr>
              <p:cNvPr id="45" name="Rectangular Callout 44"/>
              <p:cNvSpPr/>
              <p:nvPr/>
            </p:nvSpPr>
            <p:spPr>
              <a:xfrm>
                <a:off x="760639" y="2659598"/>
                <a:ext cx="4966240" cy="2664296"/>
              </a:xfrm>
              <a:prstGeom prst="wedgeRectCallout">
                <a:avLst>
                  <a:gd name="adj1" fmla="val -49087"/>
                  <a:gd name="adj2" fmla="val 58989"/>
                </a:avLst>
              </a:prstGeom>
              <a:solidFill>
                <a:srgbClr val="33CCCC">
                  <a:alpha val="65098"/>
                </a:srgb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Subtitle 2"/>
              <p:cNvSpPr txBox="1">
                <a:spLocks/>
              </p:cNvSpPr>
              <p:nvPr/>
            </p:nvSpPr>
            <p:spPr>
              <a:xfrm>
                <a:off x="918500" y="2555776"/>
                <a:ext cx="4650518" cy="2736304"/>
              </a:xfrm>
              <a:prstGeom prst="rect">
                <a:avLst/>
              </a:prstGeom>
            </p:spPr>
            <p:txBody>
              <a:bodyPr lIns="91410" tIns="45703" rIns="91410" bIns="45703">
                <a:noAutofit/>
              </a:bodyPr>
              <a:lstStyle>
                <a:lvl1pPr marL="0" indent="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Brixton" pitchFamily="34" charset="0"/>
                    <a:cs typeface="+mn-cs"/>
                  </a:defRPr>
                </a:lvl1pPr>
                <a:lvl2pPr marL="457044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088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132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176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5220" indent="0" algn="ctr" defTabSz="914088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2264" indent="0" algn="ctr" defTabSz="914088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199308" indent="0" algn="ctr" defTabSz="914088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6352" indent="0" algn="ctr" defTabSz="914088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 dirty="0" smtClean="0">
                  <a:solidFill>
                    <a:schemeClr val="tx1"/>
                  </a:solidFill>
                  <a:latin typeface="Antique Olive" pitchFamily="34" charset="0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66496" y="3000925"/>
              <a:ext cx="2387684" cy="148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100" dirty="0">
                  <a:latin typeface="Antique Olive" pitchFamily="34" charset="0"/>
                  <a:ea typeface="Brixton" pitchFamily="34" charset="0"/>
                </a:rPr>
                <a:t>We apologize to call you. We ensure to take the  required corrective action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59357" y="4244478"/>
            <a:ext cx="1565442" cy="349043"/>
            <a:chOff x="4911103" y="2476761"/>
            <a:chExt cx="1274299" cy="277003"/>
          </a:xfrm>
        </p:grpSpPr>
        <p:sp>
          <p:nvSpPr>
            <p:cNvPr id="48" name="Rectangle 47"/>
            <p:cNvSpPr/>
            <p:nvPr/>
          </p:nvSpPr>
          <p:spPr>
            <a:xfrm>
              <a:off x="4911103" y="2510190"/>
              <a:ext cx="1130282" cy="207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N" sz="1100" b="1" i="1" dirty="0">
                  <a:latin typeface="Antique Olive" pitchFamily="34" charset="0"/>
                </a:rPr>
                <a:t>On Pressing </a:t>
              </a:r>
              <a:r>
                <a:rPr lang="en-IN" sz="1100" b="1" i="1" dirty="0" smtClean="0">
                  <a:latin typeface="Antique Olive" pitchFamily="34" charset="0"/>
                </a:rPr>
                <a:t>2 </a:t>
              </a:r>
              <a:r>
                <a:rPr lang="en-IN" sz="1100" dirty="0">
                  <a:latin typeface="Antique Olive" pitchFamily="34" charset="0"/>
                </a:rPr>
                <a:t>: </a:t>
              </a:r>
            </a:p>
          </p:txBody>
        </p:sp>
        <p:pic>
          <p:nvPicPr>
            <p:cNvPr id="49" name="Picture 4" descr="http://images.clipartpanda.com/cell-clipart-KTn49dATq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80" y="2476761"/>
              <a:ext cx="236122" cy="277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5351935" y="5400995"/>
            <a:ext cx="2411948" cy="3672410"/>
            <a:chOff x="324000" y="5868145"/>
            <a:chExt cx="6100888" cy="648072"/>
          </a:xfrm>
        </p:grpSpPr>
        <p:sp>
          <p:nvSpPr>
            <p:cNvPr id="51" name="Rectangular Callout 50"/>
            <p:cNvSpPr/>
            <p:nvPr/>
          </p:nvSpPr>
          <p:spPr>
            <a:xfrm>
              <a:off x="324000" y="5868145"/>
              <a:ext cx="6100888" cy="648072"/>
            </a:xfrm>
            <a:prstGeom prst="wedgeRectCallout">
              <a:avLst>
                <a:gd name="adj1" fmla="val -42738"/>
                <a:gd name="adj2" fmla="val 70181"/>
              </a:avLst>
            </a:prstGeom>
            <a:solidFill>
              <a:srgbClr val="33CCCC">
                <a:alpha val="65098"/>
              </a:srgb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ubtitle 2"/>
            <p:cNvSpPr txBox="1">
              <a:spLocks/>
            </p:cNvSpPr>
            <p:nvPr/>
          </p:nvSpPr>
          <p:spPr>
            <a:xfrm>
              <a:off x="515623" y="5868145"/>
              <a:ext cx="5713033" cy="504056"/>
            </a:xfrm>
            <a:prstGeom prst="rect">
              <a:avLst/>
            </a:prstGeom>
          </p:spPr>
          <p:txBody>
            <a:bodyPr lIns="91410" tIns="45703" rIns="91410" bIns="45703">
              <a:noAutofit/>
            </a:bodyPr>
            <a:lstStyle>
              <a:lvl1pPr marL="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Brixton" pitchFamily="34" charset="0"/>
                  <a:cs typeface="+mn-cs"/>
                </a:defRPr>
              </a:lvl1pPr>
              <a:lvl2pPr marL="457044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088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132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176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220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2264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199308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6352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Antique Olive" pitchFamily="34" charset="0"/>
                </a:rPr>
                <a:t>Flu is infectious and can also spread to your other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Antique Olive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Antique Olive" pitchFamily="34" charset="0"/>
                </a:rPr>
                <a:t>   </a:t>
              </a:r>
              <a:r>
                <a:rPr lang="en-US" sz="1100" dirty="0" smtClean="0">
                  <a:solidFill>
                    <a:schemeClr val="tx1"/>
                  </a:solidFill>
                  <a:latin typeface="Antique Olive" pitchFamily="34" charset="0"/>
                </a:rPr>
                <a:t>family </a:t>
              </a:r>
              <a:r>
                <a:rPr lang="en-US" sz="1100" dirty="0" smtClean="0">
                  <a:solidFill>
                    <a:schemeClr val="tx1"/>
                  </a:solidFill>
                  <a:latin typeface="Antique Olive" pitchFamily="34" charset="0"/>
                </a:rPr>
                <a:t>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ntique Olive" pitchFamily="34" charset="0"/>
                </a:rPr>
                <a:t>Flu slows you down and can lead to </a:t>
              </a:r>
              <a:r>
                <a:rPr lang="en-GB" sz="1100" dirty="0" smtClean="0">
                  <a:solidFill>
                    <a:schemeClr val="tx1"/>
                  </a:solidFill>
                  <a:latin typeface="Antique Olive" pitchFamily="34" charset="0"/>
                </a:rPr>
                <a:t>several </a:t>
              </a:r>
              <a:r>
                <a:rPr lang="en-GB" sz="1100" dirty="0">
                  <a:solidFill>
                    <a:schemeClr val="tx1"/>
                  </a:solidFill>
                  <a:latin typeface="Antique Olive" pitchFamily="34" charset="0"/>
                </a:rPr>
                <a:t>days of quarantine from family, </a:t>
              </a:r>
              <a:r>
                <a:rPr lang="en-GB" sz="1100" dirty="0" smtClean="0">
                  <a:solidFill>
                    <a:schemeClr val="tx1"/>
                  </a:solidFill>
                  <a:latin typeface="Antique Olive" pitchFamily="34" charset="0"/>
                </a:rPr>
                <a:t>friends and </a:t>
              </a:r>
              <a:r>
                <a:rPr lang="en-GB" sz="1100" dirty="0">
                  <a:solidFill>
                    <a:schemeClr val="tx1"/>
                  </a:solidFill>
                  <a:latin typeface="Antique Olive" pitchFamily="34" charset="0"/>
                </a:rPr>
                <a:t>peers</a:t>
              </a:r>
              <a:r>
                <a:rPr lang="en-IN" sz="1100" dirty="0" smtClean="0">
                  <a:solidFill>
                    <a:schemeClr val="tx1"/>
                  </a:solidFill>
                  <a:latin typeface="Antique Olive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 smtClean="0">
                  <a:solidFill>
                    <a:schemeClr val="tx1"/>
                  </a:solidFill>
                  <a:latin typeface="Antique Olive" pitchFamily="34" charset="0"/>
                </a:rPr>
                <a:t>Flu can have serious implications on Pregnant women, children/infants and senior citizens</a:t>
              </a:r>
            </a:p>
            <a:p>
              <a:endParaRPr lang="en-GB" sz="1100" dirty="0" smtClean="0">
                <a:solidFill>
                  <a:schemeClr val="tx1"/>
                </a:solidFill>
                <a:latin typeface="Antique Olive" pitchFamily="34" charset="0"/>
              </a:endParaRPr>
            </a:p>
            <a:p>
              <a:r>
                <a:rPr lang="en-GB" sz="1100" i="1" dirty="0" smtClean="0">
                  <a:solidFill>
                    <a:schemeClr val="tx1"/>
                  </a:solidFill>
                  <a:latin typeface="Antique Olive" pitchFamily="34" charset="0"/>
                </a:rPr>
                <a:t>Keep yourself and your family members </a:t>
              </a:r>
              <a:r>
                <a:rPr lang="en-GB" sz="1100" i="1" dirty="0">
                  <a:solidFill>
                    <a:schemeClr val="tx1"/>
                  </a:solidFill>
                  <a:latin typeface="Antique Olive" pitchFamily="34" charset="0"/>
                </a:rPr>
                <a:t>protected from the flu this year. Take the flu shots recommended to you this season</a:t>
              </a:r>
              <a:r>
                <a:rPr lang="en-GB" sz="1100" i="1" dirty="0" smtClean="0">
                  <a:solidFill>
                    <a:schemeClr val="tx1"/>
                  </a:solidFill>
                  <a:latin typeface="Antique Olive" pitchFamily="34" charset="0"/>
                </a:rPr>
                <a:t>.</a:t>
              </a:r>
            </a:p>
            <a:p>
              <a:r>
                <a:rPr lang="en-GB" sz="1100" i="1" dirty="0" smtClean="0">
                  <a:solidFill>
                    <a:schemeClr val="tx1"/>
                  </a:solidFill>
                  <a:latin typeface="Antique Olive" pitchFamily="34" charset="0"/>
                </a:rPr>
                <a:t>Press 1 to schedule your appointment today.</a:t>
              </a:r>
              <a:endParaRPr lang="en-IN" sz="1100" i="1" dirty="0">
                <a:solidFill>
                  <a:schemeClr val="tx1"/>
                </a:solidFill>
                <a:latin typeface="Antique Olive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100" dirty="0">
                <a:solidFill>
                  <a:schemeClr val="tx1"/>
                </a:solidFill>
                <a:latin typeface="Antique Olive" pitchFamily="34" charset="0"/>
              </a:endParaRPr>
            </a:p>
            <a:p>
              <a:endParaRPr lang="en-IN" sz="1100" dirty="0" smtClean="0">
                <a:solidFill>
                  <a:schemeClr val="tx1"/>
                </a:solidFill>
                <a:latin typeface="Antique Olive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93443" y="2664693"/>
            <a:ext cx="4210050" cy="22006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Antique Olive" pitchFamily="34" charset="0"/>
                <a:ea typeface="Brixton" pitchFamily="34" charset="0"/>
              </a:rPr>
              <a:t>Flu has various debilitating impact on various aspects of your life. Flu will result in days off from work impacting your professional life. It also affects your productivity at work </a:t>
            </a:r>
          </a:p>
          <a:p>
            <a:endParaRPr lang="en-US" sz="500" dirty="0">
              <a:latin typeface="Antique Olive" pitchFamily="34" charset="0"/>
              <a:ea typeface="Brixton" pitchFamily="34" charset="0"/>
            </a:endParaRPr>
          </a:p>
          <a:p>
            <a:r>
              <a:rPr lang="en-IN" sz="1100" dirty="0">
                <a:latin typeface="Antique Olive" pitchFamily="34" charset="0"/>
              </a:rPr>
              <a:t>This year</a:t>
            </a:r>
            <a:r>
              <a:rPr lang="en-IN" sz="1100" i="1" dirty="0">
                <a:latin typeface="Antique Olive" pitchFamily="34" charset="0"/>
              </a:rPr>
              <a:t> (pause)</a:t>
            </a:r>
            <a:r>
              <a:rPr lang="en-IN" sz="1100" dirty="0">
                <a:latin typeface="Antique Olive" pitchFamily="34" charset="0"/>
              </a:rPr>
              <a:t>, getting the flu shot is easier than ever.  </a:t>
            </a:r>
            <a:r>
              <a:rPr lang="en-IN" sz="1100" b="1" i="1" u="sng" dirty="0">
                <a:latin typeface="Antique Olive" pitchFamily="34" charset="0"/>
              </a:rPr>
              <a:t>Interactive Health Clinic</a:t>
            </a:r>
            <a:r>
              <a:rPr lang="en-IN" sz="1100" u="sng" dirty="0">
                <a:latin typeface="Antique Olive" pitchFamily="34" charset="0"/>
              </a:rPr>
              <a:t> </a:t>
            </a:r>
            <a:r>
              <a:rPr lang="en-IN" sz="1100" dirty="0">
                <a:latin typeface="Antique Olive" pitchFamily="34" charset="0"/>
              </a:rPr>
              <a:t>will be offering flu shot from 1</a:t>
            </a:r>
            <a:r>
              <a:rPr lang="en-IN" sz="1100" baseline="30000" dirty="0">
                <a:latin typeface="Antique Olive" pitchFamily="34" charset="0"/>
              </a:rPr>
              <a:t>st</a:t>
            </a:r>
            <a:r>
              <a:rPr lang="en-IN" sz="1100" dirty="0">
                <a:latin typeface="Antique Olive" pitchFamily="34" charset="0"/>
              </a:rPr>
              <a:t> October. </a:t>
            </a:r>
            <a:r>
              <a:rPr lang="en-IN" sz="1100" i="1" dirty="0">
                <a:latin typeface="Antique Olive" pitchFamily="34" charset="0"/>
              </a:rPr>
              <a:t>Stop by and get your flu shot at Interactive Health Clinic or Press 1 to have our office assistant or outreach staff call you to schedule an </a:t>
            </a:r>
            <a:r>
              <a:rPr lang="en-IN" sz="1100" i="1" dirty="0" smtClean="0">
                <a:latin typeface="Antique Olive" pitchFamily="34" charset="0"/>
              </a:rPr>
              <a:t>appointment. Press 2 to know more about how flu impacts your social life</a:t>
            </a:r>
            <a:endParaRPr lang="en-IN" sz="1100" i="1" dirty="0">
              <a:latin typeface="Antique Olive" pitchFamily="34" charset="0"/>
            </a:endParaRPr>
          </a:p>
          <a:p>
            <a:endParaRPr lang="en-IN" sz="1100" dirty="0">
              <a:latin typeface="Antique Olive" pitchFamily="34" charset="0"/>
              <a:ea typeface="Brixton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6613" y="4329877"/>
            <a:ext cx="42100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1724036" y="8713365"/>
            <a:ext cx="1388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1100" b="1" i="1" dirty="0">
                <a:latin typeface="Antique Olive" pitchFamily="34" charset="0"/>
              </a:rPr>
              <a:t>On Pressing </a:t>
            </a:r>
            <a:r>
              <a:rPr lang="en-IN" sz="1100" b="1" i="1" dirty="0" smtClean="0">
                <a:latin typeface="Antique Olive" pitchFamily="34" charset="0"/>
              </a:rPr>
              <a:t>1 </a:t>
            </a:r>
            <a:r>
              <a:rPr lang="en-IN" sz="1100" dirty="0">
                <a:latin typeface="Antique Olive" pitchFamily="34" charset="0"/>
              </a:rPr>
              <a:t>: </a:t>
            </a:r>
          </a:p>
        </p:txBody>
      </p:sp>
      <p:pic>
        <p:nvPicPr>
          <p:cNvPr id="54" name="Picture 4" descr="http://images.clipartpanda.com/cell-clipart-KTn49dATq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02" y="8731956"/>
            <a:ext cx="265377" cy="31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396007" y="9091132"/>
            <a:ext cx="4752528" cy="1152129"/>
            <a:chOff x="324000" y="5868145"/>
            <a:chExt cx="6100888" cy="648072"/>
          </a:xfrm>
        </p:grpSpPr>
        <p:sp>
          <p:nvSpPr>
            <p:cNvPr id="56" name="Rectangular Callout 55"/>
            <p:cNvSpPr/>
            <p:nvPr/>
          </p:nvSpPr>
          <p:spPr>
            <a:xfrm>
              <a:off x="324000" y="5868145"/>
              <a:ext cx="6100888" cy="648072"/>
            </a:xfrm>
            <a:prstGeom prst="wedgeRectCallout">
              <a:avLst>
                <a:gd name="adj1" fmla="val -42738"/>
                <a:gd name="adj2" fmla="val 70181"/>
              </a:avLst>
            </a:prstGeom>
            <a:solidFill>
              <a:srgbClr val="33CCCC">
                <a:alpha val="65098"/>
              </a:srgb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ubtitle 2"/>
            <p:cNvSpPr txBox="1">
              <a:spLocks/>
            </p:cNvSpPr>
            <p:nvPr/>
          </p:nvSpPr>
          <p:spPr>
            <a:xfrm>
              <a:off x="515623" y="5887784"/>
              <a:ext cx="5713033" cy="576587"/>
            </a:xfrm>
            <a:prstGeom prst="rect">
              <a:avLst/>
            </a:prstGeom>
          </p:spPr>
          <p:txBody>
            <a:bodyPr lIns="91410" tIns="45703" rIns="91410" bIns="45703">
              <a:noAutofit/>
            </a:bodyPr>
            <a:lstStyle>
              <a:lvl1pPr marL="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Brixton" pitchFamily="34" charset="0"/>
                  <a:cs typeface="+mn-cs"/>
                </a:defRPr>
              </a:lvl1pPr>
              <a:lvl2pPr marL="457044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088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132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176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220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2264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199308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6352" indent="0" algn="ctr" defTabSz="91408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00" b="1" dirty="0" smtClean="0">
                <a:solidFill>
                  <a:schemeClr val="tx1"/>
                </a:solidFill>
                <a:latin typeface="Antique Olive" pitchFamily="34" charset="0"/>
              </a:endParaRPr>
            </a:p>
            <a:p>
              <a:r>
                <a:rPr lang="en-IN" sz="1100" dirty="0">
                  <a:solidFill>
                    <a:schemeClr val="tx1"/>
                  </a:solidFill>
                  <a:latin typeface="Antique Olive" pitchFamily="34" charset="0"/>
                </a:rPr>
                <a:t>We appreciate you taking required step for healthier life. Our office staff will soon give you a call on this number to schedule your appointment. Please spread awareness to other too. Thanks John </a:t>
              </a:r>
            </a:p>
            <a:p>
              <a:endParaRPr lang="en-IN" sz="300" b="1" dirty="0">
                <a:solidFill>
                  <a:schemeClr val="tx1"/>
                </a:solidFill>
                <a:latin typeface="Antique Olive" pitchFamily="34" charset="0"/>
              </a:endParaRPr>
            </a:p>
            <a:p>
              <a:endParaRPr lang="en-US" sz="1100" dirty="0">
                <a:solidFill>
                  <a:schemeClr val="tx1"/>
                </a:solidFill>
                <a:latin typeface="Antique Olive" pitchFamily="34" charset="0"/>
              </a:endParaRPr>
            </a:p>
            <a:p>
              <a:endParaRPr lang="en-US" sz="1100" dirty="0">
                <a:solidFill>
                  <a:schemeClr val="tx1"/>
                </a:solidFill>
                <a:latin typeface="Antique Olive" pitchFamily="34" charset="0"/>
              </a:endParaRPr>
            </a:p>
            <a:p>
              <a:endParaRPr lang="en-IN" sz="1100" dirty="0">
                <a:solidFill>
                  <a:schemeClr val="tx1"/>
                </a:solidFill>
                <a:latin typeface="Antique Oliv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6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83" y="0"/>
            <a:ext cx="8392160" cy="11470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2" y="216421"/>
            <a:ext cx="8077369" cy="11291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83" y="44728"/>
            <a:ext cx="8392160" cy="114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ca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25767</TotalTime>
  <Words>374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Healthcare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Indegene Healthcare</dc:creator>
  <cp:lastModifiedBy>Neil Dalal</cp:lastModifiedBy>
  <cp:revision>621</cp:revision>
  <cp:lastPrinted>2014-03-24T15:58:29Z</cp:lastPrinted>
  <dcterms:created xsi:type="dcterms:W3CDTF">2013-11-05T10:46:42Z</dcterms:created>
  <dcterms:modified xsi:type="dcterms:W3CDTF">2015-09-30T11:21:00Z</dcterms:modified>
</cp:coreProperties>
</file>