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Merriweather Light"/>
      <p:regular r:id="rId25"/>
      <p:bold r:id="rId26"/>
      <p:italic r:id="rId27"/>
      <p:boldItalic r:id="rId28"/>
    </p:embeddedFont>
    <p:embeddedFont>
      <p:font typeface="Montserrat"/>
      <p:regular r:id="rId29"/>
      <p:bold r:id="rId30"/>
      <p:italic r:id="rId31"/>
      <p:boldItalic r:id="rId32"/>
    </p:embeddedFont>
    <p:embeddedFont>
      <p:font typeface="Open Sans SemiBold"/>
      <p:regular r:id="rId33"/>
      <p:bold r:id="rId34"/>
      <p:italic r:id="rId35"/>
      <p:boldItalic r:id="rId36"/>
    </p:embeddedFont>
    <p:embeddedFont>
      <p:font typeface="Vidaloka"/>
      <p:regular r:id="rId37"/>
    </p:embeddedFont>
    <p:embeddedFont>
      <p:font typeface="Russo One"/>
      <p:regular r:id="rId38"/>
    </p:embeddedFont>
    <p:embeddedFont>
      <p:font typeface="Mako"/>
      <p:regular r:id="rId39"/>
    </p:embeddedFont>
    <p:embeddedFont>
      <p:font typeface="Crimson Text"/>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704">
          <p15:clr>
            <a:srgbClr val="9AA0A6"/>
          </p15:clr>
        </p15:guide>
        <p15:guide id="2" pos="439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8B0D72-0895-4D5E-9E77-1D36996E72BF}">
  <a:tblStyle styleId="{BA8B0D72-0895-4D5E-9E77-1D36996E72BF}"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704"/>
        <p:guide pos="439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rimsonText-regular.fntdata"/><Relationship Id="rId42" Type="http://schemas.openxmlformats.org/officeDocument/2006/relationships/font" Target="fonts/CrimsonText-italic.fntdata"/><Relationship Id="rId41" Type="http://schemas.openxmlformats.org/officeDocument/2006/relationships/font" Target="fonts/CrimsonText-bold.fntdata"/><Relationship Id="rId44" Type="http://schemas.openxmlformats.org/officeDocument/2006/relationships/font" Target="fonts/OpenSans-regular.fntdata"/><Relationship Id="rId43" Type="http://schemas.openxmlformats.org/officeDocument/2006/relationships/font" Target="fonts/CrimsonText-boldItalic.fntdata"/><Relationship Id="rId46" Type="http://schemas.openxmlformats.org/officeDocument/2006/relationships/font" Target="fonts/OpenSans-italic.fntdata"/><Relationship Id="rId45"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33" Type="http://schemas.openxmlformats.org/officeDocument/2006/relationships/font" Target="fonts/OpenSansSemiBold-regular.fntdata"/><Relationship Id="rId32" Type="http://schemas.openxmlformats.org/officeDocument/2006/relationships/font" Target="fonts/Montserrat-boldItalic.fntdata"/><Relationship Id="rId35" Type="http://schemas.openxmlformats.org/officeDocument/2006/relationships/font" Target="fonts/OpenSansSemiBold-italic.fntdata"/><Relationship Id="rId34" Type="http://schemas.openxmlformats.org/officeDocument/2006/relationships/font" Target="fonts/OpenSansSemiBold-bold.fntdata"/><Relationship Id="rId37" Type="http://schemas.openxmlformats.org/officeDocument/2006/relationships/font" Target="fonts/Vidaloka-regular.fntdata"/><Relationship Id="rId36" Type="http://schemas.openxmlformats.org/officeDocument/2006/relationships/font" Target="fonts/OpenSansSemiBold-boldItalic.fntdata"/><Relationship Id="rId39" Type="http://schemas.openxmlformats.org/officeDocument/2006/relationships/font" Target="fonts/Mako-regular.fntdata"/><Relationship Id="rId38" Type="http://schemas.openxmlformats.org/officeDocument/2006/relationships/font" Target="fonts/RussoOne-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font" Target="fonts/MerriweatherLight-bold.fntdata"/><Relationship Id="rId25" Type="http://schemas.openxmlformats.org/officeDocument/2006/relationships/font" Target="fonts/MerriweatherLight-regular.fntdata"/><Relationship Id="rId28" Type="http://schemas.openxmlformats.org/officeDocument/2006/relationships/font" Target="fonts/MerriweatherLight-boldItalic.fntdata"/><Relationship Id="rId27" Type="http://schemas.openxmlformats.org/officeDocument/2006/relationships/font" Target="fonts/MerriweatherLight-italic.fntdata"/><Relationship Id="rId29" Type="http://schemas.openxmlformats.org/officeDocument/2006/relationships/font" Target="fonts/Montserrat-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 Introduction </a:t>
            </a:r>
            <a:endParaRPr/>
          </a:p>
          <a:p>
            <a:pPr indent="0" lvl="0" marL="0" rtl="0" algn="l">
              <a:spcBef>
                <a:spcPts val="0"/>
              </a:spcBef>
              <a:spcAft>
                <a:spcPts val="0"/>
              </a:spcAft>
              <a:buNone/>
            </a:pPr>
            <a:r>
              <a:rPr lang="en"/>
              <a:t>(introductions) Today, we will be presenting a process improvement plan for Company ABC, focusing on their procurement and quality management processes.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107aaa41fe9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107aaa41fe9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Slide 11</a:t>
            </a:r>
            <a:r>
              <a:rPr lang="en"/>
              <a:t>: Top Improvement Suggestions Our top 5 recommendations are:</a:t>
            </a:r>
            <a:endParaRPr/>
          </a:p>
          <a:p>
            <a:pPr indent="-298450" lvl="0" marL="457200" rtl="0" algn="l">
              <a:spcBef>
                <a:spcPts val="0"/>
              </a:spcBef>
              <a:spcAft>
                <a:spcPts val="0"/>
              </a:spcAft>
              <a:buSzPts val="1100"/>
              <a:buAutoNum type="arabicPeriod"/>
            </a:pPr>
            <a:r>
              <a:rPr lang="en"/>
              <a:t>Revise procurement metrics to emphasize quality.</a:t>
            </a:r>
            <a:endParaRPr/>
          </a:p>
          <a:p>
            <a:pPr indent="-298450" lvl="0" marL="457200" rtl="0" algn="l">
              <a:spcBef>
                <a:spcPts val="0"/>
              </a:spcBef>
              <a:spcAft>
                <a:spcPts val="0"/>
              </a:spcAft>
              <a:buSzPts val="1100"/>
              <a:buAutoNum type="arabicPeriod"/>
            </a:pPr>
            <a:r>
              <a:rPr lang="en"/>
              <a:t>Implement SQAs with clear expectations and penalties.</a:t>
            </a:r>
            <a:endParaRPr/>
          </a:p>
          <a:p>
            <a:pPr indent="-298450" lvl="0" marL="457200" rtl="0" algn="l">
              <a:spcBef>
                <a:spcPts val="0"/>
              </a:spcBef>
              <a:spcAft>
                <a:spcPts val="0"/>
              </a:spcAft>
              <a:buSzPts val="1100"/>
              <a:buAutoNum type="arabicPeriod"/>
            </a:pPr>
            <a:r>
              <a:rPr lang="en"/>
              <a:t>Create standardized, checklist-based inspection protocols.</a:t>
            </a:r>
            <a:endParaRPr/>
          </a:p>
          <a:p>
            <a:pPr indent="-298450" lvl="0" marL="457200" rtl="0" algn="l">
              <a:spcBef>
                <a:spcPts val="0"/>
              </a:spcBef>
              <a:spcAft>
                <a:spcPts val="0"/>
              </a:spcAft>
              <a:buSzPts val="1100"/>
              <a:buAutoNum type="arabicPeriod"/>
            </a:pPr>
            <a:r>
              <a:rPr lang="en"/>
              <a:t>Train staff on ERP and SOPs.</a:t>
            </a:r>
            <a:endParaRPr/>
          </a:p>
          <a:p>
            <a:pPr indent="-298450" lvl="0" marL="457200" rtl="0" algn="l">
              <a:spcBef>
                <a:spcPts val="0"/>
              </a:spcBef>
              <a:spcAft>
                <a:spcPts val="0"/>
              </a:spcAft>
              <a:buSzPts val="1100"/>
              <a:buAutoNum type="arabicPeriod"/>
            </a:pPr>
            <a:r>
              <a:rPr lang="en"/>
              <a:t>Establish a feedback loop with suppliers, including forecast sharing.</a:t>
            </a:r>
            <a:endParaRPr/>
          </a:p>
          <a:p>
            <a:pPr indent="0" lvl="0" marL="0" rtl="0" algn="l">
              <a:spcBef>
                <a:spcPts val="0"/>
              </a:spcBef>
              <a:spcAft>
                <a:spcPts val="0"/>
              </a:spcAft>
              <a:buClr>
                <a:schemeClr val="dk1"/>
              </a:buClr>
              <a:buSzPts val="1100"/>
              <a:buFont typeface="Arial"/>
              <a:buNone/>
            </a:pPr>
            <a:r>
              <a:rPr lang="en"/>
              <a:t>These changes target the root causes and support ABC's strategic shift toward quality excellence.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723d9bb509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3723d9bb509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Answering questions 8, 9, 10</a:t>
            </a:r>
            <a:endParaRPr/>
          </a:p>
          <a:p>
            <a:pPr indent="0" lvl="0" marL="0" rtl="0" algn="l">
              <a:spcBef>
                <a:spcPts val="0"/>
              </a:spcBef>
              <a:spcAft>
                <a:spcPts val="0"/>
              </a:spcAft>
              <a:buNone/>
            </a:pPr>
            <a:r>
              <a:rPr lang="en"/>
              <a:t>Do you see any risk management issues here? If so what? What controls and control objectives could be used to mitigate these risks?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Do you see any change management concerns here? If so what? What change management strategies can be deployed to mitigate change management concerns?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Calculate the percent change in process improvements based on the stated estimation, isolation, and adjustment data in the case.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72bc38a5d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72bc38a5d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13</a:t>
            </a:r>
            <a:endParaRPr/>
          </a:p>
          <a:p>
            <a:pPr indent="0" lvl="0" marL="0" rtl="0" algn="l">
              <a:spcBef>
                <a:spcPts val="0"/>
              </a:spcBef>
              <a:spcAft>
                <a:spcPts val="0"/>
              </a:spcAft>
              <a:buNone/>
            </a:pPr>
            <a:r>
              <a:rPr b="1" lang="en"/>
              <a:t>Risks identified</a:t>
            </a:r>
            <a:endParaRPr b="1"/>
          </a:p>
          <a:p>
            <a:pPr indent="-298450" lvl="0" marL="457200" rtl="0" algn="l">
              <a:spcBef>
                <a:spcPts val="0"/>
              </a:spcBef>
              <a:spcAft>
                <a:spcPts val="0"/>
              </a:spcAft>
              <a:buSzPts val="1100"/>
              <a:buAutoNum type="arabicPeriod"/>
            </a:pPr>
            <a:r>
              <a:rPr lang="en"/>
              <a:t>Operational Risk – Low Quality of Raw Materials:</a:t>
            </a:r>
            <a:endParaRPr/>
          </a:p>
          <a:p>
            <a:pPr indent="-298450" lvl="1" marL="914400" rtl="0" algn="l">
              <a:spcBef>
                <a:spcPts val="0"/>
              </a:spcBef>
              <a:spcAft>
                <a:spcPts val="0"/>
              </a:spcAft>
              <a:buSzPts val="1100"/>
              <a:buChar char="o"/>
            </a:pPr>
            <a:r>
              <a:rPr lang="en"/>
              <a:t>Vendors are delivering low-quality inputs due to lack of quality specifications and enforcement.</a:t>
            </a:r>
            <a:endParaRPr/>
          </a:p>
          <a:p>
            <a:pPr indent="-298450" lvl="1" marL="914400" rtl="0" algn="l">
              <a:spcBef>
                <a:spcPts val="0"/>
              </a:spcBef>
              <a:spcAft>
                <a:spcPts val="0"/>
              </a:spcAft>
              <a:buSzPts val="1100"/>
              <a:buChar char="o"/>
            </a:pPr>
            <a:r>
              <a:rPr lang="en"/>
              <a:t>This increases rework, scrap, and product failure rates.</a:t>
            </a:r>
            <a:endParaRPr/>
          </a:p>
          <a:p>
            <a:pPr indent="-298450" lvl="0" marL="457200" rtl="0" algn="l">
              <a:spcBef>
                <a:spcPts val="0"/>
              </a:spcBef>
              <a:spcAft>
                <a:spcPts val="0"/>
              </a:spcAft>
              <a:buSzPts val="1100"/>
              <a:buAutoNum type="arabicPeriod"/>
            </a:pPr>
            <a:r>
              <a:rPr lang="en"/>
              <a:t>Process Risk – Inconsistent Procedures and Poor System Use:</a:t>
            </a:r>
            <a:endParaRPr/>
          </a:p>
          <a:p>
            <a:pPr indent="-298450" lvl="1" marL="914400" rtl="0" algn="l">
              <a:spcBef>
                <a:spcPts val="0"/>
              </a:spcBef>
              <a:spcAft>
                <a:spcPts val="0"/>
              </a:spcAft>
              <a:buSzPts val="1100"/>
              <a:buChar char="o"/>
            </a:pPr>
            <a:r>
              <a:rPr lang="en"/>
              <a:t>Lack of training on new procurement/warehouse systems has led to ongoing order and receiving errors.</a:t>
            </a:r>
            <a:endParaRPr/>
          </a:p>
          <a:p>
            <a:pPr indent="-298450" lvl="1" marL="914400" rtl="0" algn="l">
              <a:spcBef>
                <a:spcPts val="0"/>
              </a:spcBef>
              <a:spcAft>
                <a:spcPts val="0"/>
              </a:spcAft>
              <a:buSzPts val="1100"/>
              <a:buChar char="o"/>
            </a:pPr>
            <a:r>
              <a:rPr lang="en"/>
              <a:t>Warehouse inspections are inconsistently applied, increasing the likelihood of missed defects.</a:t>
            </a:r>
            <a:endParaRPr/>
          </a:p>
          <a:p>
            <a:pPr indent="-298450" lvl="0" marL="457200" rtl="0" algn="l">
              <a:spcBef>
                <a:spcPts val="0"/>
              </a:spcBef>
              <a:spcAft>
                <a:spcPts val="0"/>
              </a:spcAft>
              <a:buSzPts val="1100"/>
              <a:buAutoNum type="arabicPeriod"/>
            </a:pPr>
            <a:r>
              <a:rPr lang="en"/>
              <a:t>Information Risk – Lack of Forecast Sharing with Vendors:</a:t>
            </a:r>
            <a:endParaRPr/>
          </a:p>
          <a:p>
            <a:pPr indent="-298450" lvl="1" marL="914400" rtl="0" algn="l">
              <a:spcBef>
                <a:spcPts val="0"/>
              </a:spcBef>
              <a:spcAft>
                <a:spcPts val="0"/>
              </a:spcAft>
              <a:buSzPts val="1100"/>
              <a:buChar char="o"/>
            </a:pPr>
            <a:r>
              <a:rPr lang="en"/>
              <a:t>By not sharing forecasts or design tolerances, ABC limits its vendors’ ability to plan and deliver quality materials.</a:t>
            </a:r>
            <a:endParaRPr/>
          </a:p>
          <a:p>
            <a:pPr indent="-298450" lvl="0" marL="457200" rtl="0" algn="l">
              <a:spcBef>
                <a:spcPts val="0"/>
              </a:spcBef>
              <a:spcAft>
                <a:spcPts val="0"/>
              </a:spcAft>
              <a:buSzPts val="1100"/>
              <a:buAutoNum type="arabicPeriod"/>
            </a:pPr>
            <a:r>
              <a:rPr lang="en"/>
              <a:t>Empowerment Risk – Misaligned Incentives and No Accountability:</a:t>
            </a:r>
            <a:endParaRPr/>
          </a:p>
          <a:p>
            <a:pPr indent="-298450" lvl="1" marL="914400" rtl="0" algn="l">
              <a:spcBef>
                <a:spcPts val="0"/>
              </a:spcBef>
              <a:spcAft>
                <a:spcPts val="0"/>
              </a:spcAft>
              <a:buSzPts val="1100"/>
              <a:buChar char="o"/>
            </a:pPr>
            <a:r>
              <a:rPr lang="en"/>
              <a:t>Procurement is rewarded for cost savings, not quality performance.</a:t>
            </a:r>
            <a:endParaRPr/>
          </a:p>
          <a:p>
            <a:pPr indent="-298450" lvl="1" marL="914400" rtl="0" algn="l">
              <a:spcBef>
                <a:spcPts val="0"/>
              </a:spcBef>
              <a:spcAft>
                <a:spcPts val="0"/>
              </a:spcAft>
              <a:buSzPts val="1100"/>
              <a:buChar char="o"/>
            </a:pPr>
            <a:r>
              <a:rPr lang="en"/>
              <a:t>Warehouse and procurement teams deflect blame onto vendors instead of owning internal improvement opportunities.</a:t>
            </a:r>
            <a:endParaRPr/>
          </a:p>
          <a:p>
            <a:pPr indent="-298450" lvl="0" marL="457200" rtl="0" algn="l">
              <a:spcBef>
                <a:spcPts val="0"/>
              </a:spcBef>
              <a:spcAft>
                <a:spcPts val="0"/>
              </a:spcAft>
              <a:buSzPts val="1100"/>
              <a:buAutoNum type="arabicPeriod"/>
            </a:pPr>
            <a:r>
              <a:rPr lang="en"/>
              <a:t>Compliance Risk – Outdated Policies and Documentation:</a:t>
            </a:r>
            <a:endParaRPr/>
          </a:p>
          <a:p>
            <a:pPr indent="-298450" lvl="1" marL="914400" rtl="0" algn="l">
              <a:spcBef>
                <a:spcPts val="0"/>
              </a:spcBef>
              <a:spcAft>
                <a:spcPts val="0"/>
              </a:spcAft>
              <a:buSzPts val="1100"/>
              <a:buChar char="o"/>
            </a:pPr>
            <a:r>
              <a:rPr lang="en"/>
              <a:t>The inspection policy is 7 years old and not used in practice or training.</a:t>
            </a:r>
            <a:endParaRPr/>
          </a:p>
          <a:p>
            <a:pPr indent="-298450" lvl="1" marL="914400" rtl="0" algn="l">
              <a:spcBef>
                <a:spcPts val="0"/>
              </a:spcBef>
              <a:spcAft>
                <a:spcPts val="0"/>
              </a:spcAft>
              <a:buSzPts val="1100"/>
              <a:buChar char="o"/>
            </a:pPr>
            <a:r>
              <a:rPr lang="en"/>
              <a:t>This creates exposure to internal audit failures and reputational damage.</a:t>
            </a:r>
            <a:endParaRPr/>
          </a:p>
          <a:p>
            <a:pPr indent="-298450" lvl="0" marL="457200" rtl="0" algn="l">
              <a:spcBef>
                <a:spcPts val="0"/>
              </a:spcBef>
              <a:spcAft>
                <a:spcPts val="0"/>
              </a:spcAft>
              <a:buSzPts val="1100"/>
              <a:buAutoNum type="arabicPeriod"/>
            </a:pPr>
            <a:r>
              <a:rPr lang="en"/>
              <a:t>Reputational/Customer Risk – Loss of Client Trust:</a:t>
            </a:r>
            <a:endParaRPr/>
          </a:p>
          <a:p>
            <a:pPr indent="-298450" lvl="1" marL="914400" rtl="0" algn="l">
              <a:spcBef>
                <a:spcPts val="0"/>
              </a:spcBef>
              <a:spcAft>
                <a:spcPts val="0"/>
              </a:spcAft>
              <a:buSzPts val="1100"/>
              <a:buChar char="o"/>
            </a:pPr>
            <a:r>
              <a:rPr lang="en"/>
              <a:t>Customers are leaving due to repeated quality issues traced back to poor raw material inputs, threatening revenue and market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__________________________________________________________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Controls</a:t>
            </a:r>
            <a:endParaRPr b="1"/>
          </a:p>
          <a:p>
            <a:pPr indent="0" lvl="0" marL="0" rtl="0" algn="l">
              <a:spcBef>
                <a:spcPts val="0"/>
              </a:spcBef>
              <a:spcAft>
                <a:spcPts val="0"/>
              </a:spcAft>
              <a:buClr>
                <a:schemeClr val="dk1"/>
              </a:buClr>
              <a:buSzPts val="1100"/>
              <a:buFont typeface="Arial"/>
              <a:buNone/>
            </a:pPr>
            <a:r>
              <a:rPr lang="en"/>
              <a:t> Control Objective: Enforce Consistent Quality in Incoming Materials</a:t>
            </a:r>
            <a:endParaRPr/>
          </a:p>
          <a:p>
            <a:pPr indent="-298450" lvl="0" marL="457200" rtl="0" algn="l">
              <a:spcBef>
                <a:spcPts val="0"/>
              </a:spcBef>
              <a:spcAft>
                <a:spcPts val="0"/>
              </a:spcAft>
              <a:buSzPts val="1100"/>
              <a:buChar char="●"/>
            </a:pPr>
            <a:r>
              <a:rPr lang="en"/>
              <a:t>Control: Implement a formal Receiving Inspection SOP aligned with ISO 9001</a:t>
            </a:r>
            <a:endParaRPr/>
          </a:p>
          <a:p>
            <a:pPr indent="-298450" lvl="0" marL="457200" rtl="0" algn="l">
              <a:spcBef>
                <a:spcPts val="0"/>
              </a:spcBef>
              <a:spcAft>
                <a:spcPts val="0"/>
              </a:spcAft>
              <a:buSzPts val="1100"/>
              <a:buChar char="●"/>
            </a:pPr>
            <a:r>
              <a:rPr lang="en"/>
              <a:t>Mitigation: Ensures consistency across warehouse personnel and increases defect detection</a:t>
            </a:r>
            <a:endParaRPr/>
          </a:p>
          <a:p>
            <a:pPr indent="-298450" lvl="0" marL="457200" rtl="0" algn="l">
              <a:spcBef>
                <a:spcPts val="0"/>
              </a:spcBef>
              <a:spcAft>
                <a:spcPts val="0"/>
              </a:spcAft>
              <a:buSzPts val="1100"/>
              <a:buChar char="●"/>
            </a:pPr>
            <a:r>
              <a:rPr lang="en"/>
              <a:t>Documentation: Checklist templates, required fields in ERP, barcode-based verification</a:t>
            </a:r>
            <a:endParaRPr/>
          </a:p>
          <a:p>
            <a:pPr indent="0" lvl="0" marL="0" rtl="0" algn="l">
              <a:spcBef>
                <a:spcPts val="0"/>
              </a:spcBef>
              <a:spcAft>
                <a:spcPts val="0"/>
              </a:spcAft>
              <a:buClr>
                <a:schemeClr val="dk1"/>
              </a:buClr>
              <a:buSzPts val="1100"/>
              <a:buFont typeface="Arial"/>
              <a:buNone/>
            </a:pPr>
            <a:r>
              <a:rPr lang="en"/>
              <a:t>Risk Reduced: Process Risk, Integrity Risk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2. Control Objective: Align Procurement with Strategic Quality Priorities</a:t>
            </a:r>
            <a:endParaRPr/>
          </a:p>
          <a:p>
            <a:pPr indent="-298450" lvl="0" marL="457200" rtl="0" algn="l">
              <a:spcBef>
                <a:spcPts val="0"/>
              </a:spcBef>
              <a:spcAft>
                <a:spcPts val="0"/>
              </a:spcAft>
              <a:buSzPts val="1100"/>
              <a:buChar char="●"/>
            </a:pPr>
            <a:r>
              <a:rPr lang="en"/>
              <a:t>Control: Introduce a Procurement Scorecard with KPIs (cost, quality, on-time delivery)</a:t>
            </a:r>
            <a:endParaRPr/>
          </a:p>
          <a:p>
            <a:pPr indent="-298450" lvl="0" marL="457200" rtl="0" algn="l">
              <a:spcBef>
                <a:spcPts val="0"/>
              </a:spcBef>
              <a:spcAft>
                <a:spcPts val="0"/>
              </a:spcAft>
              <a:buSzPts val="1100"/>
              <a:buChar char="●"/>
            </a:pPr>
            <a:r>
              <a:rPr lang="en"/>
              <a:t>Mitigation: Shifts behavior from cost-only sourcing to total value approach</a:t>
            </a:r>
            <a:endParaRPr/>
          </a:p>
          <a:p>
            <a:pPr indent="-298450" lvl="0" marL="457200" rtl="0" algn="l">
              <a:spcBef>
                <a:spcPts val="0"/>
              </a:spcBef>
              <a:spcAft>
                <a:spcPts val="0"/>
              </a:spcAft>
              <a:buSzPts val="1100"/>
              <a:buChar char="●"/>
            </a:pPr>
            <a:r>
              <a:rPr lang="en"/>
              <a:t>Documentation: Scorecard dashboards, performance-based contract clauses</a:t>
            </a:r>
            <a:endParaRPr/>
          </a:p>
          <a:p>
            <a:pPr indent="0" lvl="0" marL="0" rtl="0" algn="l">
              <a:spcBef>
                <a:spcPts val="0"/>
              </a:spcBef>
              <a:spcAft>
                <a:spcPts val="0"/>
              </a:spcAft>
              <a:buClr>
                <a:schemeClr val="dk1"/>
              </a:buClr>
              <a:buSzPts val="1100"/>
              <a:buFont typeface="Arial"/>
              <a:buNone/>
            </a:pPr>
            <a:r>
              <a:rPr lang="en"/>
              <a:t>Risk Reduced: Empowerment Risk, Process Risk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3. Control Objective: Improve Vendor Reliability and Accountability</a:t>
            </a:r>
            <a:endParaRPr/>
          </a:p>
          <a:p>
            <a:pPr indent="-298450" lvl="0" marL="457200" rtl="0" algn="l">
              <a:spcBef>
                <a:spcPts val="0"/>
              </a:spcBef>
              <a:spcAft>
                <a:spcPts val="0"/>
              </a:spcAft>
              <a:buSzPts val="1100"/>
              <a:buChar char="●"/>
            </a:pPr>
            <a:r>
              <a:rPr lang="en"/>
              <a:t>Control: Sign Supplier Quality Agreements (SQAs) that specify acceptance criteria, testing protocols, and penalties</a:t>
            </a:r>
            <a:endParaRPr/>
          </a:p>
          <a:p>
            <a:pPr indent="-298450" lvl="0" marL="457200" rtl="0" algn="l">
              <a:spcBef>
                <a:spcPts val="0"/>
              </a:spcBef>
              <a:spcAft>
                <a:spcPts val="0"/>
              </a:spcAft>
              <a:buSzPts val="1100"/>
              <a:buChar char="●"/>
            </a:pPr>
            <a:r>
              <a:rPr lang="en"/>
              <a:t>Mitigation: Creates enforceable mechanisms to ensure consistent vendor performance</a:t>
            </a:r>
            <a:endParaRPr/>
          </a:p>
          <a:p>
            <a:pPr indent="-298450" lvl="0" marL="457200" rtl="0" algn="l">
              <a:spcBef>
                <a:spcPts val="0"/>
              </a:spcBef>
              <a:spcAft>
                <a:spcPts val="0"/>
              </a:spcAft>
              <a:buSzPts val="1100"/>
              <a:buChar char="●"/>
            </a:pPr>
            <a:r>
              <a:rPr lang="en"/>
              <a:t>Documentation: SLAs, SQA contracts, rejection logs</a:t>
            </a:r>
            <a:endParaRPr/>
          </a:p>
          <a:p>
            <a:pPr indent="0" lvl="0" marL="0" rtl="0" algn="l">
              <a:spcBef>
                <a:spcPts val="0"/>
              </a:spcBef>
              <a:spcAft>
                <a:spcPts val="0"/>
              </a:spcAft>
              <a:buClr>
                <a:schemeClr val="dk1"/>
              </a:buClr>
              <a:buSzPts val="1100"/>
              <a:buFont typeface="Arial"/>
              <a:buNone/>
            </a:pPr>
            <a:r>
              <a:rPr lang="en"/>
              <a:t>Risk Reduced: Environmental Risk, Integrity Risk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4. Control Objective: Reduce Systemic Data Entry and Process Errors</a:t>
            </a:r>
            <a:endParaRPr/>
          </a:p>
          <a:p>
            <a:pPr indent="-298450" lvl="0" marL="457200" rtl="0" algn="l">
              <a:spcBef>
                <a:spcPts val="0"/>
              </a:spcBef>
              <a:spcAft>
                <a:spcPts val="0"/>
              </a:spcAft>
              <a:buSzPts val="1100"/>
              <a:buChar char="●"/>
            </a:pPr>
            <a:r>
              <a:rPr lang="en"/>
              <a:t>Control: Conduct mandatory, role-specific ERP training for all procurement and warehouse users</a:t>
            </a:r>
            <a:endParaRPr/>
          </a:p>
          <a:p>
            <a:pPr indent="-298450" lvl="0" marL="457200" rtl="0" algn="l">
              <a:spcBef>
                <a:spcPts val="0"/>
              </a:spcBef>
              <a:spcAft>
                <a:spcPts val="0"/>
              </a:spcAft>
              <a:buSzPts val="1100"/>
              <a:buChar char="●"/>
            </a:pPr>
            <a:r>
              <a:rPr lang="en"/>
              <a:t>Mitigation: Prevents incorrect or incomplete entries that lead to errors and audit failure</a:t>
            </a:r>
            <a:endParaRPr/>
          </a:p>
          <a:p>
            <a:pPr indent="-298450" lvl="0" marL="457200" rtl="0" algn="l">
              <a:spcBef>
                <a:spcPts val="0"/>
              </a:spcBef>
              <a:spcAft>
                <a:spcPts val="0"/>
              </a:spcAft>
              <a:buSzPts val="1100"/>
              <a:buChar char="●"/>
            </a:pPr>
            <a:r>
              <a:rPr lang="en"/>
              <a:t>Documentation: Training logs, ERP usage reports, certification records</a:t>
            </a:r>
            <a:endParaRPr/>
          </a:p>
          <a:p>
            <a:pPr indent="0" lvl="0" marL="0" rtl="0" algn="l">
              <a:spcBef>
                <a:spcPts val="0"/>
              </a:spcBef>
              <a:spcAft>
                <a:spcPts val="0"/>
              </a:spcAft>
              <a:buClr>
                <a:schemeClr val="dk1"/>
              </a:buClr>
              <a:buSzPts val="1100"/>
              <a:buFont typeface="Arial"/>
              <a:buNone/>
            </a:pPr>
            <a:r>
              <a:rPr lang="en"/>
              <a:t>Risk Reduced: Information Processing Risk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5. Control Objective: Ensure Ongoing Risk Oversight and Accountability</a:t>
            </a:r>
            <a:endParaRPr/>
          </a:p>
          <a:p>
            <a:pPr indent="-298450" lvl="0" marL="457200" rtl="0" algn="l">
              <a:spcBef>
                <a:spcPts val="0"/>
              </a:spcBef>
              <a:spcAft>
                <a:spcPts val="0"/>
              </a:spcAft>
              <a:buSzPts val="1100"/>
              <a:buChar char="●"/>
            </a:pPr>
            <a:r>
              <a:rPr lang="en"/>
              <a:t>Control: Create a Cross-Functional Risk Management Committee to review metrics, incidents, and vendor issues monthly</a:t>
            </a:r>
            <a:endParaRPr/>
          </a:p>
          <a:p>
            <a:pPr indent="-298450" lvl="0" marL="457200" rtl="0" algn="l">
              <a:spcBef>
                <a:spcPts val="0"/>
              </a:spcBef>
              <a:spcAft>
                <a:spcPts val="0"/>
              </a:spcAft>
              <a:buSzPts val="1100"/>
              <a:buChar char="●"/>
            </a:pPr>
            <a:r>
              <a:rPr lang="en"/>
              <a:t>Mitigation: Enables proactive identification of recurring risks and escalate concerns</a:t>
            </a:r>
            <a:endParaRPr/>
          </a:p>
          <a:p>
            <a:pPr indent="-298450" lvl="0" marL="457200" rtl="0" algn="l">
              <a:spcBef>
                <a:spcPts val="0"/>
              </a:spcBef>
              <a:spcAft>
                <a:spcPts val="0"/>
              </a:spcAft>
              <a:buSzPts val="1100"/>
              <a:buChar char="●"/>
            </a:pPr>
            <a:r>
              <a:rPr lang="en"/>
              <a:t>Documentation: Meeting minutes, risk log, root cause analysis documents</a:t>
            </a:r>
            <a:endParaRPr/>
          </a:p>
          <a:p>
            <a:pPr indent="0" lvl="0" marL="0" rtl="0" algn="l">
              <a:spcBef>
                <a:spcPts val="0"/>
              </a:spcBef>
              <a:spcAft>
                <a:spcPts val="0"/>
              </a:spcAft>
              <a:buClr>
                <a:schemeClr val="dk1"/>
              </a:buClr>
              <a:buSzPts val="1100"/>
              <a:buFont typeface="Arial"/>
              <a:buNone/>
            </a:pPr>
            <a:r>
              <a:rPr lang="en"/>
              <a:t>Risk Reduced: Information for Decision-Making Risk, Process Risk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6. Control Objective: Maintain Compliance and Traceability</a:t>
            </a:r>
            <a:endParaRPr/>
          </a:p>
          <a:p>
            <a:pPr indent="-298450" lvl="0" marL="457200" rtl="0" algn="l">
              <a:spcBef>
                <a:spcPts val="0"/>
              </a:spcBef>
              <a:spcAft>
                <a:spcPts val="0"/>
              </a:spcAft>
              <a:buSzPts val="1100"/>
              <a:buChar char="●"/>
            </a:pPr>
            <a:r>
              <a:rPr lang="en"/>
              <a:t>Control: Establish audit trails within ERP for procurement actions and inspections</a:t>
            </a:r>
            <a:endParaRPr/>
          </a:p>
          <a:p>
            <a:pPr indent="-298450" lvl="0" marL="457200" rtl="0" algn="l">
              <a:spcBef>
                <a:spcPts val="0"/>
              </a:spcBef>
              <a:spcAft>
                <a:spcPts val="0"/>
              </a:spcAft>
              <a:buSzPts val="1100"/>
              <a:buChar char="●"/>
            </a:pPr>
            <a:r>
              <a:rPr lang="en"/>
              <a:t>Mitigation: Ensures traceability, supports internal audits, and reduces compliance risks</a:t>
            </a:r>
            <a:endParaRPr/>
          </a:p>
          <a:p>
            <a:pPr indent="-298450" lvl="0" marL="457200" rtl="0" algn="l">
              <a:spcBef>
                <a:spcPts val="0"/>
              </a:spcBef>
              <a:spcAft>
                <a:spcPts val="0"/>
              </a:spcAft>
              <a:buSzPts val="1100"/>
              <a:buChar char="●"/>
            </a:pPr>
            <a:r>
              <a:rPr lang="en"/>
              <a:t>Documentation: ERP logs, digital signoffs, exception reports</a:t>
            </a:r>
            <a:endParaRPr/>
          </a:p>
          <a:p>
            <a:pPr indent="0" lvl="0" marL="0" rtl="0" algn="l">
              <a:spcBef>
                <a:spcPts val="0"/>
              </a:spcBef>
              <a:spcAft>
                <a:spcPts val="0"/>
              </a:spcAft>
              <a:buClr>
                <a:schemeClr val="dk1"/>
              </a:buClr>
              <a:buSzPts val="1100"/>
              <a:buFont typeface="Arial"/>
              <a:buNone/>
            </a:pPr>
            <a:r>
              <a:rPr lang="en"/>
              <a:t>Risk Reduced: Integrity Risk</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72bc38a5d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72bc38a5d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14</a:t>
            </a:r>
            <a:endParaRPr/>
          </a:p>
          <a:p>
            <a:pPr indent="0" lvl="0" marL="0" rtl="0" algn="l">
              <a:spcBef>
                <a:spcPts val="0"/>
              </a:spcBef>
              <a:spcAft>
                <a:spcPts val="0"/>
              </a:spcAft>
              <a:buNone/>
            </a:pPr>
            <a:r>
              <a:rPr lang="en"/>
              <a:t>Change Management Concerns </a:t>
            </a:r>
            <a:endParaRPr/>
          </a:p>
          <a:p>
            <a:pPr indent="0" lvl="0" marL="0" rtl="0" algn="l">
              <a:spcBef>
                <a:spcPts val="0"/>
              </a:spcBef>
              <a:spcAft>
                <a:spcPts val="0"/>
              </a:spcAft>
              <a:buNone/>
            </a:pPr>
            <a:r>
              <a:rPr lang="en"/>
              <a:t>Key concerns include resistance to new performance metrics, lack of communication, and fear of change.</a:t>
            </a:r>
            <a:endParaRPr/>
          </a:p>
          <a:p>
            <a:pPr indent="0" lvl="0" marL="0" rtl="0" algn="l">
              <a:spcBef>
                <a:spcPts val="0"/>
              </a:spcBef>
              <a:spcAft>
                <a:spcPts val="0"/>
              </a:spcAft>
              <a:buNone/>
            </a:pPr>
            <a:r>
              <a:rPr lang="en"/>
              <a:t>Strategies:</a:t>
            </a:r>
            <a:endParaRPr/>
          </a:p>
          <a:p>
            <a:pPr indent="-298450" lvl="0" marL="457200" rtl="0" algn="l">
              <a:spcBef>
                <a:spcPts val="0"/>
              </a:spcBef>
              <a:spcAft>
                <a:spcPts val="0"/>
              </a:spcAft>
              <a:buSzPts val="1100"/>
              <a:buChar char="●"/>
            </a:pPr>
            <a:r>
              <a:rPr lang="en"/>
              <a:t>Create a compelling case for change using customer feedback</a:t>
            </a:r>
            <a:endParaRPr/>
          </a:p>
          <a:p>
            <a:pPr indent="-298450" lvl="0" marL="457200" rtl="0" algn="l">
              <a:spcBef>
                <a:spcPts val="0"/>
              </a:spcBef>
              <a:spcAft>
                <a:spcPts val="0"/>
              </a:spcAft>
              <a:buSzPts val="1100"/>
              <a:buChar char="●"/>
            </a:pPr>
            <a:r>
              <a:rPr lang="en"/>
              <a:t>Involve employees in design workshops</a:t>
            </a:r>
            <a:endParaRPr/>
          </a:p>
          <a:p>
            <a:pPr indent="-298450" lvl="0" marL="457200" rtl="0" algn="l">
              <a:spcBef>
                <a:spcPts val="0"/>
              </a:spcBef>
              <a:spcAft>
                <a:spcPts val="0"/>
              </a:spcAft>
              <a:buSzPts val="1100"/>
              <a:buChar char="●"/>
            </a:pPr>
            <a:r>
              <a:rPr lang="en"/>
              <a:t>Establish internal change champions</a:t>
            </a:r>
            <a:endParaRPr/>
          </a:p>
          <a:p>
            <a:pPr indent="-298450" lvl="0" marL="457200" rtl="0" algn="l">
              <a:spcBef>
                <a:spcPts val="0"/>
              </a:spcBef>
              <a:spcAft>
                <a:spcPts val="0"/>
              </a:spcAft>
              <a:buSzPts val="1100"/>
              <a:buChar char="●"/>
            </a:pPr>
            <a:r>
              <a:rPr lang="en"/>
              <a:t>Provide clear timelines and consistent communication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Concern</a:t>
            </a:r>
            <a:endParaRPr/>
          </a:p>
          <a:p>
            <a:pPr indent="0" lvl="0" marL="0" rtl="0" algn="l">
              <a:spcBef>
                <a:spcPts val="0"/>
              </a:spcBef>
              <a:spcAft>
                <a:spcPts val="0"/>
              </a:spcAft>
              <a:buNone/>
            </a:pPr>
            <a:r>
              <a:rPr lang="en"/>
              <a:t>Change Strategy</a:t>
            </a:r>
            <a:endParaRPr/>
          </a:p>
          <a:p>
            <a:pPr indent="0" lvl="0" marL="0" rtl="0" algn="l">
              <a:spcBef>
                <a:spcPts val="0"/>
              </a:spcBef>
              <a:spcAft>
                <a:spcPts val="0"/>
              </a:spcAft>
              <a:buNone/>
            </a:pPr>
            <a:r>
              <a:rPr lang="en"/>
              <a:t>Denial and resistance from long-tenured staff</a:t>
            </a:r>
            <a:endParaRPr/>
          </a:p>
          <a:p>
            <a:pPr indent="0" lvl="0" marL="0" rtl="0" algn="l">
              <a:spcBef>
                <a:spcPts val="0"/>
              </a:spcBef>
              <a:spcAft>
                <a:spcPts val="0"/>
              </a:spcAft>
              <a:buNone/>
            </a:pPr>
            <a:r>
              <a:rPr lang="en"/>
              <a:t>Use the "Create the Case for Change" strategy to explain why change is necessary (e.g., customer complaints, lost business, quality failures). Present real data and customer feedback to make the impact personal and urgent.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Lack of ownership and accountability</a:t>
            </a:r>
            <a:endParaRPr/>
          </a:p>
          <a:p>
            <a:pPr indent="0" lvl="0" marL="0" rtl="0" algn="l">
              <a:spcBef>
                <a:spcPts val="0"/>
              </a:spcBef>
              <a:spcAft>
                <a:spcPts val="0"/>
              </a:spcAft>
              <a:buNone/>
            </a:pPr>
            <a:r>
              <a:rPr lang="en"/>
              <a:t>Conduct a Change Readiness Assessment and Change Leadership Workshops to help teams understand their role in the problem and solution. Empower mid-level leaders to act as change champions.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Poor past engagement in system rollouts</a:t>
            </a:r>
            <a:endParaRPr/>
          </a:p>
          <a:p>
            <a:pPr indent="0" lvl="0" marL="0" rtl="0" algn="l">
              <a:spcBef>
                <a:spcPts val="0"/>
              </a:spcBef>
              <a:spcAft>
                <a:spcPts val="0"/>
              </a:spcAft>
              <a:buNone/>
            </a:pPr>
            <a:r>
              <a:rPr lang="en"/>
              <a:t>Use involvement-based strategies such as cross-functional improvement teams, focus groups, and listening sessions to involve staff in designing the ‘Should Be’ process.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Incentive misalignment</a:t>
            </a:r>
            <a:endParaRPr/>
          </a:p>
          <a:p>
            <a:pPr indent="0" lvl="0" marL="0" rtl="0" algn="l">
              <a:spcBef>
                <a:spcPts val="0"/>
              </a:spcBef>
              <a:spcAft>
                <a:spcPts val="0"/>
              </a:spcAft>
              <a:buNone/>
            </a:pPr>
            <a:r>
              <a:rPr lang="en"/>
              <a:t>Align performance metrics with new goals (e.g., tie procurement bonuses to first-pass quality rates, not just cost savings). Reinforce desired behaviors with recognition and performance feedback.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Weak communication of leadership’s goals</a:t>
            </a:r>
            <a:endParaRPr/>
          </a:p>
          <a:p>
            <a:pPr indent="0" lvl="0" marL="0" rtl="0" algn="l">
              <a:spcBef>
                <a:spcPts val="0"/>
              </a:spcBef>
              <a:spcAft>
                <a:spcPts val="0"/>
              </a:spcAft>
              <a:buNone/>
            </a:pPr>
            <a:r>
              <a:rPr lang="en"/>
              <a:t>Launch a communications campaign that clearly outlines the company’s new direction, includes town halls, email updates, success stories, and leadership visibility to build transparency and trust.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372bc38a5d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372bc38a5d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16:  keep it brief</a:t>
            </a:r>
            <a:endParaRPr/>
          </a:p>
          <a:p>
            <a:pPr indent="0" lvl="0" marL="0" rtl="0" algn="l">
              <a:spcBef>
                <a:spcPts val="0"/>
              </a:spcBef>
              <a:spcAft>
                <a:spcPts val="0"/>
              </a:spcAft>
              <a:buNone/>
            </a:pPr>
            <a:r>
              <a:rPr lang="en"/>
              <a:t>ROI Calculation Using the estimation from the case:</a:t>
            </a:r>
            <a:endParaRPr/>
          </a:p>
          <a:p>
            <a:pPr indent="-298450" lvl="0" marL="457200" rtl="0" algn="l">
              <a:spcBef>
                <a:spcPts val="0"/>
              </a:spcBef>
              <a:spcAft>
                <a:spcPts val="0"/>
              </a:spcAft>
              <a:buSzPts val="1100"/>
              <a:buChar char="●"/>
            </a:pPr>
            <a:r>
              <a:rPr lang="en"/>
              <a:t>Estimated Improvement: 50%</a:t>
            </a:r>
            <a:endParaRPr/>
          </a:p>
          <a:p>
            <a:pPr indent="-298450" lvl="0" marL="457200" rtl="0" algn="l">
              <a:spcBef>
                <a:spcPts val="0"/>
              </a:spcBef>
              <a:spcAft>
                <a:spcPts val="0"/>
              </a:spcAft>
              <a:buSzPts val="1100"/>
              <a:buChar char="●"/>
            </a:pPr>
            <a:r>
              <a:rPr lang="en"/>
              <a:t>Isolation: 100%</a:t>
            </a:r>
            <a:endParaRPr/>
          </a:p>
          <a:p>
            <a:pPr indent="-298450" lvl="0" marL="457200" rtl="0" algn="l">
              <a:spcBef>
                <a:spcPts val="0"/>
              </a:spcBef>
              <a:spcAft>
                <a:spcPts val="0"/>
              </a:spcAft>
              <a:buSzPts val="1100"/>
              <a:buChar char="●"/>
            </a:pPr>
            <a:r>
              <a:rPr lang="en"/>
              <a:t>Adjustment for risk: 80%</a:t>
            </a:r>
            <a:endParaRPr/>
          </a:p>
          <a:p>
            <a:pPr indent="0" lvl="0" marL="0" rtl="0" algn="l">
              <a:spcBef>
                <a:spcPts val="0"/>
              </a:spcBef>
              <a:spcAft>
                <a:spcPts val="0"/>
              </a:spcAft>
              <a:buNone/>
            </a:pPr>
            <a:r>
              <a:rPr lang="en"/>
              <a:t>ROI Contribution = 50% x 100% x 80% = 40%</a:t>
            </a:r>
            <a:endParaRPr/>
          </a:p>
          <a:p>
            <a:pPr indent="0" lvl="0" marL="0" rtl="0" algn="l">
              <a:spcBef>
                <a:spcPts val="0"/>
              </a:spcBef>
              <a:spcAft>
                <a:spcPts val="0"/>
              </a:spcAft>
              <a:buNone/>
            </a:pPr>
            <a:r>
              <a:rPr lang="en"/>
              <a:t>Should ABC Company achieve 40% of the 30% target, that’s a 12% net gain in first-pass acceptance due to these initiatives.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723d9bb509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723d9bb509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Moving on to the conclusion….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107aaa41fe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107aaa41fe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18: Conclusion </a:t>
            </a:r>
            <a:endParaRPr/>
          </a:p>
          <a:p>
            <a:pPr indent="0" lvl="0" marL="0" rtl="0" algn="l">
              <a:spcBef>
                <a:spcPts val="0"/>
              </a:spcBef>
              <a:spcAft>
                <a:spcPts val="0"/>
              </a:spcAft>
              <a:buNone/>
            </a:pPr>
            <a:r>
              <a:rPr lang="en"/>
              <a:t>To conclude, by </a:t>
            </a:r>
            <a:r>
              <a:rPr lang="en"/>
              <a:t>aligning</a:t>
            </a:r>
            <a:r>
              <a:rPr lang="en"/>
              <a:t> procurement priorities, standardizing quality processes, training staff, and engaging suppliers collaboratively, </a:t>
            </a:r>
            <a:endParaRPr/>
          </a:p>
          <a:p>
            <a:pPr indent="0" lvl="0" marL="0" rtl="0" algn="l">
              <a:spcBef>
                <a:spcPts val="0"/>
              </a:spcBef>
              <a:spcAft>
                <a:spcPts val="0"/>
              </a:spcAft>
              <a:buClr>
                <a:schemeClr val="dk1"/>
              </a:buClr>
              <a:buSzPts val="1100"/>
              <a:buFont typeface="Arial"/>
              <a:buNone/>
            </a:pPr>
            <a:r>
              <a:rPr lang="en"/>
              <a:t>ABC company can significantly improve first-pass quality rates and reduce operational inefficiencies. Our plan is structured, data-informed, and designed for sustainable change.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cf7a3c50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cf7a3c50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cc7554a049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cc7554a049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05aad17dc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05aad17dc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we get started, I </a:t>
            </a:r>
            <a:r>
              <a:rPr lang="en">
                <a:solidFill>
                  <a:schemeClr val="dk1"/>
                </a:solidFill>
              </a:rPr>
              <a:t>will go through the problem we identified, our methods for analysis, gaps we uncovered,  our suggested improvements, Risks and the projected impact of these changes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question one)</a:t>
            </a:r>
            <a:endParaRPr/>
          </a:p>
          <a:p>
            <a:pPr indent="0" lvl="0" marL="0" rtl="0" algn="l">
              <a:spcBef>
                <a:spcPts val="0"/>
              </a:spcBef>
              <a:spcAft>
                <a:spcPts val="0"/>
              </a:spcAft>
              <a:buNone/>
            </a:pPr>
            <a:r>
              <a:rPr lang="en"/>
              <a:t>For starters, the introduction</a:t>
            </a:r>
            <a:endParaRPr/>
          </a:p>
          <a:p>
            <a:pPr indent="0" lvl="0" marL="0" rtl="0" algn="l">
              <a:spcBef>
                <a:spcPts val="0"/>
              </a:spcBef>
              <a:spcAft>
                <a:spcPts val="0"/>
              </a:spcAft>
              <a:buNone/>
            </a:pPr>
            <a:r>
              <a:rPr lang="en"/>
              <a:t>What is the problem and business outcome that needs to be solved by a process improvement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description of what you believe is the problem and what you believe is the business outcome that needs to be solved by a process improvement.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cd8a80d6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cd8a80d6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lide 4: Problem &amp; Business Outcome </a:t>
            </a:r>
            <a:endParaRPr/>
          </a:p>
          <a:p>
            <a:pPr indent="0" lvl="0" marL="0" rtl="0" algn="l">
              <a:spcBef>
                <a:spcPts val="0"/>
              </a:spcBef>
              <a:spcAft>
                <a:spcPts val="0"/>
              </a:spcAft>
              <a:buNone/>
            </a:pPr>
            <a:r>
              <a:rPr lang="en"/>
              <a:t>The business problem identified is that ABC Company has a low first-time pass rate for raw materials, causing customer complaints, operational delays, and financial losses. This problem is compounded by poor vendor collaboration, misaligned incentives, and inconsistent internal processes.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457200" lvl="0" marL="0" rtl="0" algn="l">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Company ABC, a manufacturer of plastic components with international operations, is facing a significant deterioration in first-time pass rates for raw materials used in production. The lapse in quality is not an isolated issue; it originates from a combination of process failures, misaligned incentives, poor supplier engagement, ineffective training on new systems, and an outdated approach to procurement that contradicts the strategic direction of the organization under new leadership. As a result, ABC Company is experiencing downstream quality defects, customer complaints, and reputational damage, leading to customer attrition and revenue risk.</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business outcome: </a:t>
            </a:r>
            <a:endParaRPr/>
          </a:p>
          <a:p>
            <a:pPr indent="0" lvl="0" marL="0" rtl="0" algn="l">
              <a:spcBef>
                <a:spcPts val="0"/>
              </a:spcBef>
              <a:spcAft>
                <a:spcPts val="0"/>
              </a:spcAft>
              <a:buClr>
                <a:schemeClr val="dk1"/>
              </a:buClr>
              <a:buSzPts val="1100"/>
              <a:buFont typeface="Arial"/>
              <a:buNone/>
            </a:pPr>
            <a:r>
              <a:rPr lang="en"/>
              <a:t>Increase the first-pass quality acceptance rate by 30% while strengthening vendor relationships and streamlining quality control.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restore customer trust, reduce defects, and align with strategic leadership, ABC must improve first-time pass rates for raw material deliveries by at least 30% within 12 months. Achieving this goal will require quantifiable outcomes and strategic alignment outcomes.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723d9bb50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723d9bb509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 2 </a:t>
            </a:r>
            <a:endParaRPr/>
          </a:p>
          <a:p>
            <a:pPr indent="0" lvl="0" marL="0" rtl="0" algn="l">
              <a:spcBef>
                <a:spcPts val="0"/>
              </a:spcBef>
              <a:spcAft>
                <a:spcPts val="0"/>
              </a:spcAft>
              <a:buNone/>
            </a:pPr>
            <a:r>
              <a:rPr lang="en"/>
              <a:t>Describe the methods/tools you would use to document the details of the As Is process and what the As Is process appears to be in your opinion.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cc7554a049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cc7554a049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6: Documenting the As-Is Process </a:t>
            </a:r>
            <a:endParaRPr/>
          </a:p>
          <a:p>
            <a:pPr indent="0" lvl="0" marL="0" rtl="0" algn="l">
              <a:spcBef>
                <a:spcPts val="0"/>
              </a:spcBef>
              <a:spcAft>
                <a:spcPts val="0"/>
              </a:spcAft>
              <a:buNone/>
            </a:pPr>
            <a:r>
              <a:rPr lang="en"/>
              <a:t>To document the current process, we used tools like process mapping and interviews with stakeholders. We also referred to historical quality data and process logs.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As-Is process shows that procurement selects vendors based on cost, not quality. Specifications are not consistently shared with suppliers, warehouse inspections are informal and inconsistent, and ERP systems are underutilized due to lack of training.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 – —- – - - —-------------- —-------------- —--- —</a:t>
            </a:r>
            <a:endParaRPr/>
          </a:p>
          <a:p>
            <a:pPr indent="0" lvl="0" marL="0" rtl="0" algn="l">
              <a:spcBef>
                <a:spcPts val="0"/>
              </a:spcBef>
              <a:spcAft>
                <a:spcPts val="0"/>
              </a:spcAft>
              <a:buNone/>
            </a:pPr>
            <a:r>
              <a:rPr lang="en"/>
              <a:t>Designing the Should-Be Process </a:t>
            </a:r>
            <a:endParaRPr/>
          </a:p>
          <a:p>
            <a:pPr indent="0" lvl="0" marL="0" rtl="0" algn="l">
              <a:spcBef>
                <a:spcPts val="0"/>
              </a:spcBef>
              <a:spcAft>
                <a:spcPts val="0"/>
              </a:spcAft>
              <a:buNone/>
            </a:pPr>
            <a:r>
              <a:rPr lang="en"/>
              <a:t>For the Should-Be process, we applied tools such as benchmarking, process mapping, and collaborative workshops with key stakeholders.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future-state process, procurement would select vendors based on Total Cost of Ownership (TCO), including quality and delivery performance. We would formalize Supplier Quality Agreements (SQAs), implement standardized inspections, and ensure all staff are properly trained on ERP systems and SOPs.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304800" lvl="0" marL="228600" rtl="0" algn="l">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External Benchmarking (Primary Research):</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Conduct interviews or surveys with non-competitor companies in the same industry, such as the peer company the VP spoke with.</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Learn how they specify quality standards before ordering and manage supplier relationships to mitigate risk.</a:t>
            </a:r>
            <a:endParaRPr sz="1200">
              <a:solidFill>
                <a:schemeClr val="dk1"/>
              </a:solidFill>
              <a:latin typeface="Times New Roman"/>
              <a:ea typeface="Times New Roman"/>
              <a:cs typeface="Times New Roman"/>
              <a:sym typeface="Times New Roman"/>
            </a:endParaRPr>
          </a:p>
          <a:p>
            <a:pPr indent="-304800" lvl="0" marL="228600" rtl="0" algn="l">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Secondary Research:</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Review industry reports, trade association publications, and academic literature to gather best practices.</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The trade association ABC belongs to has already identified key practices such as enforcing strict incoming inspections, defining quality requirements upfront, and establishing supplier penalties — all of which should guide the new process.</a:t>
            </a:r>
            <a:endParaRPr sz="1200">
              <a:solidFill>
                <a:schemeClr val="dk1"/>
              </a:solidFill>
              <a:latin typeface="Times New Roman"/>
              <a:ea typeface="Times New Roman"/>
              <a:cs typeface="Times New Roman"/>
              <a:sym typeface="Times New Roman"/>
            </a:endParaRPr>
          </a:p>
          <a:p>
            <a:pPr indent="-304800" lvl="0" marL="228600" rtl="0" algn="l">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Internal Focus Groups &amp; Interviews:</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Engage warehouse staff, procurement, quality assurance, and management to collaboratively define the expectations, responsibilities, and workflows needed in the improved process.</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This also supports change readiness by involving employees in the solution.</a:t>
            </a:r>
            <a:endParaRPr sz="1200">
              <a:solidFill>
                <a:schemeClr val="dk1"/>
              </a:solidFill>
              <a:latin typeface="Times New Roman"/>
              <a:ea typeface="Times New Roman"/>
              <a:cs typeface="Times New Roman"/>
              <a:sym typeface="Times New Roman"/>
            </a:endParaRPr>
          </a:p>
          <a:p>
            <a:pPr indent="-304800" lvl="0" marL="228600" rtl="0" algn="l">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Process Reengineering Techniques:</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Use Root Cause Analysis and Issue Trees to identify where the current process fails.</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Combine this with Process Mapping of the future state to visually design how procurement and quality checks should be performed.</a:t>
            </a:r>
            <a:endParaRPr sz="1200">
              <a:solidFill>
                <a:schemeClr val="dk1"/>
              </a:solidFill>
              <a:latin typeface="Times New Roman"/>
              <a:ea typeface="Times New Roman"/>
              <a:cs typeface="Times New Roman"/>
              <a:sym typeface="Times New Roman"/>
            </a:endParaRPr>
          </a:p>
          <a:p>
            <a:pPr indent="-304800" lvl="0" marL="228600" rtl="0" algn="l">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Supplier Collaboration Workshops:</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Work with top suppliers to co-develop a process for sharing demand forecasts and quality specifications in a controlled, non-proprietary way.</a:t>
            </a:r>
            <a:endParaRPr sz="1200">
              <a:solidFill>
                <a:schemeClr val="dk1"/>
              </a:solidFill>
              <a:latin typeface="Times New Roman"/>
              <a:ea typeface="Times New Roman"/>
              <a:cs typeface="Times New Roman"/>
              <a:sym typeface="Times New Roman"/>
            </a:endParaRPr>
          </a:p>
          <a:p>
            <a:pPr indent="-292100" lvl="1" marL="685800" rtl="0" algn="l">
              <a:spcBef>
                <a:spcPts val="0"/>
              </a:spcBef>
              <a:spcAft>
                <a:spcPts val="0"/>
              </a:spcAft>
              <a:buClr>
                <a:schemeClr val="dk1"/>
              </a:buClr>
              <a:buSzPts val="1000"/>
              <a:buFont typeface="Times New Roman"/>
              <a:buChar char="o"/>
            </a:pPr>
            <a:r>
              <a:rPr lang="en" sz="1200">
                <a:solidFill>
                  <a:schemeClr val="dk1"/>
                </a:solidFill>
                <a:latin typeface="Times New Roman"/>
                <a:ea typeface="Times New Roman"/>
                <a:cs typeface="Times New Roman"/>
                <a:sym typeface="Times New Roman"/>
              </a:rPr>
              <a:t>These sessions would help build trust and mutual accountability.</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723d9bb509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723d9bb509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question</a:t>
            </a:r>
            <a:endParaRPr/>
          </a:p>
          <a:p>
            <a:pPr indent="0" lvl="0" marL="0" rtl="0" algn="l">
              <a:spcBef>
                <a:spcPts val="0"/>
              </a:spcBef>
              <a:spcAft>
                <a:spcPts val="0"/>
              </a:spcAft>
              <a:buNone/>
            </a:pPr>
            <a:r>
              <a:rPr lang="en"/>
              <a:t>Moving forward, identifying the </a:t>
            </a:r>
            <a:endParaRPr/>
          </a:p>
          <a:p>
            <a:pPr indent="-304800" lvl="0" marL="457200" rtl="0" algn="l">
              <a:lnSpc>
                <a:spcPct val="150000"/>
              </a:lnSpc>
              <a:spcBef>
                <a:spcPts val="0"/>
              </a:spcBef>
              <a:spcAft>
                <a:spcPts val="0"/>
              </a:spcAft>
              <a:buClr>
                <a:schemeClr val="dk1"/>
              </a:buClr>
              <a:buSzPts val="1200"/>
              <a:buFont typeface="Times New Roman"/>
              <a:buAutoNum type="arabicPeriod"/>
            </a:pPr>
            <a:r>
              <a:rPr b="1" lang="en" sz="1200">
                <a:solidFill>
                  <a:schemeClr val="dk1"/>
                </a:solidFill>
                <a:latin typeface="Times New Roman"/>
                <a:ea typeface="Times New Roman"/>
                <a:cs typeface="Times New Roman"/>
                <a:sym typeface="Times New Roman"/>
              </a:rPr>
              <a:t>the largest gaps in the process and how would you prioritize these?</a:t>
            </a:r>
            <a:endParaRPr b="1"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a: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5d31d98a3f2dbe13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5d31d98a3f2dbe13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8: </a:t>
            </a:r>
            <a:endParaRPr/>
          </a:p>
          <a:p>
            <a:pPr indent="0" lvl="0" marL="0" rtl="0" algn="l">
              <a:spcBef>
                <a:spcPts val="0"/>
              </a:spcBef>
              <a:spcAft>
                <a:spcPts val="0"/>
              </a:spcAft>
              <a:buNone/>
            </a:pPr>
            <a:r>
              <a:rPr lang="en" sz="1200">
                <a:latin typeface="Times New Roman"/>
                <a:ea typeface="Times New Roman"/>
                <a:cs typeface="Times New Roman"/>
                <a:sym typeface="Times New Roman"/>
              </a:rPr>
              <a:t>Lack of Supplier Quality Specifications and Enforcement</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Vendors are not provided with clear specifications or quality expectations, and there are no enforcement mechanisms in place.</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High: Directly causes inconsistent quality and poor first-pass rates.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Misaligned Incentives in Procurement</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Procurement staff are rewarded for cost savings, not for quality outcomes.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High: Encourages cost-cutting and low-quality vendor choices.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Outdated and Inconsistent Inspection Process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Warehouse inspections vary by individual, and the inspection policy is outdated and not used in training.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Medium-High: Leads to inconsistent quality control and missed defects.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Poor Vendor Communication and Forecast Sharing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ABC does not share forecasts or design data, limiting suppliers' ability to plan and meet quality standards.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Medium: Prevents proactive quality assurance by vendors.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Training Deficiency on New Systems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Staff were poorly trained on the procurement and warehouse systems, leading to ongoing operational errors.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Medium: Contributes to data entry and receiving errors.</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Cultural Resistance and Blame-Shifting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Long-tenured employees shift blame to vendors and don’t take ownership for internal gaps.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Medium-Low: Slows adoption of quality improvements and change.</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Gap identified</a:t>
            </a:r>
            <a:endParaRPr/>
          </a:p>
          <a:p>
            <a:pPr indent="-298450" lvl="0" marL="457200" rtl="0" algn="l">
              <a:spcBef>
                <a:spcPts val="0"/>
              </a:spcBef>
              <a:spcAft>
                <a:spcPts val="0"/>
              </a:spcAft>
              <a:buSzPts val="1100"/>
              <a:buAutoNum type="arabicPeriod"/>
            </a:pPr>
            <a:r>
              <a:rPr lang="en"/>
              <a:t>Procurement incentives are misaligned with quality objectives.</a:t>
            </a:r>
            <a:endParaRPr/>
          </a:p>
          <a:p>
            <a:pPr indent="-298450" lvl="0" marL="457200" rtl="0" algn="l">
              <a:spcBef>
                <a:spcPts val="0"/>
              </a:spcBef>
              <a:spcAft>
                <a:spcPts val="0"/>
              </a:spcAft>
              <a:buSzPts val="1100"/>
              <a:buAutoNum type="arabicPeriod"/>
            </a:pPr>
            <a:r>
              <a:rPr lang="en"/>
              <a:t>No standardized inspection process.</a:t>
            </a:r>
            <a:endParaRPr/>
          </a:p>
          <a:p>
            <a:pPr indent="-298450" lvl="0" marL="457200" rtl="0" algn="l">
              <a:spcBef>
                <a:spcPts val="0"/>
              </a:spcBef>
              <a:spcAft>
                <a:spcPts val="0"/>
              </a:spcAft>
              <a:buSzPts val="1100"/>
              <a:buAutoNum type="arabicPeriod"/>
            </a:pPr>
            <a:r>
              <a:rPr lang="en"/>
              <a:t>Vendors are not held accountable for poor quality.</a:t>
            </a:r>
            <a:endParaRPr/>
          </a:p>
          <a:p>
            <a:pPr indent="-298450" lvl="0" marL="457200" rtl="0" algn="l">
              <a:spcBef>
                <a:spcPts val="0"/>
              </a:spcBef>
              <a:spcAft>
                <a:spcPts val="0"/>
              </a:spcAft>
              <a:buSzPts val="1100"/>
              <a:buAutoNum type="arabicPeriod"/>
            </a:pPr>
            <a:r>
              <a:rPr lang="en"/>
              <a:t>ERP tools are underused due to lack of training.</a:t>
            </a:r>
            <a:endParaRPr/>
          </a:p>
          <a:p>
            <a:pPr indent="0" lvl="0" marL="45720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We prioritized these using a gap prioritization matrix, focusing on those with the greatest impact on first-pass quality.</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723d9bb509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723d9bb509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Slide 9</a:t>
            </a:r>
            <a:endParaRPr/>
          </a:p>
          <a:p>
            <a:pPr indent="0" lvl="0" marL="0" rtl="0" algn="l">
              <a:spcBef>
                <a:spcPts val="0"/>
              </a:spcBef>
              <a:spcAft>
                <a:spcPts val="0"/>
              </a:spcAft>
              <a:buNone/>
            </a:pPr>
            <a:r>
              <a:rPr lang="en"/>
              <a:t>Going</a:t>
            </a:r>
            <a:r>
              <a:rPr lang="en"/>
              <a:t> over </a:t>
            </a:r>
            <a:endParaRPr/>
          </a:p>
          <a:p>
            <a:pPr indent="0" lvl="0" marL="0" rtl="0" algn="l">
              <a:spcBef>
                <a:spcPts val="0"/>
              </a:spcBef>
              <a:spcAft>
                <a:spcPts val="0"/>
              </a:spcAft>
              <a:buNone/>
            </a:pPr>
            <a:r>
              <a:rPr lang="en"/>
              <a:t>What would be the top set of improvement suggestions for ABC and why? Followed by an action plan and what performance measure to better monitor the process going forward?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_______________________________________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248300"/>
            <a:ext cx="7064100" cy="2052600"/>
          </a:xfrm>
          <a:prstGeom prst="rect">
            <a:avLst/>
          </a:prstGeom>
        </p:spPr>
        <p:txBody>
          <a:bodyPr anchorCtr="0" anchor="t"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009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8593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8593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903925" y="1405390"/>
            <a:ext cx="2486100" cy="40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903925" y="180641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8593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85932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903925" y="3171118"/>
            <a:ext cx="2486100" cy="46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903975" y="3565487"/>
            <a:ext cx="2486100" cy="61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798575" y="1417915"/>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4753975" y="1403976"/>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798625" y="317677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4753975" y="3162833"/>
            <a:ext cx="10392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hyperlink" Target="https://www.creativefabrica.com/product/abc-letter-logo-and-icon-design-template/"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039975" y="1108900"/>
            <a:ext cx="7064100" cy="219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ABC </a:t>
            </a:r>
            <a:r>
              <a:rPr lang="en"/>
              <a:t>Company Analysis</a:t>
            </a:r>
            <a:endParaRPr/>
          </a:p>
        </p:txBody>
      </p:sp>
      <p:sp>
        <p:nvSpPr>
          <p:cNvPr id="473" name="Google Shape;473;p54"/>
          <p:cNvSpPr txBox="1"/>
          <p:nvPr>
            <p:ph idx="1" type="subTitle"/>
          </p:nvPr>
        </p:nvSpPr>
        <p:spPr>
          <a:xfrm>
            <a:off x="843775" y="3572475"/>
            <a:ext cx="7456500" cy="8655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a:solidFill>
                  <a:schemeClr val="dk1"/>
                </a:solidFill>
              </a:rPr>
              <a:t>Presented by: Team 5 — </a:t>
            </a:r>
            <a:r>
              <a:rPr lang="en">
                <a:solidFill>
                  <a:schemeClr val="dk1"/>
                </a:solidFill>
              </a:rPr>
              <a:t>Unnati Agrawal, Hetal Virendrabhai Gandhi, </a:t>
            </a:r>
            <a:r>
              <a:rPr lang="en">
                <a:solidFill>
                  <a:schemeClr val="dk1"/>
                </a:solidFill>
              </a:rPr>
              <a:t>Zadia Navarro, Anandi Singh, Akanksha Shrivastava, and Payal Sinha</a:t>
            </a:r>
            <a:endParaRPr>
              <a:solidFill>
                <a:schemeClr val="dk1"/>
              </a:solidFill>
            </a:endParaRPr>
          </a:p>
        </p:txBody>
      </p:sp>
      <p:pic>
        <p:nvPicPr>
          <p:cNvPr id="474" name="Google Shape;474;p54"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3"/>
          <p:cNvSpPr txBox="1"/>
          <p:nvPr>
            <p:ph idx="1" type="subTitle"/>
          </p:nvPr>
        </p:nvSpPr>
        <p:spPr>
          <a:xfrm>
            <a:off x="3509000" y="1477951"/>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568" name="Google Shape;568;p63"/>
          <p:cNvSpPr txBox="1"/>
          <p:nvPr>
            <p:ph idx="2" type="subTitle"/>
          </p:nvPr>
        </p:nvSpPr>
        <p:spPr>
          <a:xfrm>
            <a:off x="3509000" y="1894150"/>
            <a:ext cx="24633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Redesign Procurement Incentives to Align with Quality Outcomes</a:t>
            </a:r>
            <a:endParaRPr/>
          </a:p>
          <a:p>
            <a:pPr indent="0" lvl="0" marL="0" rtl="0" algn="ctr">
              <a:spcBef>
                <a:spcPts val="0"/>
              </a:spcBef>
              <a:spcAft>
                <a:spcPts val="0"/>
              </a:spcAft>
              <a:buNone/>
            </a:pPr>
            <a:r>
              <a:t/>
            </a:r>
            <a:endParaRPr/>
          </a:p>
        </p:txBody>
      </p:sp>
      <p:sp>
        <p:nvSpPr>
          <p:cNvPr id="569" name="Google Shape;569;p63"/>
          <p:cNvSpPr txBox="1"/>
          <p:nvPr>
            <p:ph idx="3" type="subTitle"/>
          </p:nvPr>
        </p:nvSpPr>
        <p:spPr>
          <a:xfrm>
            <a:off x="953025" y="1477951"/>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570" name="Google Shape;570;p63"/>
          <p:cNvSpPr txBox="1"/>
          <p:nvPr>
            <p:ph idx="4" type="subTitle"/>
          </p:nvPr>
        </p:nvSpPr>
        <p:spPr>
          <a:xfrm>
            <a:off x="787825" y="1894150"/>
            <a:ext cx="24633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Establish Formal Supplier Quality Agreements and Specifications</a:t>
            </a:r>
            <a:endParaRPr/>
          </a:p>
          <a:p>
            <a:pPr indent="0" lvl="0" marL="0" marR="0" rtl="0" algn="ctr">
              <a:lnSpc>
                <a:spcPct val="100000"/>
              </a:lnSpc>
              <a:spcBef>
                <a:spcPts val="0"/>
              </a:spcBef>
              <a:spcAft>
                <a:spcPts val="0"/>
              </a:spcAft>
              <a:buNone/>
            </a:pPr>
            <a:r>
              <a:t/>
            </a:r>
            <a:endParaRPr/>
          </a:p>
        </p:txBody>
      </p:sp>
      <p:sp>
        <p:nvSpPr>
          <p:cNvPr id="571" name="Google Shape;571;p63"/>
          <p:cNvSpPr txBox="1"/>
          <p:nvPr>
            <p:ph idx="5" type="subTitle"/>
          </p:nvPr>
        </p:nvSpPr>
        <p:spPr>
          <a:xfrm>
            <a:off x="6064875" y="1477951"/>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572" name="Google Shape;572;p63"/>
          <p:cNvSpPr txBox="1"/>
          <p:nvPr>
            <p:ph idx="6" type="subTitle"/>
          </p:nvPr>
        </p:nvSpPr>
        <p:spPr>
          <a:xfrm>
            <a:off x="6064875" y="1894149"/>
            <a:ext cx="2126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Standardize Incoming Inspection Procedures and Update SOPs</a:t>
            </a:r>
            <a:endParaRPr b="1" sz="1200">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t/>
            </a:r>
            <a:endParaRPr/>
          </a:p>
        </p:txBody>
      </p:sp>
      <p:sp>
        <p:nvSpPr>
          <p:cNvPr id="573" name="Google Shape;573;p63"/>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Improvement Suggestions</a:t>
            </a:r>
            <a:endParaRPr/>
          </a:p>
        </p:txBody>
      </p:sp>
      <p:sp>
        <p:nvSpPr>
          <p:cNvPr id="574" name="Google Shape;574;p63"/>
          <p:cNvSpPr txBox="1"/>
          <p:nvPr>
            <p:ph idx="7" type="subTitle"/>
          </p:nvPr>
        </p:nvSpPr>
        <p:spPr>
          <a:xfrm>
            <a:off x="3509050" y="2954251"/>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575" name="Google Shape;575;p63"/>
          <p:cNvSpPr txBox="1"/>
          <p:nvPr>
            <p:ph idx="8" type="subTitle"/>
          </p:nvPr>
        </p:nvSpPr>
        <p:spPr>
          <a:xfrm>
            <a:off x="3509075" y="3370451"/>
            <a:ext cx="2126100" cy="1167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Reinforce System Training and Support Post-Implementation</a:t>
            </a:r>
            <a:endParaRPr/>
          </a:p>
          <a:p>
            <a:pPr indent="0" lvl="0" marL="0" marR="0" rtl="0" algn="ctr">
              <a:lnSpc>
                <a:spcPct val="100000"/>
              </a:lnSpc>
              <a:spcBef>
                <a:spcPts val="0"/>
              </a:spcBef>
              <a:spcAft>
                <a:spcPts val="0"/>
              </a:spcAft>
              <a:buNone/>
            </a:pPr>
            <a:r>
              <a:t/>
            </a:r>
            <a:endParaRPr/>
          </a:p>
        </p:txBody>
      </p:sp>
      <p:sp>
        <p:nvSpPr>
          <p:cNvPr id="576" name="Google Shape;576;p63"/>
          <p:cNvSpPr txBox="1"/>
          <p:nvPr>
            <p:ph idx="9" type="subTitle"/>
          </p:nvPr>
        </p:nvSpPr>
        <p:spPr>
          <a:xfrm>
            <a:off x="953075" y="2954251"/>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577" name="Google Shape;577;p63"/>
          <p:cNvSpPr txBox="1"/>
          <p:nvPr>
            <p:ph idx="13" type="subTitle"/>
          </p:nvPr>
        </p:nvSpPr>
        <p:spPr>
          <a:xfrm>
            <a:off x="953175" y="3370451"/>
            <a:ext cx="2126100" cy="989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Improve Vendor Communication and Introduce Controlled Forecast Sharing</a:t>
            </a:r>
            <a:endParaRPr/>
          </a:p>
          <a:p>
            <a:pPr indent="0" lvl="0" marL="0" marR="0" rtl="0" algn="ctr">
              <a:lnSpc>
                <a:spcPct val="100000"/>
              </a:lnSpc>
              <a:spcBef>
                <a:spcPts val="0"/>
              </a:spcBef>
              <a:spcAft>
                <a:spcPts val="0"/>
              </a:spcAft>
              <a:buNone/>
            </a:pPr>
            <a:r>
              <a:t/>
            </a:r>
            <a:endParaRPr/>
          </a:p>
        </p:txBody>
      </p:sp>
      <p:sp>
        <p:nvSpPr>
          <p:cNvPr id="578" name="Google Shape;578;p63"/>
          <p:cNvSpPr txBox="1"/>
          <p:nvPr>
            <p:ph idx="14" type="subTitle"/>
          </p:nvPr>
        </p:nvSpPr>
        <p:spPr>
          <a:xfrm>
            <a:off x="6064925" y="2954251"/>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579" name="Google Shape;579;p63"/>
          <p:cNvSpPr txBox="1"/>
          <p:nvPr>
            <p:ph idx="15" type="subTitle"/>
          </p:nvPr>
        </p:nvSpPr>
        <p:spPr>
          <a:xfrm>
            <a:off x="6064925" y="3370451"/>
            <a:ext cx="2126100" cy="1308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Launch a Change Management Initiative Focused on Ownership and Collaboration</a:t>
            </a:r>
            <a:endParaRPr/>
          </a:p>
          <a:p>
            <a:pPr indent="0" lvl="0" marL="0" rtl="0" algn="ctr">
              <a:spcBef>
                <a:spcPts val="0"/>
              </a:spcBef>
              <a:spcAft>
                <a:spcPts val="0"/>
              </a:spcAft>
              <a:buNone/>
            </a:pPr>
            <a:r>
              <a:t/>
            </a:r>
            <a:endParaRPr/>
          </a:p>
        </p:txBody>
      </p:sp>
      <p:pic>
        <p:nvPicPr>
          <p:cNvPr id="580" name="Google Shape;580;p63"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4"/>
          <p:cNvSpPr txBox="1"/>
          <p:nvPr>
            <p:ph type="title"/>
          </p:nvPr>
        </p:nvSpPr>
        <p:spPr>
          <a:xfrm>
            <a:off x="2216200" y="2366275"/>
            <a:ext cx="42546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Risks &amp; ROI</a:t>
            </a:r>
            <a:endParaRPr/>
          </a:p>
        </p:txBody>
      </p:sp>
      <p:sp>
        <p:nvSpPr>
          <p:cNvPr id="586" name="Google Shape;586;p64"/>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587" name="Google Shape;587;p64"/>
          <p:cNvSpPr txBox="1"/>
          <p:nvPr>
            <p:ph idx="1" type="subTitle"/>
          </p:nvPr>
        </p:nvSpPr>
        <p:spPr>
          <a:xfrm>
            <a:off x="1781100" y="3321625"/>
            <a:ext cx="5581800" cy="7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Risk management issues and ROI calculations</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id="588" name="Google Shape;588;p64"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65"/>
          <p:cNvSpPr txBox="1"/>
          <p:nvPr>
            <p:ph idx="1" type="subTitle"/>
          </p:nvPr>
        </p:nvSpPr>
        <p:spPr>
          <a:xfrm>
            <a:off x="5464900" y="1792976"/>
            <a:ext cx="21261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Controls</a:t>
            </a:r>
            <a:endParaRPr/>
          </a:p>
        </p:txBody>
      </p:sp>
      <p:sp>
        <p:nvSpPr>
          <p:cNvPr id="594" name="Google Shape;594;p65"/>
          <p:cNvSpPr txBox="1"/>
          <p:nvPr>
            <p:ph idx="2" type="subTitle"/>
          </p:nvPr>
        </p:nvSpPr>
        <p:spPr>
          <a:xfrm>
            <a:off x="4528913" y="2290225"/>
            <a:ext cx="3998100" cy="25098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Control Objective: Enforce Consistent Quality in Incoming Materials</a:t>
            </a:r>
            <a:endParaRPr/>
          </a:p>
          <a:p>
            <a:pPr indent="0" lvl="0" marL="457200" marR="0" rtl="0" algn="l">
              <a:lnSpc>
                <a:spcPct val="100000"/>
              </a:lnSpc>
              <a:spcBef>
                <a:spcPts val="0"/>
              </a:spcBef>
              <a:spcAft>
                <a:spcPts val="0"/>
              </a:spcAft>
              <a:buNone/>
            </a:pPr>
            <a:r>
              <a:t/>
            </a:r>
            <a:endParaRPr sz="300"/>
          </a:p>
          <a:p>
            <a:pPr indent="-317500" lvl="0" marL="457200" rtl="0" algn="l">
              <a:spcBef>
                <a:spcPts val="0"/>
              </a:spcBef>
              <a:spcAft>
                <a:spcPts val="0"/>
              </a:spcAft>
              <a:buSzPts val="1400"/>
              <a:buChar char="-"/>
            </a:pPr>
            <a:r>
              <a:rPr lang="en"/>
              <a:t>Control Objective: Align Procurement with Strategic Quality Priorities</a:t>
            </a:r>
            <a:endParaRPr/>
          </a:p>
          <a:p>
            <a:pPr indent="0" lvl="0" marL="457200" rtl="0" algn="l">
              <a:spcBef>
                <a:spcPts val="0"/>
              </a:spcBef>
              <a:spcAft>
                <a:spcPts val="0"/>
              </a:spcAft>
              <a:buNone/>
            </a:pPr>
            <a:r>
              <a:t/>
            </a:r>
            <a:endParaRPr sz="300"/>
          </a:p>
          <a:p>
            <a:pPr indent="-317500" lvl="0" marL="457200" rtl="0" algn="l">
              <a:spcBef>
                <a:spcPts val="0"/>
              </a:spcBef>
              <a:spcAft>
                <a:spcPts val="0"/>
              </a:spcAft>
              <a:buSzPts val="1400"/>
              <a:buChar char="-"/>
            </a:pPr>
            <a:r>
              <a:rPr lang="en"/>
              <a:t>Control Objective: Improve Vendor Reliability and Accountability</a:t>
            </a:r>
            <a:endParaRPr/>
          </a:p>
          <a:p>
            <a:pPr indent="0" lvl="0" marL="457200" rtl="0" algn="l">
              <a:spcBef>
                <a:spcPts val="0"/>
              </a:spcBef>
              <a:spcAft>
                <a:spcPts val="0"/>
              </a:spcAft>
              <a:buNone/>
            </a:pPr>
            <a:r>
              <a:t/>
            </a:r>
            <a:endParaRPr sz="300"/>
          </a:p>
          <a:p>
            <a:pPr indent="-317500" lvl="0" marL="457200" rtl="0" algn="l">
              <a:spcBef>
                <a:spcPts val="0"/>
              </a:spcBef>
              <a:spcAft>
                <a:spcPts val="0"/>
              </a:spcAft>
              <a:buSzPts val="1400"/>
              <a:buChar char="-"/>
            </a:pPr>
            <a:r>
              <a:rPr lang="en"/>
              <a:t>Control Objective: Ensure Ongoing Risk Oversight and Accountability</a:t>
            </a:r>
            <a:endParaRPr/>
          </a:p>
          <a:p>
            <a:pPr indent="0" lvl="0" marL="457200" rtl="0" algn="l">
              <a:spcBef>
                <a:spcPts val="0"/>
              </a:spcBef>
              <a:spcAft>
                <a:spcPts val="0"/>
              </a:spcAft>
              <a:buNone/>
            </a:pPr>
            <a:r>
              <a:t/>
            </a:r>
            <a:endParaRPr sz="300"/>
          </a:p>
          <a:p>
            <a:pPr indent="-317500" lvl="0" marL="457200" rtl="0" algn="l">
              <a:spcBef>
                <a:spcPts val="0"/>
              </a:spcBef>
              <a:spcAft>
                <a:spcPts val="0"/>
              </a:spcAft>
              <a:buSzPts val="1400"/>
              <a:buChar char="-"/>
            </a:pPr>
            <a:r>
              <a:rPr lang="en"/>
              <a:t>Control Objective: Maintain Compliance and Traceability</a:t>
            </a:r>
            <a:endParaRPr/>
          </a:p>
        </p:txBody>
      </p:sp>
      <p:sp>
        <p:nvSpPr>
          <p:cNvPr id="595" name="Google Shape;595;p65"/>
          <p:cNvSpPr txBox="1"/>
          <p:nvPr>
            <p:ph idx="3" type="subTitle"/>
          </p:nvPr>
        </p:nvSpPr>
        <p:spPr>
          <a:xfrm>
            <a:off x="1352488" y="1912625"/>
            <a:ext cx="2463300" cy="44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Risks</a:t>
            </a:r>
            <a:endParaRPr/>
          </a:p>
        </p:txBody>
      </p:sp>
      <p:sp>
        <p:nvSpPr>
          <p:cNvPr id="596" name="Google Shape;596;p65"/>
          <p:cNvSpPr txBox="1"/>
          <p:nvPr>
            <p:ph idx="4" type="subTitle"/>
          </p:nvPr>
        </p:nvSpPr>
        <p:spPr>
          <a:xfrm>
            <a:off x="1521100" y="2390625"/>
            <a:ext cx="2126100" cy="1993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Operational</a:t>
            </a:r>
            <a:endParaRPr/>
          </a:p>
          <a:p>
            <a:pPr indent="-317500" lvl="0" marL="457200" rtl="0" algn="l">
              <a:spcBef>
                <a:spcPts val="0"/>
              </a:spcBef>
              <a:spcAft>
                <a:spcPts val="0"/>
              </a:spcAft>
              <a:buSzPts val="1400"/>
              <a:buChar char="-"/>
            </a:pPr>
            <a:r>
              <a:rPr lang="en"/>
              <a:t>Process</a:t>
            </a:r>
            <a:endParaRPr/>
          </a:p>
          <a:p>
            <a:pPr indent="-317500" lvl="0" marL="457200" rtl="0" algn="l">
              <a:spcBef>
                <a:spcPts val="0"/>
              </a:spcBef>
              <a:spcAft>
                <a:spcPts val="0"/>
              </a:spcAft>
              <a:buSzPts val="1400"/>
              <a:buChar char="-"/>
            </a:pPr>
            <a:r>
              <a:rPr lang="en"/>
              <a:t>Information</a:t>
            </a:r>
            <a:endParaRPr/>
          </a:p>
          <a:p>
            <a:pPr indent="-317500" lvl="0" marL="457200" rtl="0" algn="l">
              <a:spcBef>
                <a:spcPts val="0"/>
              </a:spcBef>
              <a:spcAft>
                <a:spcPts val="0"/>
              </a:spcAft>
              <a:buSzPts val="1400"/>
              <a:buChar char="-"/>
            </a:pPr>
            <a:r>
              <a:rPr lang="en"/>
              <a:t>Empowerment</a:t>
            </a:r>
            <a:endParaRPr/>
          </a:p>
          <a:p>
            <a:pPr indent="-317500" lvl="0" marL="457200" rtl="0" algn="l">
              <a:spcBef>
                <a:spcPts val="0"/>
              </a:spcBef>
              <a:spcAft>
                <a:spcPts val="0"/>
              </a:spcAft>
              <a:buSzPts val="1400"/>
              <a:buChar char="-"/>
            </a:pPr>
            <a:r>
              <a:rPr lang="en"/>
              <a:t>Compliance </a:t>
            </a:r>
            <a:endParaRPr/>
          </a:p>
          <a:p>
            <a:pPr indent="-317500" lvl="0" marL="457200" rtl="0" algn="l">
              <a:spcBef>
                <a:spcPts val="0"/>
              </a:spcBef>
              <a:spcAft>
                <a:spcPts val="0"/>
              </a:spcAft>
              <a:buSzPts val="1400"/>
              <a:buChar char="-"/>
            </a:pPr>
            <a:r>
              <a:rPr lang="en"/>
              <a:t>Customer</a:t>
            </a:r>
            <a:endParaRPr/>
          </a:p>
        </p:txBody>
      </p:sp>
      <p:sp>
        <p:nvSpPr>
          <p:cNvPr id="597" name="Google Shape;597;p65"/>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Risks &amp; Controls</a:t>
            </a:r>
            <a:endParaRPr/>
          </a:p>
        </p:txBody>
      </p:sp>
      <p:grpSp>
        <p:nvGrpSpPr>
          <p:cNvPr id="598" name="Google Shape;598;p65"/>
          <p:cNvGrpSpPr/>
          <p:nvPr/>
        </p:nvGrpSpPr>
        <p:grpSpPr>
          <a:xfrm>
            <a:off x="2412295" y="1529714"/>
            <a:ext cx="343669" cy="348916"/>
            <a:chOff x="-59400775" y="4084200"/>
            <a:chExt cx="311125" cy="315875"/>
          </a:xfrm>
        </p:grpSpPr>
        <p:sp>
          <p:nvSpPr>
            <p:cNvPr id="599" name="Google Shape;599;p65"/>
            <p:cNvSpPr/>
            <p:nvPr/>
          </p:nvSpPr>
          <p:spPr>
            <a:xfrm>
              <a:off x="-59400775" y="4317350"/>
              <a:ext cx="89800" cy="82725"/>
            </a:xfrm>
            <a:custGeom>
              <a:rect b="b" l="l" r="r" t="t"/>
              <a:pathLst>
                <a:path extrusionOk="0" h="3309" w="3592">
                  <a:moveTo>
                    <a:pt x="1796" y="851"/>
                  </a:moveTo>
                  <a:cubicBezTo>
                    <a:pt x="2048" y="851"/>
                    <a:pt x="2237" y="1071"/>
                    <a:pt x="2237" y="1260"/>
                  </a:cubicBezTo>
                  <a:cubicBezTo>
                    <a:pt x="2237" y="1449"/>
                    <a:pt x="2048" y="1701"/>
                    <a:pt x="1796" y="1701"/>
                  </a:cubicBezTo>
                  <a:cubicBezTo>
                    <a:pt x="1576" y="1701"/>
                    <a:pt x="1418" y="1481"/>
                    <a:pt x="1418" y="1260"/>
                  </a:cubicBezTo>
                  <a:cubicBezTo>
                    <a:pt x="1418" y="1008"/>
                    <a:pt x="1576" y="851"/>
                    <a:pt x="1796" y="851"/>
                  </a:cubicBezTo>
                  <a:close/>
                  <a:moveTo>
                    <a:pt x="0" y="0"/>
                  </a:moveTo>
                  <a:lnTo>
                    <a:pt x="0" y="2079"/>
                  </a:lnTo>
                  <a:cubicBezTo>
                    <a:pt x="0" y="2741"/>
                    <a:pt x="536" y="3308"/>
                    <a:pt x="1229" y="3308"/>
                  </a:cubicBezTo>
                  <a:lnTo>
                    <a:pt x="2332" y="3308"/>
                  </a:lnTo>
                  <a:cubicBezTo>
                    <a:pt x="2993" y="3308"/>
                    <a:pt x="3592" y="2741"/>
                    <a:pt x="3592" y="2079"/>
                  </a:cubicBezTo>
                  <a:lnTo>
                    <a:pt x="3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5"/>
            <p:cNvSpPr/>
            <p:nvPr/>
          </p:nvSpPr>
          <p:spPr>
            <a:xfrm>
              <a:off x="-59400000" y="4084200"/>
              <a:ext cx="89825" cy="212700"/>
            </a:xfrm>
            <a:custGeom>
              <a:rect b="b" l="l" r="r" t="t"/>
              <a:pathLst>
                <a:path extrusionOk="0" h="8508" w="3593">
                  <a:moveTo>
                    <a:pt x="1734" y="1607"/>
                  </a:moveTo>
                  <a:cubicBezTo>
                    <a:pt x="1923" y="1607"/>
                    <a:pt x="2175" y="1797"/>
                    <a:pt x="2175" y="2049"/>
                  </a:cubicBezTo>
                  <a:lnTo>
                    <a:pt x="2175" y="7278"/>
                  </a:lnTo>
                  <a:cubicBezTo>
                    <a:pt x="2175" y="7499"/>
                    <a:pt x="1986" y="7656"/>
                    <a:pt x="1734" y="7656"/>
                  </a:cubicBezTo>
                  <a:cubicBezTo>
                    <a:pt x="1513" y="7656"/>
                    <a:pt x="1356" y="7467"/>
                    <a:pt x="1356" y="7278"/>
                  </a:cubicBezTo>
                  <a:lnTo>
                    <a:pt x="1356" y="2049"/>
                  </a:lnTo>
                  <a:cubicBezTo>
                    <a:pt x="1356" y="1797"/>
                    <a:pt x="1545" y="1607"/>
                    <a:pt x="1734" y="1607"/>
                  </a:cubicBezTo>
                  <a:close/>
                  <a:moveTo>
                    <a:pt x="1230" y="1"/>
                  </a:moveTo>
                  <a:cubicBezTo>
                    <a:pt x="568" y="1"/>
                    <a:pt x="1" y="536"/>
                    <a:pt x="1" y="1198"/>
                  </a:cubicBezTo>
                  <a:lnTo>
                    <a:pt x="1" y="8507"/>
                  </a:lnTo>
                  <a:lnTo>
                    <a:pt x="3593" y="8507"/>
                  </a:lnTo>
                  <a:lnTo>
                    <a:pt x="3593" y="1198"/>
                  </a:lnTo>
                  <a:cubicBezTo>
                    <a:pt x="3561" y="536"/>
                    <a:pt x="2994" y="1"/>
                    <a:pt x="2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5"/>
            <p:cNvSpPr/>
            <p:nvPr/>
          </p:nvSpPr>
          <p:spPr>
            <a:xfrm>
              <a:off x="-59290500" y="4317350"/>
              <a:ext cx="89800" cy="82725"/>
            </a:xfrm>
            <a:custGeom>
              <a:rect b="b" l="l" r="r" t="t"/>
              <a:pathLst>
                <a:path extrusionOk="0" h="3309" w="3592">
                  <a:moveTo>
                    <a:pt x="1796" y="851"/>
                  </a:moveTo>
                  <a:cubicBezTo>
                    <a:pt x="2048" y="851"/>
                    <a:pt x="2205" y="1071"/>
                    <a:pt x="2205" y="1260"/>
                  </a:cubicBezTo>
                  <a:cubicBezTo>
                    <a:pt x="2205" y="1449"/>
                    <a:pt x="2016" y="1701"/>
                    <a:pt x="1796" y="1701"/>
                  </a:cubicBezTo>
                  <a:cubicBezTo>
                    <a:pt x="1575" y="1701"/>
                    <a:pt x="1386" y="1481"/>
                    <a:pt x="1386" y="1260"/>
                  </a:cubicBezTo>
                  <a:cubicBezTo>
                    <a:pt x="1386" y="1008"/>
                    <a:pt x="1575" y="851"/>
                    <a:pt x="1796" y="851"/>
                  </a:cubicBezTo>
                  <a:close/>
                  <a:moveTo>
                    <a:pt x="0" y="0"/>
                  </a:moveTo>
                  <a:lnTo>
                    <a:pt x="0" y="2079"/>
                  </a:lnTo>
                  <a:cubicBezTo>
                    <a:pt x="0" y="2741"/>
                    <a:pt x="536" y="3308"/>
                    <a:pt x="1260" y="3308"/>
                  </a:cubicBezTo>
                  <a:lnTo>
                    <a:pt x="2363" y="3308"/>
                  </a:lnTo>
                  <a:cubicBezTo>
                    <a:pt x="3025" y="3308"/>
                    <a:pt x="3592" y="2741"/>
                    <a:pt x="3592" y="2079"/>
                  </a:cubicBezTo>
                  <a:lnTo>
                    <a:pt x="3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65"/>
            <p:cNvSpPr/>
            <p:nvPr/>
          </p:nvSpPr>
          <p:spPr>
            <a:xfrm>
              <a:off x="-59290500" y="4084200"/>
              <a:ext cx="89800" cy="212700"/>
            </a:xfrm>
            <a:custGeom>
              <a:rect b="b" l="l" r="r" t="t"/>
              <a:pathLst>
                <a:path extrusionOk="0" h="8508" w="3592">
                  <a:moveTo>
                    <a:pt x="1796" y="1607"/>
                  </a:moveTo>
                  <a:cubicBezTo>
                    <a:pt x="2048" y="1607"/>
                    <a:pt x="2205" y="1797"/>
                    <a:pt x="2205" y="2049"/>
                  </a:cubicBezTo>
                  <a:lnTo>
                    <a:pt x="2205" y="7278"/>
                  </a:lnTo>
                  <a:cubicBezTo>
                    <a:pt x="2205" y="7499"/>
                    <a:pt x="2016" y="7656"/>
                    <a:pt x="1796" y="7656"/>
                  </a:cubicBezTo>
                  <a:cubicBezTo>
                    <a:pt x="1607" y="7656"/>
                    <a:pt x="1386" y="7467"/>
                    <a:pt x="1386" y="7278"/>
                  </a:cubicBezTo>
                  <a:lnTo>
                    <a:pt x="1386" y="2049"/>
                  </a:lnTo>
                  <a:cubicBezTo>
                    <a:pt x="1386" y="1797"/>
                    <a:pt x="1575" y="1607"/>
                    <a:pt x="1796" y="1607"/>
                  </a:cubicBezTo>
                  <a:close/>
                  <a:moveTo>
                    <a:pt x="1260" y="1"/>
                  </a:moveTo>
                  <a:cubicBezTo>
                    <a:pt x="599" y="1"/>
                    <a:pt x="0" y="536"/>
                    <a:pt x="0" y="1198"/>
                  </a:cubicBezTo>
                  <a:lnTo>
                    <a:pt x="0" y="8507"/>
                  </a:lnTo>
                  <a:lnTo>
                    <a:pt x="3592" y="8507"/>
                  </a:lnTo>
                  <a:lnTo>
                    <a:pt x="3592" y="1198"/>
                  </a:lnTo>
                  <a:cubicBezTo>
                    <a:pt x="3592" y="536"/>
                    <a:pt x="3025" y="1"/>
                    <a:pt x="23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5"/>
            <p:cNvSpPr/>
            <p:nvPr/>
          </p:nvSpPr>
          <p:spPr>
            <a:xfrm>
              <a:off x="-59181025" y="4317350"/>
              <a:ext cx="89800" cy="82725"/>
            </a:xfrm>
            <a:custGeom>
              <a:rect b="b" l="l" r="r" t="t"/>
              <a:pathLst>
                <a:path extrusionOk="0" h="3309" w="3592">
                  <a:moveTo>
                    <a:pt x="1828" y="851"/>
                  </a:moveTo>
                  <a:cubicBezTo>
                    <a:pt x="2080" y="851"/>
                    <a:pt x="2269" y="1071"/>
                    <a:pt x="2269" y="1260"/>
                  </a:cubicBezTo>
                  <a:cubicBezTo>
                    <a:pt x="2269" y="1449"/>
                    <a:pt x="2080" y="1701"/>
                    <a:pt x="1828" y="1701"/>
                  </a:cubicBezTo>
                  <a:cubicBezTo>
                    <a:pt x="1607" y="1701"/>
                    <a:pt x="1450" y="1481"/>
                    <a:pt x="1450" y="1260"/>
                  </a:cubicBezTo>
                  <a:cubicBezTo>
                    <a:pt x="1450" y="1008"/>
                    <a:pt x="1607" y="851"/>
                    <a:pt x="1828" y="851"/>
                  </a:cubicBezTo>
                  <a:close/>
                  <a:moveTo>
                    <a:pt x="0" y="0"/>
                  </a:moveTo>
                  <a:lnTo>
                    <a:pt x="0" y="2079"/>
                  </a:lnTo>
                  <a:lnTo>
                    <a:pt x="32" y="2079"/>
                  </a:lnTo>
                  <a:cubicBezTo>
                    <a:pt x="32" y="2741"/>
                    <a:pt x="567" y="3308"/>
                    <a:pt x="1261" y="3308"/>
                  </a:cubicBezTo>
                  <a:lnTo>
                    <a:pt x="2363" y="3308"/>
                  </a:lnTo>
                  <a:cubicBezTo>
                    <a:pt x="3025" y="3308"/>
                    <a:pt x="3592" y="2741"/>
                    <a:pt x="3592" y="2079"/>
                  </a:cubicBezTo>
                  <a:lnTo>
                    <a:pt x="359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5"/>
            <p:cNvSpPr/>
            <p:nvPr/>
          </p:nvSpPr>
          <p:spPr>
            <a:xfrm>
              <a:off x="-59179450" y="4084200"/>
              <a:ext cx="89800" cy="212700"/>
            </a:xfrm>
            <a:custGeom>
              <a:rect b="b" l="l" r="r" t="t"/>
              <a:pathLst>
                <a:path extrusionOk="0" h="8508" w="3592">
                  <a:moveTo>
                    <a:pt x="1733" y="1607"/>
                  </a:moveTo>
                  <a:cubicBezTo>
                    <a:pt x="1922" y="1607"/>
                    <a:pt x="2174" y="1797"/>
                    <a:pt x="2174" y="2049"/>
                  </a:cubicBezTo>
                  <a:lnTo>
                    <a:pt x="2174" y="7278"/>
                  </a:lnTo>
                  <a:cubicBezTo>
                    <a:pt x="2174" y="7499"/>
                    <a:pt x="1985" y="7656"/>
                    <a:pt x="1733" y="7656"/>
                  </a:cubicBezTo>
                  <a:cubicBezTo>
                    <a:pt x="1513" y="7656"/>
                    <a:pt x="1355" y="7467"/>
                    <a:pt x="1355" y="7278"/>
                  </a:cubicBezTo>
                  <a:lnTo>
                    <a:pt x="1355" y="2049"/>
                  </a:lnTo>
                  <a:cubicBezTo>
                    <a:pt x="1355" y="1797"/>
                    <a:pt x="1544" y="1607"/>
                    <a:pt x="1733" y="1607"/>
                  </a:cubicBezTo>
                  <a:close/>
                  <a:moveTo>
                    <a:pt x="1229" y="1"/>
                  </a:moveTo>
                  <a:cubicBezTo>
                    <a:pt x="567" y="1"/>
                    <a:pt x="0" y="536"/>
                    <a:pt x="0" y="1198"/>
                  </a:cubicBezTo>
                  <a:lnTo>
                    <a:pt x="0" y="8507"/>
                  </a:lnTo>
                  <a:lnTo>
                    <a:pt x="3592" y="8507"/>
                  </a:lnTo>
                  <a:lnTo>
                    <a:pt x="3592" y="1198"/>
                  </a:lnTo>
                  <a:cubicBezTo>
                    <a:pt x="3560" y="536"/>
                    <a:pt x="2993" y="1"/>
                    <a:pt x="2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5" name="Google Shape;605;p65"/>
          <p:cNvSpPr/>
          <p:nvPr/>
        </p:nvSpPr>
        <p:spPr>
          <a:xfrm>
            <a:off x="6343865" y="1452655"/>
            <a:ext cx="368186" cy="287081"/>
          </a:xfrm>
          <a:custGeom>
            <a:rect b="b" l="l" r="r" t="t"/>
            <a:pathLst>
              <a:path extrusionOk="0" h="9925" w="12729">
                <a:moveTo>
                  <a:pt x="925" y="3644"/>
                </a:moveTo>
                <a:cubicBezTo>
                  <a:pt x="944" y="3644"/>
                  <a:pt x="963" y="3648"/>
                  <a:pt x="978" y="3655"/>
                </a:cubicBezTo>
                <a:lnTo>
                  <a:pt x="1608" y="3970"/>
                </a:lnTo>
                <a:lnTo>
                  <a:pt x="1608" y="5924"/>
                </a:lnTo>
                <a:lnTo>
                  <a:pt x="978" y="6239"/>
                </a:lnTo>
                <a:cubicBezTo>
                  <a:pt x="960" y="6256"/>
                  <a:pt x="937" y="6264"/>
                  <a:pt x="914" y="6264"/>
                </a:cubicBezTo>
                <a:cubicBezTo>
                  <a:pt x="854" y="6264"/>
                  <a:pt x="788" y="6212"/>
                  <a:pt x="788" y="6144"/>
                </a:cubicBezTo>
                <a:lnTo>
                  <a:pt x="788" y="3781"/>
                </a:lnTo>
                <a:cubicBezTo>
                  <a:pt x="788" y="3685"/>
                  <a:pt x="862" y="3644"/>
                  <a:pt x="925" y="3644"/>
                </a:cubicBezTo>
                <a:close/>
                <a:moveTo>
                  <a:pt x="4128" y="7184"/>
                </a:moveTo>
                <a:lnTo>
                  <a:pt x="6963" y="8035"/>
                </a:lnTo>
                <a:cubicBezTo>
                  <a:pt x="6648" y="8507"/>
                  <a:pt x="6176" y="8759"/>
                  <a:pt x="5640" y="8759"/>
                </a:cubicBezTo>
                <a:cubicBezTo>
                  <a:pt x="4821" y="8759"/>
                  <a:pt x="4097" y="8066"/>
                  <a:pt x="4128" y="7184"/>
                </a:cubicBezTo>
                <a:close/>
                <a:moveTo>
                  <a:pt x="11374" y="820"/>
                </a:moveTo>
                <a:cubicBezTo>
                  <a:pt x="11626" y="820"/>
                  <a:pt x="11815" y="1009"/>
                  <a:pt x="11815" y="1198"/>
                </a:cubicBezTo>
                <a:lnTo>
                  <a:pt x="11815" y="8665"/>
                </a:lnTo>
                <a:cubicBezTo>
                  <a:pt x="11815" y="8885"/>
                  <a:pt x="11626" y="9043"/>
                  <a:pt x="11374" y="9043"/>
                </a:cubicBezTo>
                <a:cubicBezTo>
                  <a:pt x="11154" y="9043"/>
                  <a:pt x="10996" y="8854"/>
                  <a:pt x="10996" y="8665"/>
                </a:cubicBezTo>
                <a:lnTo>
                  <a:pt x="10996" y="1198"/>
                </a:lnTo>
                <a:cubicBezTo>
                  <a:pt x="10996" y="977"/>
                  <a:pt x="11185" y="820"/>
                  <a:pt x="11374" y="820"/>
                </a:cubicBezTo>
                <a:close/>
                <a:moveTo>
                  <a:pt x="11437" y="1"/>
                </a:moveTo>
                <a:cubicBezTo>
                  <a:pt x="10870"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5"/>
                  <a:pt x="983" y="7095"/>
                </a:cubicBezTo>
                <a:cubicBezTo>
                  <a:pt x="1127" y="7095"/>
                  <a:pt x="1275" y="7063"/>
                  <a:pt x="1419" y="6995"/>
                </a:cubicBezTo>
                <a:lnTo>
                  <a:pt x="2143" y="6648"/>
                </a:lnTo>
                <a:lnTo>
                  <a:pt x="3340" y="6995"/>
                </a:lnTo>
                <a:cubicBezTo>
                  <a:pt x="3151" y="8444"/>
                  <a:pt x="4286" y="9641"/>
                  <a:pt x="5672" y="9641"/>
                </a:cubicBezTo>
                <a:cubicBezTo>
                  <a:pt x="6585" y="9641"/>
                  <a:pt x="7405" y="9074"/>
                  <a:pt x="7814" y="8287"/>
                </a:cubicBezTo>
                <a:lnTo>
                  <a:pt x="10271" y="9011"/>
                </a:lnTo>
                <a:cubicBezTo>
                  <a:pt x="10429" y="9515"/>
                  <a:pt x="10902" y="9925"/>
                  <a:pt x="11469" y="9925"/>
                </a:cubicBezTo>
                <a:cubicBezTo>
                  <a:pt x="12130" y="9925"/>
                  <a:pt x="12729" y="9358"/>
                  <a:pt x="12729" y="8696"/>
                </a:cubicBezTo>
                <a:lnTo>
                  <a:pt x="12729" y="1261"/>
                </a:lnTo>
                <a:cubicBezTo>
                  <a:pt x="12634" y="536"/>
                  <a:pt x="12099" y="1"/>
                  <a:pt x="1143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06" name="Google Shape;606;p65"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6"/>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Change Management Concerns</a:t>
            </a:r>
            <a:endParaRPr/>
          </a:p>
        </p:txBody>
      </p:sp>
      <p:pic>
        <p:nvPicPr>
          <p:cNvPr id="612" name="Google Shape;612;p66"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graphicFrame>
        <p:nvGraphicFramePr>
          <p:cNvPr id="613" name="Google Shape;613;p66"/>
          <p:cNvGraphicFramePr/>
          <p:nvPr/>
        </p:nvGraphicFramePr>
        <p:xfrm>
          <a:off x="1005963" y="1289200"/>
          <a:ext cx="3000000" cy="3000000"/>
        </p:xfrm>
        <a:graphic>
          <a:graphicData uri="http://schemas.openxmlformats.org/drawingml/2006/table">
            <a:tbl>
              <a:tblPr bandRow="1">
                <a:noFill/>
                <a:tableStyleId>{BA8B0D72-0895-4D5E-9E77-1D36996E72BF}</a:tableStyleId>
              </a:tblPr>
              <a:tblGrid>
                <a:gridCol w="2038650"/>
                <a:gridCol w="5093425"/>
              </a:tblGrid>
              <a:tr h="337875">
                <a:tc>
                  <a:txBody>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Concerns </a:t>
                      </a:r>
                      <a:endParaRPr b="1" sz="1600">
                        <a:solidFill>
                          <a:srgbClr val="FFFFFF"/>
                        </a:solidFill>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38761D"/>
                    </a:solidFill>
                  </a:tcPr>
                </a:tc>
                <a:tc>
                  <a:txBody>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Change Strategies</a:t>
                      </a:r>
                      <a:endParaRPr b="1" sz="1600">
                        <a:solidFill>
                          <a:srgbClr val="FFFFFF"/>
                        </a:solidFill>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w="6350">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38761D"/>
                    </a:solidFill>
                  </a:tcPr>
                </a:tc>
              </a:tr>
              <a:tr h="6838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Denial and resistance from long-tenured staff</a:t>
                      </a:r>
                      <a:endParaRPr sz="1200">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 the "Create the Case for Change" strategy and present real data and customer feedback to make the impact personal and urgent.</a:t>
                      </a:r>
                      <a:endParaRPr sz="1200">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w="6350">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r>
              <a:tr h="5069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Lack of ownership and accountability</a:t>
                      </a:r>
                      <a:endParaRPr sz="1200">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Conduct a Change Readiness Assessment and Change Leadership Workshops</a:t>
                      </a:r>
                      <a:endParaRPr sz="1200">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w="6350">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r>
              <a:tr h="5069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Poor past engagement in system rollouts</a:t>
                      </a:r>
                      <a:endParaRPr sz="1200">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a:t>
                      </a:r>
                      <a:r>
                        <a:rPr lang="en" sz="1200">
                          <a:latin typeface="Times New Roman"/>
                          <a:ea typeface="Times New Roman"/>
                          <a:cs typeface="Times New Roman"/>
                          <a:sym typeface="Times New Roman"/>
                        </a:rPr>
                        <a:t>nvolvement-based strategies such as cross-functional improvement teams, focus groups, and listening sessions </a:t>
                      </a:r>
                      <a:endParaRPr sz="1200">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w="6350">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r>
              <a:tr h="626175">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Incentive misalignment</a:t>
                      </a:r>
                      <a:endParaRPr sz="1200">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Align performance metrics with new goals and reinforce desired behaviors with recognition and performance feedback</a:t>
                      </a:r>
                      <a:endParaRPr sz="1200">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w="6350">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r>
              <a:tr h="675600">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Weak communication of leadership’s goals</a:t>
                      </a:r>
                      <a:endParaRPr sz="1200">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Launch a communications campaign that clearly outlines the company’s new direction, includes town halls, email updates, success stories, and leadership</a:t>
                      </a:r>
                      <a:endParaRPr sz="1200">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w="6350">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7"/>
          <p:cNvSpPr txBox="1"/>
          <p:nvPr>
            <p:ph idx="9" type="title"/>
          </p:nvPr>
        </p:nvSpPr>
        <p:spPr>
          <a:xfrm>
            <a:off x="458175" y="1912625"/>
            <a:ext cx="79518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50%   x   100%   x   80%   =   40%</a:t>
            </a:r>
            <a:endParaRPr/>
          </a:p>
        </p:txBody>
      </p:sp>
      <p:sp>
        <p:nvSpPr>
          <p:cNvPr id="619" name="Google Shape;619;p67"/>
          <p:cNvSpPr txBox="1"/>
          <p:nvPr>
            <p:ph idx="3" type="subTitle"/>
          </p:nvPr>
        </p:nvSpPr>
        <p:spPr>
          <a:xfrm>
            <a:off x="458175" y="2648350"/>
            <a:ext cx="1970100" cy="861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Estimated </a:t>
            </a:r>
            <a:r>
              <a:rPr lang="en" sz="2200"/>
              <a:t>Improvement</a:t>
            </a:r>
            <a:endParaRPr sz="2200"/>
          </a:p>
        </p:txBody>
      </p:sp>
      <p:sp>
        <p:nvSpPr>
          <p:cNvPr id="620" name="Google Shape;620;p67"/>
          <p:cNvSpPr txBox="1"/>
          <p:nvPr>
            <p:ph idx="4" type="subTitle"/>
          </p:nvPr>
        </p:nvSpPr>
        <p:spPr>
          <a:xfrm>
            <a:off x="1425150" y="3958725"/>
            <a:ext cx="6452700" cy="618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If ABC Company achieves 40% of the 30% target, that’s a 12% net gain in first-pass acceptance due to these initiatives</a:t>
            </a:r>
            <a:endParaRPr/>
          </a:p>
          <a:p>
            <a:pPr indent="0" lvl="0" marL="0" marR="0" rtl="0" algn="ctr">
              <a:lnSpc>
                <a:spcPct val="100000"/>
              </a:lnSpc>
              <a:spcBef>
                <a:spcPts val="0"/>
              </a:spcBef>
              <a:spcAft>
                <a:spcPts val="0"/>
              </a:spcAft>
              <a:buNone/>
            </a:pPr>
            <a:r>
              <a:t/>
            </a:r>
            <a:endParaRPr/>
          </a:p>
        </p:txBody>
      </p:sp>
      <p:sp>
        <p:nvSpPr>
          <p:cNvPr id="621" name="Google Shape;621;p67"/>
          <p:cNvSpPr txBox="1"/>
          <p:nvPr>
            <p:ph type="title"/>
          </p:nvPr>
        </p:nvSpPr>
        <p:spPr>
          <a:xfrm>
            <a:off x="2780100" y="607600"/>
            <a:ext cx="358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ROI Contribution</a:t>
            </a:r>
            <a:endParaRPr/>
          </a:p>
        </p:txBody>
      </p:sp>
      <p:pic>
        <p:nvPicPr>
          <p:cNvPr id="622" name="Google Shape;622;p67"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
        <p:nvSpPr>
          <p:cNvPr id="623" name="Google Shape;623;p67"/>
          <p:cNvSpPr txBox="1"/>
          <p:nvPr>
            <p:ph idx="3" type="subTitle"/>
          </p:nvPr>
        </p:nvSpPr>
        <p:spPr>
          <a:xfrm>
            <a:off x="4474125" y="2683600"/>
            <a:ext cx="1889700" cy="94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Adjustment for Risk</a:t>
            </a:r>
            <a:endParaRPr sz="2200"/>
          </a:p>
        </p:txBody>
      </p:sp>
      <p:sp>
        <p:nvSpPr>
          <p:cNvPr id="624" name="Google Shape;624;p67"/>
          <p:cNvSpPr txBox="1"/>
          <p:nvPr>
            <p:ph idx="3" type="subTitle"/>
          </p:nvPr>
        </p:nvSpPr>
        <p:spPr>
          <a:xfrm>
            <a:off x="2780100" y="2745100"/>
            <a:ext cx="1314000" cy="66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Isolation</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8"/>
          <p:cNvSpPr txBox="1"/>
          <p:nvPr>
            <p:ph type="title"/>
          </p:nvPr>
        </p:nvSpPr>
        <p:spPr>
          <a:xfrm>
            <a:off x="2216200" y="2366275"/>
            <a:ext cx="42546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630" name="Google Shape;630;p68"/>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631" name="Google Shape;631;p68"/>
          <p:cNvSpPr txBox="1"/>
          <p:nvPr>
            <p:ph idx="1" type="subTitle"/>
          </p:nvPr>
        </p:nvSpPr>
        <p:spPr>
          <a:xfrm>
            <a:off x="1781100" y="3321625"/>
            <a:ext cx="4950600" cy="7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Case findings summary overview</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id="632" name="Google Shape;632;p68"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69"/>
          <p:cNvSpPr txBox="1"/>
          <p:nvPr>
            <p:ph idx="1" type="subTitle"/>
          </p:nvPr>
        </p:nvSpPr>
        <p:spPr>
          <a:xfrm>
            <a:off x="4936400" y="1984125"/>
            <a:ext cx="3163200" cy="107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Standardizing</a:t>
            </a:r>
            <a:r>
              <a:rPr lang="en"/>
              <a:t> </a:t>
            </a:r>
            <a:endParaRPr/>
          </a:p>
          <a:p>
            <a:pPr indent="0" lvl="0" marL="0" rtl="0" algn="ctr">
              <a:spcBef>
                <a:spcPts val="0"/>
              </a:spcBef>
              <a:spcAft>
                <a:spcPts val="0"/>
              </a:spcAft>
              <a:buNone/>
            </a:pPr>
            <a:r>
              <a:rPr lang="en"/>
              <a:t>Quality Processes</a:t>
            </a:r>
            <a:endParaRPr/>
          </a:p>
        </p:txBody>
      </p:sp>
      <p:sp>
        <p:nvSpPr>
          <p:cNvPr id="638" name="Google Shape;638;p69"/>
          <p:cNvSpPr txBox="1"/>
          <p:nvPr>
            <p:ph idx="3" type="subTitle"/>
          </p:nvPr>
        </p:nvSpPr>
        <p:spPr>
          <a:xfrm>
            <a:off x="897850" y="2073250"/>
            <a:ext cx="3344100" cy="9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Realigning </a:t>
            </a:r>
            <a:endParaRPr/>
          </a:p>
          <a:p>
            <a:pPr indent="0" lvl="0" marL="0" rtl="0" algn="ctr">
              <a:spcBef>
                <a:spcPts val="0"/>
              </a:spcBef>
              <a:spcAft>
                <a:spcPts val="0"/>
              </a:spcAft>
              <a:buNone/>
            </a:pPr>
            <a:r>
              <a:rPr lang="en"/>
              <a:t>Procurement Priorities</a:t>
            </a:r>
            <a:endParaRPr/>
          </a:p>
        </p:txBody>
      </p:sp>
      <p:sp>
        <p:nvSpPr>
          <p:cNvPr id="639" name="Google Shape;639;p69"/>
          <p:cNvSpPr txBox="1"/>
          <p:nvPr>
            <p:ph idx="7" type="subTitle"/>
          </p:nvPr>
        </p:nvSpPr>
        <p:spPr>
          <a:xfrm>
            <a:off x="1411900" y="3670349"/>
            <a:ext cx="2316000" cy="71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Training Staff</a:t>
            </a:r>
            <a:endParaRPr/>
          </a:p>
        </p:txBody>
      </p:sp>
      <p:sp>
        <p:nvSpPr>
          <p:cNvPr id="640" name="Google Shape;640;p69"/>
          <p:cNvSpPr txBox="1"/>
          <p:nvPr>
            <p:ph idx="9" type="subTitle"/>
          </p:nvPr>
        </p:nvSpPr>
        <p:spPr>
          <a:xfrm>
            <a:off x="4945875" y="3670350"/>
            <a:ext cx="3030000" cy="984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Engaging Suppliers Collaboratively</a:t>
            </a:r>
            <a:endParaRPr/>
          </a:p>
        </p:txBody>
      </p:sp>
      <p:sp>
        <p:nvSpPr>
          <p:cNvPr id="641" name="Google Shape;641;p69"/>
          <p:cNvSpPr txBox="1"/>
          <p:nvPr>
            <p:ph type="title"/>
          </p:nvPr>
        </p:nvSpPr>
        <p:spPr>
          <a:xfrm>
            <a:off x="1531650" y="550900"/>
            <a:ext cx="6080700" cy="715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To Conclude…</a:t>
            </a:r>
            <a:endParaRPr/>
          </a:p>
        </p:txBody>
      </p:sp>
      <p:pic>
        <p:nvPicPr>
          <p:cNvPr id="642" name="Google Shape;642;p69"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grpSp>
        <p:nvGrpSpPr>
          <p:cNvPr id="643" name="Google Shape;643;p69"/>
          <p:cNvGrpSpPr/>
          <p:nvPr/>
        </p:nvGrpSpPr>
        <p:grpSpPr>
          <a:xfrm>
            <a:off x="2385343" y="1619477"/>
            <a:ext cx="369112" cy="364657"/>
            <a:chOff x="-59869425" y="4102225"/>
            <a:chExt cx="319025" cy="315175"/>
          </a:xfrm>
        </p:grpSpPr>
        <p:sp>
          <p:nvSpPr>
            <p:cNvPr id="644" name="Google Shape;644;p69"/>
            <p:cNvSpPr/>
            <p:nvPr/>
          </p:nvSpPr>
          <p:spPr>
            <a:xfrm>
              <a:off x="-59869425" y="4102225"/>
              <a:ext cx="149675" cy="256825"/>
            </a:xfrm>
            <a:custGeom>
              <a:rect b="b" l="l" r="r" t="t"/>
              <a:pathLst>
                <a:path extrusionOk="0" h="10273" w="5987">
                  <a:moveTo>
                    <a:pt x="5532" y="1"/>
                  </a:moveTo>
                  <a:cubicBezTo>
                    <a:pt x="5515" y="1"/>
                    <a:pt x="5499" y="2"/>
                    <a:pt x="5483" y="4"/>
                  </a:cubicBezTo>
                  <a:cubicBezTo>
                    <a:pt x="2364" y="445"/>
                    <a:pt x="1" y="3123"/>
                    <a:pt x="1" y="6274"/>
                  </a:cubicBezTo>
                  <a:cubicBezTo>
                    <a:pt x="1" y="7692"/>
                    <a:pt x="442" y="8983"/>
                    <a:pt x="1293" y="10086"/>
                  </a:cubicBezTo>
                  <a:cubicBezTo>
                    <a:pt x="1381" y="10209"/>
                    <a:pt x="1507" y="10273"/>
                    <a:pt x="1635" y="10273"/>
                  </a:cubicBezTo>
                  <a:cubicBezTo>
                    <a:pt x="1737" y="10273"/>
                    <a:pt x="1839" y="10233"/>
                    <a:pt x="1923" y="10149"/>
                  </a:cubicBezTo>
                  <a:lnTo>
                    <a:pt x="3719" y="8353"/>
                  </a:lnTo>
                  <a:cubicBezTo>
                    <a:pt x="3813" y="8259"/>
                    <a:pt x="3845" y="8007"/>
                    <a:pt x="3782" y="7849"/>
                  </a:cubicBezTo>
                  <a:cubicBezTo>
                    <a:pt x="3498" y="7376"/>
                    <a:pt x="3341" y="6809"/>
                    <a:pt x="3341" y="6274"/>
                  </a:cubicBezTo>
                  <a:cubicBezTo>
                    <a:pt x="3341" y="4888"/>
                    <a:pt x="4286" y="3659"/>
                    <a:pt x="5672" y="3312"/>
                  </a:cubicBezTo>
                  <a:cubicBezTo>
                    <a:pt x="5861" y="3281"/>
                    <a:pt x="5987" y="3123"/>
                    <a:pt x="5987" y="2934"/>
                  </a:cubicBezTo>
                  <a:lnTo>
                    <a:pt x="5987" y="414"/>
                  </a:lnTo>
                  <a:cubicBezTo>
                    <a:pt x="5958" y="180"/>
                    <a:pt x="5739" y="1"/>
                    <a:pt x="5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69"/>
            <p:cNvSpPr/>
            <p:nvPr/>
          </p:nvSpPr>
          <p:spPr>
            <a:xfrm>
              <a:off x="-59811125" y="4322075"/>
              <a:ext cx="201650" cy="95325"/>
            </a:xfrm>
            <a:custGeom>
              <a:rect b="b" l="l" r="r" t="t"/>
              <a:pathLst>
                <a:path extrusionOk="0" h="3813" w="8066">
                  <a:moveTo>
                    <a:pt x="5758" y="0"/>
                  </a:moveTo>
                  <a:cubicBezTo>
                    <a:pt x="5692" y="0"/>
                    <a:pt x="5629" y="11"/>
                    <a:pt x="5577" y="32"/>
                  </a:cubicBezTo>
                  <a:cubicBezTo>
                    <a:pt x="5091" y="339"/>
                    <a:pt x="4530" y="489"/>
                    <a:pt x="3972" y="489"/>
                  </a:cubicBezTo>
                  <a:cubicBezTo>
                    <a:pt x="3444" y="489"/>
                    <a:pt x="2917" y="355"/>
                    <a:pt x="2458" y="95"/>
                  </a:cubicBezTo>
                  <a:cubicBezTo>
                    <a:pt x="2389" y="53"/>
                    <a:pt x="2314" y="30"/>
                    <a:pt x="2239" y="30"/>
                  </a:cubicBezTo>
                  <a:cubicBezTo>
                    <a:pt x="2141" y="30"/>
                    <a:pt x="2042" y="69"/>
                    <a:pt x="1954" y="158"/>
                  </a:cubicBezTo>
                  <a:lnTo>
                    <a:pt x="189" y="1922"/>
                  </a:lnTo>
                  <a:cubicBezTo>
                    <a:pt x="0" y="2143"/>
                    <a:pt x="32" y="2395"/>
                    <a:pt x="221" y="2552"/>
                  </a:cubicBezTo>
                  <a:cubicBezTo>
                    <a:pt x="1324" y="3403"/>
                    <a:pt x="2615" y="3812"/>
                    <a:pt x="4001" y="3812"/>
                  </a:cubicBezTo>
                  <a:cubicBezTo>
                    <a:pt x="5388" y="3812"/>
                    <a:pt x="6711" y="3403"/>
                    <a:pt x="7814" y="2521"/>
                  </a:cubicBezTo>
                  <a:cubicBezTo>
                    <a:pt x="8034" y="2363"/>
                    <a:pt x="8066" y="2080"/>
                    <a:pt x="7877" y="1890"/>
                  </a:cubicBezTo>
                  <a:lnTo>
                    <a:pt x="6112" y="126"/>
                  </a:lnTo>
                  <a:cubicBezTo>
                    <a:pt x="6028" y="42"/>
                    <a:pt x="5888" y="0"/>
                    <a:pt x="5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69"/>
            <p:cNvSpPr/>
            <p:nvPr/>
          </p:nvSpPr>
          <p:spPr>
            <a:xfrm>
              <a:off x="-59700075" y="4102225"/>
              <a:ext cx="149675" cy="256525"/>
            </a:xfrm>
            <a:custGeom>
              <a:rect b="b" l="l" r="r" t="t"/>
              <a:pathLst>
                <a:path extrusionOk="0" h="10261" w="5987">
                  <a:moveTo>
                    <a:pt x="418" y="1"/>
                  </a:moveTo>
                  <a:cubicBezTo>
                    <a:pt x="190" y="1"/>
                    <a:pt x="1" y="180"/>
                    <a:pt x="1" y="414"/>
                  </a:cubicBezTo>
                  <a:lnTo>
                    <a:pt x="1" y="2934"/>
                  </a:lnTo>
                  <a:cubicBezTo>
                    <a:pt x="1" y="3123"/>
                    <a:pt x="127" y="3281"/>
                    <a:pt x="316" y="3312"/>
                  </a:cubicBezTo>
                  <a:cubicBezTo>
                    <a:pt x="1639" y="3659"/>
                    <a:pt x="2647" y="4856"/>
                    <a:pt x="2647" y="6274"/>
                  </a:cubicBezTo>
                  <a:cubicBezTo>
                    <a:pt x="2647" y="6809"/>
                    <a:pt x="2489" y="7376"/>
                    <a:pt x="2206" y="7849"/>
                  </a:cubicBezTo>
                  <a:cubicBezTo>
                    <a:pt x="2080" y="8007"/>
                    <a:pt x="2111" y="8196"/>
                    <a:pt x="2269" y="8353"/>
                  </a:cubicBezTo>
                  <a:lnTo>
                    <a:pt x="4065" y="10149"/>
                  </a:lnTo>
                  <a:cubicBezTo>
                    <a:pt x="4137" y="10221"/>
                    <a:pt x="4242" y="10260"/>
                    <a:pt x="4350" y="10260"/>
                  </a:cubicBezTo>
                  <a:cubicBezTo>
                    <a:pt x="4478" y="10260"/>
                    <a:pt x="4609" y="10205"/>
                    <a:pt x="4695" y="10086"/>
                  </a:cubicBezTo>
                  <a:cubicBezTo>
                    <a:pt x="5514" y="8983"/>
                    <a:pt x="5987" y="7660"/>
                    <a:pt x="5987" y="6274"/>
                  </a:cubicBezTo>
                  <a:cubicBezTo>
                    <a:pt x="5892" y="3123"/>
                    <a:pt x="3592" y="445"/>
                    <a:pt x="473" y="4"/>
                  </a:cubicBezTo>
                  <a:cubicBezTo>
                    <a:pt x="455" y="2"/>
                    <a:pt x="436" y="1"/>
                    <a:pt x="41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69"/>
            <p:cNvSpPr/>
            <p:nvPr/>
          </p:nvSpPr>
          <p:spPr>
            <a:xfrm>
              <a:off x="-59742600" y="4187375"/>
              <a:ext cx="63025" cy="144950"/>
            </a:xfrm>
            <a:custGeom>
              <a:rect b="b" l="l" r="r" t="t"/>
              <a:pathLst>
                <a:path extrusionOk="0" h="5798" w="2521">
                  <a:moveTo>
                    <a:pt x="1260" y="1"/>
                  </a:moveTo>
                  <a:cubicBezTo>
                    <a:pt x="1040" y="1"/>
                    <a:pt x="819" y="190"/>
                    <a:pt x="819" y="379"/>
                  </a:cubicBezTo>
                  <a:lnTo>
                    <a:pt x="819" y="662"/>
                  </a:lnTo>
                  <a:cubicBezTo>
                    <a:pt x="347" y="820"/>
                    <a:pt x="0" y="1293"/>
                    <a:pt x="0" y="1860"/>
                  </a:cubicBezTo>
                  <a:cubicBezTo>
                    <a:pt x="0" y="2521"/>
                    <a:pt x="567" y="2899"/>
                    <a:pt x="977" y="3214"/>
                  </a:cubicBezTo>
                  <a:cubicBezTo>
                    <a:pt x="1292" y="3466"/>
                    <a:pt x="1670" y="3687"/>
                    <a:pt x="1670" y="3939"/>
                  </a:cubicBezTo>
                  <a:cubicBezTo>
                    <a:pt x="1670" y="4160"/>
                    <a:pt x="1450" y="4380"/>
                    <a:pt x="1260" y="4380"/>
                  </a:cubicBezTo>
                  <a:cubicBezTo>
                    <a:pt x="1071" y="4380"/>
                    <a:pt x="819" y="4160"/>
                    <a:pt x="819" y="3939"/>
                  </a:cubicBezTo>
                  <a:cubicBezTo>
                    <a:pt x="819" y="3687"/>
                    <a:pt x="630" y="3529"/>
                    <a:pt x="441" y="3529"/>
                  </a:cubicBezTo>
                  <a:cubicBezTo>
                    <a:pt x="252" y="3529"/>
                    <a:pt x="32" y="3750"/>
                    <a:pt x="32" y="3939"/>
                  </a:cubicBezTo>
                  <a:cubicBezTo>
                    <a:pt x="32" y="4475"/>
                    <a:pt x="410" y="4916"/>
                    <a:pt x="882" y="5105"/>
                  </a:cubicBezTo>
                  <a:lnTo>
                    <a:pt x="882" y="5388"/>
                  </a:lnTo>
                  <a:cubicBezTo>
                    <a:pt x="882" y="5640"/>
                    <a:pt x="1071" y="5798"/>
                    <a:pt x="1292" y="5798"/>
                  </a:cubicBezTo>
                  <a:cubicBezTo>
                    <a:pt x="1544" y="5798"/>
                    <a:pt x="1702" y="5577"/>
                    <a:pt x="1702" y="5388"/>
                  </a:cubicBezTo>
                  <a:lnTo>
                    <a:pt x="1702" y="5073"/>
                  </a:lnTo>
                  <a:cubicBezTo>
                    <a:pt x="2174" y="4916"/>
                    <a:pt x="2521" y="4443"/>
                    <a:pt x="2521" y="3907"/>
                  </a:cubicBezTo>
                  <a:cubicBezTo>
                    <a:pt x="2521" y="3214"/>
                    <a:pt x="1985" y="2836"/>
                    <a:pt x="1544" y="2521"/>
                  </a:cubicBezTo>
                  <a:cubicBezTo>
                    <a:pt x="1229" y="2269"/>
                    <a:pt x="882" y="2049"/>
                    <a:pt x="882" y="1797"/>
                  </a:cubicBezTo>
                  <a:cubicBezTo>
                    <a:pt x="882" y="1576"/>
                    <a:pt x="1071" y="1419"/>
                    <a:pt x="1292" y="1419"/>
                  </a:cubicBezTo>
                  <a:cubicBezTo>
                    <a:pt x="1544" y="1419"/>
                    <a:pt x="1702" y="1608"/>
                    <a:pt x="1702" y="1797"/>
                  </a:cubicBezTo>
                  <a:cubicBezTo>
                    <a:pt x="1702" y="2049"/>
                    <a:pt x="1891" y="2238"/>
                    <a:pt x="2143" y="2238"/>
                  </a:cubicBezTo>
                  <a:cubicBezTo>
                    <a:pt x="2363" y="2238"/>
                    <a:pt x="2521" y="2049"/>
                    <a:pt x="2521" y="1797"/>
                  </a:cubicBezTo>
                  <a:cubicBezTo>
                    <a:pt x="2521" y="1261"/>
                    <a:pt x="2174" y="820"/>
                    <a:pt x="1702" y="631"/>
                  </a:cubicBezTo>
                  <a:lnTo>
                    <a:pt x="1702" y="347"/>
                  </a:lnTo>
                  <a:cubicBezTo>
                    <a:pt x="1702" y="158"/>
                    <a:pt x="1513" y="1"/>
                    <a:pt x="1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8" name="Google Shape;648;p69"/>
          <p:cNvSpPr/>
          <p:nvPr/>
        </p:nvSpPr>
        <p:spPr>
          <a:xfrm>
            <a:off x="2403283" y="3278841"/>
            <a:ext cx="333234" cy="391512"/>
          </a:xfrm>
          <a:custGeom>
            <a:rect b="b" l="l" r="r" t="t"/>
            <a:pathLst>
              <a:path extrusionOk="0" h="12697" w="10807">
                <a:moveTo>
                  <a:pt x="6617" y="9924"/>
                </a:moveTo>
                <a:lnTo>
                  <a:pt x="6617" y="10775"/>
                </a:lnTo>
                <a:lnTo>
                  <a:pt x="4159" y="10775"/>
                </a:lnTo>
                <a:lnTo>
                  <a:pt x="4159" y="9924"/>
                </a:lnTo>
                <a:close/>
                <a:moveTo>
                  <a:pt x="4159" y="0"/>
                </a:moveTo>
                <a:cubicBezTo>
                  <a:pt x="3561" y="0"/>
                  <a:pt x="2994" y="315"/>
                  <a:pt x="2742" y="851"/>
                </a:cubicBezTo>
                <a:lnTo>
                  <a:pt x="2490" y="851"/>
                </a:lnTo>
                <a:cubicBezTo>
                  <a:pt x="1797" y="851"/>
                  <a:pt x="1166" y="1324"/>
                  <a:pt x="914" y="1954"/>
                </a:cubicBezTo>
                <a:cubicBezTo>
                  <a:pt x="1324" y="1985"/>
                  <a:pt x="1702" y="2143"/>
                  <a:pt x="1986" y="2426"/>
                </a:cubicBezTo>
                <a:cubicBezTo>
                  <a:pt x="2143" y="2584"/>
                  <a:pt x="2143" y="2836"/>
                  <a:pt x="1986" y="2993"/>
                </a:cubicBezTo>
                <a:cubicBezTo>
                  <a:pt x="1907" y="3072"/>
                  <a:pt x="1797" y="3111"/>
                  <a:pt x="1686" y="3111"/>
                </a:cubicBezTo>
                <a:cubicBezTo>
                  <a:pt x="1576" y="3111"/>
                  <a:pt x="1466" y="3072"/>
                  <a:pt x="1387" y="2993"/>
                </a:cubicBezTo>
                <a:cubicBezTo>
                  <a:pt x="1198" y="2804"/>
                  <a:pt x="946" y="2773"/>
                  <a:pt x="725" y="2773"/>
                </a:cubicBezTo>
                <a:cubicBezTo>
                  <a:pt x="284" y="3088"/>
                  <a:pt x="1" y="3560"/>
                  <a:pt x="1" y="4159"/>
                </a:cubicBezTo>
                <a:cubicBezTo>
                  <a:pt x="1" y="4411"/>
                  <a:pt x="95" y="4726"/>
                  <a:pt x="253" y="4978"/>
                </a:cubicBezTo>
                <a:cubicBezTo>
                  <a:pt x="95" y="5199"/>
                  <a:pt x="1" y="5514"/>
                  <a:pt x="1" y="5797"/>
                </a:cubicBezTo>
                <a:cubicBezTo>
                  <a:pt x="1" y="6144"/>
                  <a:pt x="127" y="6459"/>
                  <a:pt x="316" y="6742"/>
                </a:cubicBezTo>
                <a:cubicBezTo>
                  <a:pt x="599" y="6522"/>
                  <a:pt x="1009" y="6364"/>
                  <a:pt x="1387" y="6364"/>
                </a:cubicBezTo>
                <a:cubicBezTo>
                  <a:pt x="1639" y="6364"/>
                  <a:pt x="1797" y="6553"/>
                  <a:pt x="1797" y="6742"/>
                </a:cubicBezTo>
                <a:cubicBezTo>
                  <a:pt x="1797" y="6994"/>
                  <a:pt x="1576" y="7152"/>
                  <a:pt x="1387" y="7152"/>
                </a:cubicBezTo>
                <a:cubicBezTo>
                  <a:pt x="1198" y="7152"/>
                  <a:pt x="1009" y="7215"/>
                  <a:pt x="851" y="7341"/>
                </a:cubicBezTo>
                <a:lnTo>
                  <a:pt x="851" y="7404"/>
                </a:lnTo>
                <a:cubicBezTo>
                  <a:pt x="851" y="8318"/>
                  <a:pt x="1576" y="9074"/>
                  <a:pt x="2490" y="9074"/>
                </a:cubicBezTo>
                <a:lnTo>
                  <a:pt x="2742" y="9074"/>
                </a:lnTo>
                <a:cubicBezTo>
                  <a:pt x="2899" y="9357"/>
                  <a:pt x="3088" y="9546"/>
                  <a:pt x="3309" y="9704"/>
                </a:cubicBezTo>
                <a:lnTo>
                  <a:pt x="3309" y="10617"/>
                </a:lnTo>
                <a:cubicBezTo>
                  <a:pt x="3309" y="11752"/>
                  <a:pt x="4254" y="12697"/>
                  <a:pt x="5420" y="12697"/>
                </a:cubicBezTo>
                <a:cubicBezTo>
                  <a:pt x="6554" y="12697"/>
                  <a:pt x="7499" y="11752"/>
                  <a:pt x="7499" y="10617"/>
                </a:cubicBezTo>
                <a:lnTo>
                  <a:pt x="7499" y="9704"/>
                </a:lnTo>
                <a:cubicBezTo>
                  <a:pt x="7719" y="9546"/>
                  <a:pt x="7971" y="9357"/>
                  <a:pt x="8097" y="9074"/>
                </a:cubicBezTo>
                <a:lnTo>
                  <a:pt x="8318" y="9074"/>
                </a:lnTo>
                <a:cubicBezTo>
                  <a:pt x="9232" y="9074"/>
                  <a:pt x="9988" y="8318"/>
                  <a:pt x="9988" y="7404"/>
                </a:cubicBezTo>
                <a:lnTo>
                  <a:pt x="9988" y="7341"/>
                </a:lnTo>
                <a:cubicBezTo>
                  <a:pt x="9830" y="7215"/>
                  <a:pt x="9610" y="7152"/>
                  <a:pt x="9421" y="7152"/>
                </a:cubicBezTo>
                <a:cubicBezTo>
                  <a:pt x="9200" y="7152"/>
                  <a:pt x="9043" y="6931"/>
                  <a:pt x="9043" y="6742"/>
                </a:cubicBezTo>
                <a:cubicBezTo>
                  <a:pt x="9043" y="6522"/>
                  <a:pt x="9232" y="6364"/>
                  <a:pt x="9421" y="6364"/>
                </a:cubicBezTo>
                <a:cubicBezTo>
                  <a:pt x="9830" y="6364"/>
                  <a:pt x="10208" y="6522"/>
                  <a:pt x="10492" y="6742"/>
                </a:cubicBezTo>
                <a:cubicBezTo>
                  <a:pt x="10681" y="6459"/>
                  <a:pt x="10807" y="6144"/>
                  <a:pt x="10807" y="5797"/>
                </a:cubicBezTo>
                <a:cubicBezTo>
                  <a:pt x="10807" y="5514"/>
                  <a:pt x="10712" y="5199"/>
                  <a:pt x="10555" y="4978"/>
                </a:cubicBezTo>
                <a:cubicBezTo>
                  <a:pt x="10681" y="4726"/>
                  <a:pt x="10775" y="4411"/>
                  <a:pt x="10775" y="4159"/>
                </a:cubicBezTo>
                <a:cubicBezTo>
                  <a:pt x="10775" y="3592"/>
                  <a:pt x="10492" y="3088"/>
                  <a:pt x="10051" y="2773"/>
                </a:cubicBezTo>
                <a:cubicBezTo>
                  <a:pt x="10015" y="2768"/>
                  <a:pt x="9978" y="2765"/>
                  <a:pt x="9939" y="2765"/>
                </a:cubicBezTo>
                <a:cubicBezTo>
                  <a:pt x="9742" y="2765"/>
                  <a:pt x="9521" y="2835"/>
                  <a:pt x="9389" y="2993"/>
                </a:cubicBezTo>
                <a:cubicBezTo>
                  <a:pt x="9310" y="3072"/>
                  <a:pt x="9200" y="3111"/>
                  <a:pt x="9090" y="3111"/>
                </a:cubicBezTo>
                <a:cubicBezTo>
                  <a:pt x="8980" y="3111"/>
                  <a:pt x="8869" y="3072"/>
                  <a:pt x="8791" y="2993"/>
                </a:cubicBezTo>
                <a:cubicBezTo>
                  <a:pt x="8633" y="2836"/>
                  <a:pt x="8633" y="2584"/>
                  <a:pt x="8791" y="2426"/>
                </a:cubicBezTo>
                <a:cubicBezTo>
                  <a:pt x="9074" y="2143"/>
                  <a:pt x="9452" y="1954"/>
                  <a:pt x="9862" y="1954"/>
                </a:cubicBezTo>
                <a:cubicBezTo>
                  <a:pt x="9610" y="1324"/>
                  <a:pt x="9043" y="851"/>
                  <a:pt x="8287" y="851"/>
                </a:cubicBezTo>
                <a:lnTo>
                  <a:pt x="8034" y="851"/>
                </a:lnTo>
                <a:cubicBezTo>
                  <a:pt x="7782" y="315"/>
                  <a:pt x="7215" y="0"/>
                  <a:pt x="6617" y="0"/>
                </a:cubicBezTo>
                <a:cubicBezTo>
                  <a:pt x="6302" y="0"/>
                  <a:pt x="6050" y="95"/>
                  <a:pt x="5798" y="252"/>
                </a:cubicBezTo>
                <a:lnTo>
                  <a:pt x="5798" y="4190"/>
                </a:lnTo>
                <a:cubicBezTo>
                  <a:pt x="6743" y="4379"/>
                  <a:pt x="7467" y="5199"/>
                  <a:pt x="7467" y="6207"/>
                </a:cubicBezTo>
                <a:cubicBezTo>
                  <a:pt x="7467" y="6427"/>
                  <a:pt x="7247" y="6585"/>
                  <a:pt x="7058" y="6585"/>
                </a:cubicBezTo>
                <a:cubicBezTo>
                  <a:pt x="6869" y="6585"/>
                  <a:pt x="6617" y="6396"/>
                  <a:pt x="6617" y="6207"/>
                </a:cubicBezTo>
                <a:cubicBezTo>
                  <a:pt x="6617" y="5640"/>
                  <a:pt x="6270" y="5199"/>
                  <a:pt x="5798" y="5010"/>
                </a:cubicBezTo>
                <a:lnTo>
                  <a:pt x="5798" y="9074"/>
                </a:lnTo>
                <a:lnTo>
                  <a:pt x="4979" y="9074"/>
                </a:lnTo>
                <a:lnTo>
                  <a:pt x="4979" y="5010"/>
                </a:lnTo>
                <a:cubicBezTo>
                  <a:pt x="4506" y="5167"/>
                  <a:pt x="4159" y="5640"/>
                  <a:pt x="4159" y="6207"/>
                </a:cubicBezTo>
                <a:cubicBezTo>
                  <a:pt x="4159" y="6427"/>
                  <a:pt x="3939" y="6585"/>
                  <a:pt x="3718" y="6585"/>
                </a:cubicBezTo>
                <a:cubicBezTo>
                  <a:pt x="3466" y="6585"/>
                  <a:pt x="3309" y="6396"/>
                  <a:pt x="3309" y="6207"/>
                </a:cubicBezTo>
                <a:cubicBezTo>
                  <a:pt x="3309" y="5199"/>
                  <a:pt x="4033" y="4348"/>
                  <a:pt x="4979" y="4190"/>
                </a:cubicBezTo>
                <a:lnTo>
                  <a:pt x="4979" y="252"/>
                </a:lnTo>
                <a:cubicBezTo>
                  <a:pt x="4726" y="95"/>
                  <a:pt x="4474" y="0"/>
                  <a:pt x="41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9" name="Google Shape;649;p69"/>
          <p:cNvGrpSpPr/>
          <p:nvPr/>
        </p:nvGrpSpPr>
        <p:grpSpPr>
          <a:xfrm>
            <a:off x="6265588" y="1606033"/>
            <a:ext cx="390556" cy="391543"/>
            <a:chOff x="-61783350" y="3743950"/>
            <a:chExt cx="316650" cy="317450"/>
          </a:xfrm>
        </p:grpSpPr>
        <p:sp>
          <p:nvSpPr>
            <p:cNvPr id="650" name="Google Shape;650;p69"/>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9"/>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2" name="Google Shape;652;p69"/>
          <p:cNvSpPr/>
          <p:nvPr/>
        </p:nvSpPr>
        <p:spPr>
          <a:xfrm>
            <a:off x="6253096" y="3266800"/>
            <a:ext cx="415561" cy="415594"/>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0"/>
          <p:cNvSpPr/>
          <p:nvPr/>
        </p:nvSpPr>
        <p:spPr>
          <a:xfrm>
            <a:off x="2187200" y="3211975"/>
            <a:ext cx="4891200" cy="11538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658" name="Google Shape;658;p70"/>
          <p:cNvSpPr txBox="1"/>
          <p:nvPr>
            <p:ph type="title"/>
          </p:nvPr>
        </p:nvSpPr>
        <p:spPr>
          <a:xfrm>
            <a:off x="-150" y="938475"/>
            <a:ext cx="9144300" cy="1959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a:t>
            </a:r>
            <a:r>
              <a:rPr lang="en"/>
              <a:t>you!</a:t>
            </a:r>
            <a:endParaRPr/>
          </a:p>
        </p:txBody>
      </p:sp>
      <p:sp>
        <p:nvSpPr>
          <p:cNvPr id="659" name="Google Shape;659;p70"/>
          <p:cNvSpPr txBox="1"/>
          <p:nvPr>
            <p:ph idx="1" type="subTitle"/>
          </p:nvPr>
        </p:nvSpPr>
        <p:spPr>
          <a:xfrm>
            <a:off x="-48100" y="2897475"/>
            <a:ext cx="9144000" cy="4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Any questions?</a:t>
            </a:r>
            <a:endParaRPr sz="1800"/>
          </a:p>
        </p:txBody>
      </p:sp>
      <p:pic>
        <p:nvPicPr>
          <p:cNvPr id="660" name="Google Shape;660;p70"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71"/>
          <p:cNvSpPr txBox="1"/>
          <p:nvPr>
            <p:ph idx="2" type="subTitle"/>
          </p:nvPr>
        </p:nvSpPr>
        <p:spPr>
          <a:xfrm>
            <a:off x="713225" y="1307875"/>
            <a:ext cx="6694500" cy="3236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Abc company logo </a:t>
            </a:r>
            <a:r>
              <a:rPr lang="en" u="sng">
                <a:solidFill>
                  <a:schemeClr val="hlink"/>
                </a:solidFill>
                <a:hlinkClick r:id="rId3"/>
              </a:rPr>
              <a:t>https://www.creativefabrica.com/product/abc-letter-logo-and-icon-design-template/</a:t>
            </a:r>
            <a:r>
              <a:rPr lang="en"/>
              <a:t> </a:t>
            </a:r>
            <a:endParaRPr/>
          </a:p>
          <a:p>
            <a:pPr indent="-317500" lvl="0" marL="457200" marR="0" rtl="0" algn="l">
              <a:lnSpc>
                <a:spcPct val="100000"/>
              </a:lnSpc>
              <a:spcBef>
                <a:spcPts val="0"/>
              </a:spcBef>
              <a:spcAft>
                <a:spcPts val="0"/>
              </a:spcAft>
              <a:buSzPts val="1400"/>
              <a:buChar char="●"/>
            </a:pPr>
            <a:r>
              <a:rPr lang="en"/>
              <a:t>Company ABC Case Study</a:t>
            </a:r>
            <a:endParaRPr/>
          </a:p>
          <a:p>
            <a:pPr indent="-317500" lvl="0" marL="457200" marR="0" rtl="0" algn="l">
              <a:lnSpc>
                <a:spcPct val="100000"/>
              </a:lnSpc>
              <a:spcBef>
                <a:spcPts val="0"/>
              </a:spcBef>
              <a:spcAft>
                <a:spcPts val="0"/>
              </a:spcAft>
              <a:buSzPts val="1400"/>
              <a:buChar char="●"/>
            </a:pPr>
            <a:r>
              <a:rPr lang="en"/>
              <a:t>Course materials</a:t>
            </a:r>
            <a:endParaRPr/>
          </a:p>
          <a:p>
            <a:pPr indent="-317500" lvl="0" marL="457200" marR="0" rtl="0" algn="l">
              <a:lnSpc>
                <a:spcPct val="100000"/>
              </a:lnSpc>
              <a:spcBef>
                <a:spcPts val="0"/>
              </a:spcBef>
              <a:spcAft>
                <a:spcPts val="0"/>
              </a:spcAft>
              <a:buSzPts val="1400"/>
              <a:buChar char="●"/>
            </a:pPr>
            <a:r>
              <a:t/>
            </a:r>
            <a:endParaRPr/>
          </a:p>
        </p:txBody>
      </p:sp>
      <p:sp>
        <p:nvSpPr>
          <p:cNvPr id="666" name="Google Shape;666;p71"/>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pic>
        <p:nvPicPr>
          <p:cNvPr id="667" name="Google Shape;667;p71" title="ABC-letter-logo-and-icon-design-template-Graphics-19441780-1.jpg"/>
          <p:cNvPicPr preferRelativeResize="0"/>
          <p:nvPr/>
        </p:nvPicPr>
        <p:blipFill rotWithShape="1">
          <a:blip r:embed="rId4">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5"/>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Introduction</a:t>
            </a:r>
            <a:endParaRPr/>
          </a:p>
        </p:txBody>
      </p:sp>
      <p:sp>
        <p:nvSpPr>
          <p:cNvPr id="480" name="Google Shape;480;p55"/>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a:t>
            </a:r>
            <a:r>
              <a:rPr lang="en"/>
              <a:t>the</a:t>
            </a:r>
            <a:r>
              <a:rPr lang="en"/>
              <a:t> current situation?</a:t>
            </a:r>
            <a:endParaRPr/>
          </a:p>
        </p:txBody>
      </p:sp>
      <p:sp>
        <p:nvSpPr>
          <p:cNvPr id="481" name="Google Shape;481;p55"/>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Identify the largest gaps in the process </a:t>
            </a:r>
            <a:endParaRPr/>
          </a:p>
        </p:txBody>
      </p:sp>
      <p:sp>
        <p:nvSpPr>
          <p:cNvPr id="482" name="Google Shape;482;p55"/>
          <p:cNvSpPr txBox="1"/>
          <p:nvPr>
            <p:ph idx="4" type="title"/>
          </p:nvPr>
        </p:nvSpPr>
        <p:spPr>
          <a:xfrm>
            <a:off x="41664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3" name="Google Shape;483;p55"/>
          <p:cNvSpPr txBox="1"/>
          <p:nvPr>
            <p:ph idx="13" type="title"/>
          </p:nvPr>
        </p:nvSpPr>
        <p:spPr>
          <a:xfrm>
            <a:off x="14826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84" name="Google Shape;484;p55"/>
          <p:cNvSpPr txBox="1"/>
          <p:nvPr>
            <p:ph idx="2" type="title"/>
          </p:nvPr>
        </p:nvSpPr>
        <p:spPr>
          <a:xfrm>
            <a:off x="14826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85" name="Google Shape;485;p55"/>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Methods</a:t>
            </a:r>
            <a:endParaRPr/>
          </a:p>
        </p:txBody>
      </p:sp>
      <p:sp>
        <p:nvSpPr>
          <p:cNvPr id="486" name="Google Shape;486;p55"/>
          <p:cNvSpPr txBox="1"/>
          <p:nvPr>
            <p:ph idx="5" type="subTitle"/>
          </p:nvPr>
        </p:nvSpPr>
        <p:spPr>
          <a:xfrm>
            <a:off x="3244650" y="2081200"/>
            <a:ext cx="2654700" cy="7191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a:t>Describe the methods used to detail the ‘As Is’ process </a:t>
            </a:r>
            <a:endParaRPr/>
          </a:p>
        </p:txBody>
      </p:sp>
      <p:sp>
        <p:nvSpPr>
          <p:cNvPr id="487" name="Google Shape;487;p55"/>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Gaps</a:t>
            </a:r>
            <a:endParaRPr/>
          </a:p>
        </p:txBody>
      </p:sp>
      <p:sp>
        <p:nvSpPr>
          <p:cNvPr id="488" name="Google Shape;488;p55"/>
          <p:cNvSpPr txBox="1"/>
          <p:nvPr>
            <p:ph idx="7" type="title"/>
          </p:nvPr>
        </p:nvSpPr>
        <p:spPr>
          <a:xfrm>
            <a:off x="6850200" y="1095325"/>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89" name="Google Shape;489;p55"/>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Suggestions </a:t>
            </a:r>
            <a:endParaRPr/>
          </a:p>
        </p:txBody>
      </p:sp>
      <p:sp>
        <p:nvSpPr>
          <p:cNvPr id="490" name="Google Shape;490;p55"/>
          <p:cNvSpPr txBox="1"/>
          <p:nvPr>
            <p:ph idx="14" type="subTitle"/>
          </p:nvPr>
        </p:nvSpPr>
        <p:spPr>
          <a:xfrm>
            <a:off x="720000" y="3705878"/>
            <a:ext cx="2336400" cy="6588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a:t>I</a:t>
            </a:r>
            <a:r>
              <a:rPr lang="en"/>
              <a:t>mprovement suggestions</a:t>
            </a:r>
            <a:endParaRPr/>
          </a:p>
          <a:p>
            <a:pPr indent="0" lvl="0" marL="0" marR="0" rtl="0" algn="ctr">
              <a:lnSpc>
                <a:spcPct val="100000"/>
              </a:lnSpc>
              <a:spcBef>
                <a:spcPts val="0"/>
              </a:spcBef>
              <a:spcAft>
                <a:spcPts val="0"/>
              </a:spcAft>
              <a:buClr>
                <a:schemeClr val="dk1"/>
              </a:buClr>
              <a:buSzPts val="1100"/>
              <a:buFont typeface="Arial"/>
              <a:buNone/>
            </a:pPr>
            <a:r>
              <a:t/>
            </a:r>
            <a:endParaRPr/>
          </a:p>
        </p:txBody>
      </p:sp>
      <p:sp>
        <p:nvSpPr>
          <p:cNvPr id="491" name="Google Shape;491;p55"/>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Risks &amp; ROI</a:t>
            </a:r>
            <a:endParaRPr/>
          </a:p>
        </p:txBody>
      </p:sp>
      <p:sp>
        <p:nvSpPr>
          <p:cNvPr id="492" name="Google Shape;492;p55"/>
          <p:cNvSpPr txBox="1"/>
          <p:nvPr>
            <p:ph idx="16" type="title"/>
          </p:nvPr>
        </p:nvSpPr>
        <p:spPr>
          <a:xfrm>
            <a:off x="41664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493" name="Google Shape;493;p55"/>
          <p:cNvSpPr txBox="1"/>
          <p:nvPr>
            <p:ph idx="17" type="subTitle"/>
          </p:nvPr>
        </p:nvSpPr>
        <p:spPr>
          <a:xfrm>
            <a:off x="3403800" y="3705881"/>
            <a:ext cx="2336400" cy="86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Risk management issues and ROI calculations</a:t>
            </a:r>
            <a:endParaRPr/>
          </a:p>
        </p:txBody>
      </p:sp>
      <p:sp>
        <p:nvSpPr>
          <p:cNvPr id="494" name="Google Shape;494;p55"/>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495" name="Google Shape;495;p55"/>
          <p:cNvSpPr txBox="1"/>
          <p:nvPr>
            <p:ph idx="19" type="title"/>
          </p:nvPr>
        </p:nvSpPr>
        <p:spPr>
          <a:xfrm>
            <a:off x="6850200" y="2714087"/>
            <a:ext cx="811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496" name="Google Shape;496;p55"/>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Case findings summary</a:t>
            </a:r>
            <a:endParaRPr/>
          </a:p>
        </p:txBody>
      </p:sp>
      <p:sp>
        <p:nvSpPr>
          <p:cNvPr id="497" name="Google Shape;497;p55"/>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contents</a:t>
            </a:r>
            <a:endParaRPr/>
          </a:p>
        </p:txBody>
      </p:sp>
      <p:pic>
        <p:nvPicPr>
          <p:cNvPr id="498" name="Google Shape;498;p55"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6"/>
          <p:cNvSpPr txBox="1"/>
          <p:nvPr>
            <p:ph type="title"/>
          </p:nvPr>
        </p:nvSpPr>
        <p:spPr>
          <a:xfrm>
            <a:off x="2714550" y="2366272"/>
            <a:ext cx="3714900" cy="81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504" name="Google Shape;504;p56"/>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05" name="Google Shape;505;p56"/>
          <p:cNvSpPr txBox="1"/>
          <p:nvPr>
            <p:ph idx="1" type="subTitle"/>
          </p:nvPr>
        </p:nvSpPr>
        <p:spPr>
          <a:xfrm>
            <a:off x="1781100" y="3184675"/>
            <a:ext cx="5581800" cy="8940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a:solidFill>
                  <a:schemeClr val="dk1"/>
                </a:solidFill>
              </a:rPr>
              <a:t>What is the problem </a:t>
            </a:r>
            <a:r>
              <a:rPr lang="en">
                <a:solidFill>
                  <a:schemeClr val="dk1"/>
                </a:solidFill>
              </a:rPr>
              <a:t>and business outcome that needs to be solved by a process improvement?</a:t>
            </a:r>
            <a:endParaRPr>
              <a:solidFill>
                <a:schemeClr val="dk1"/>
              </a:solidFill>
            </a:endParaRPr>
          </a:p>
          <a:p>
            <a:pPr indent="0" lvl="0" marL="0" marR="0" rtl="0" algn="ctr">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id="506" name="Google Shape;506;p56"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txBox="1"/>
          <p:nvPr>
            <p:ph idx="1" type="subTitle"/>
          </p:nvPr>
        </p:nvSpPr>
        <p:spPr>
          <a:xfrm>
            <a:off x="895950" y="1594550"/>
            <a:ext cx="4127700" cy="24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a:p>
            <a:pPr indent="-317500" lvl="0" marL="457200" rtl="0" algn="l">
              <a:spcBef>
                <a:spcPts val="1000"/>
              </a:spcBef>
              <a:spcAft>
                <a:spcPts val="0"/>
              </a:spcAft>
              <a:buSzPts val="1400"/>
              <a:buChar char="●"/>
            </a:pPr>
            <a:r>
              <a:rPr lang="en"/>
              <a:t>The company faces low first-time rate for raw materials, causing </a:t>
            </a:r>
            <a:r>
              <a:rPr lang="en"/>
              <a:t>customer</a:t>
            </a:r>
            <a:r>
              <a:rPr lang="en"/>
              <a:t> complaints, operational delays and </a:t>
            </a:r>
            <a:r>
              <a:rPr lang="en"/>
              <a:t>financial</a:t>
            </a:r>
            <a:r>
              <a:rPr lang="en"/>
              <a:t> losses</a:t>
            </a:r>
            <a:endParaRPr/>
          </a:p>
          <a:p>
            <a:pPr indent="0" lvl="0" marL="0" rtl="0" algn="l">
              <a:spcBef>
                <a:spcPts val="1000"/>
              </a:spcBef>
              <a:spcAft>
                <a:spcPts val="0"/>
              </a:spcAft>
              <a:buNone/>
            </a:pPr>
            <a:r>
              <a:rPr lang="en"/>
              <a:t>Business Improvement</a:t>
            </a:r>
            <a:endParaRPr/>
          </a:p>
          <a:p>
            <a:pPr indent="-317500" lvl="0" marL="457200" rtl="0" algn="l">
              <a:spcBef>
                <a:spcPts val="1000"/>
              </a:spcBef>
              <a:spcAft>
                <a:spcPts val="0"/>
              </a:spcAft>
              <a:buSzPts val="1400"/>
              <a:buChar char="●"/>
            </a:pPr>
            <a:r>
              <a:rPr lang="en"/>
              <a:t>The business outcome proposed is to increase first-quality acceptance rate by 30%</a:t>
            </a:r>
            <a:endParaRPr/>
          </a:p>
        </p:txBody>
      </p:sp>
      <p:sp>
        <p:nvSpPr>
          <p:cNvPr id="512" name="Google Shape;512;p57"/>
          <p:cNvSpPr txBox="1"/>
          <p:nvPr>
            <p:ph type="title"/>
          </p:nvPr>
        </p:nvSpPr>
        <p:spPr>
          <a:xfrm>
            <a:off x="736950" y="599075"/>
            <a:ext cx="5679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the </a:t>
            </a:r>
            <a:r>
              <a:rPr lang="en"/>
              <a:t>current situation?</a:t>
            </a:r>
            <a:endParaRPr/>
          </a:p>
        </p:txBody>
      </p:sp>
      <p:pic>
        <p:nvPicPr>
          <p:cNvPr id="513" name="Google Shape;513;p57" title="ABC-letter-logo-and-icon-design-template-Graphics-19441780-1.jpg"/>
          <p:cNvPicPr preferRelativeResize="0"/>
          <p:nvPr/>
        </p:nvPicPr>
        <p:blipFill rotWithShape="1">
          <a:blip r:embed="rId3">
            <a:alphaModFix/>
          </a:blip>
          <a:srcRect b="0" l="14744" r="14744" t="0"/>
          <a:stretch/>
        </p:blipFill>
        <p:spPr>
          <a:xfrm>
            <a:off x="5586875" y="1594550"/>
            <a:ext cx="2537400" cy="2554800"/>
          </a:xfrm>
          <a:prstGeom prst="rect">
            <a:avLst/>
          </a:prstGeom>
          <a:noFill/>
          <a:ln cap="flat" cmpd="sng" w="28575">
            <a:solidFill>
              <a:schemeClr val="accent1"/>
            </a:solidFill>
            <a:prstDash val="solid"/>
            <a:round/>
            <a:headEnd len="sm" w="sm" type="none"/>
            <a:tailEnd len="sm" w="sm" type="none"/>
          </a:ln>
        </p:spPr>
      </p:pic>
      <p:sp>
        <p:nvSpPr>
          <p:cNvPr id="514" name="Google Shape;514;p57"/>
          <p:cNvSpPr/>
          <p:nvPr/>
        </p:nvSpPr>
        <p:spPr>
          <a:xfrm>
            <a:off x="6286775" y="3333475"/>
            <a:ext cx="1416600" cy="572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pic>
        <p:nvPicPr>
          <p:cNvPr id="515" name="Google Shape;515;p57" title="ABC-letter-logo-and-icon-design-template-Graphics-19441780-1.jpg"/>
          <p:cNvPicPr preferRelativeResize="0"/>
          <p:nvPr/>
        </p:nvPicPr>
        <p:blipFill rotWithShape="1">
          <a:blip r:embed="rId4">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8"/>
          <p:cNvSpPr txBox="1"/>
          <p:nvPr>
            <p:ph type="title"/>
          </p:nvPr>
        </p:nvSpPr>
        <p:spPr>
          <a:xfrm>
            <a:off x="2556700" y="2366275"/>
            <a:ext cx="38727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Methods</a:t>
            </a:r>
            <a:endParaRPr/>
          </a:p>
        </p:txBody>
      </p:sp>
      <p:sp>
        <p:nvSpPr>
          <p:cNvPr id="521" name="Google Shape;521;p58"/>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22" name="Google Shape;522;p58"/>
          <p:cNvSpPr txBox="1"/>
          <p:nvPr>
            <p:ph idx="1" type="subTitle"/>
          </p:nvPr>
        </p:nvSpPr>
        <p:spPr>
          <a:xfrm>
            <a:off x="1781100" y="3100375"/>
            <a:ext cx="5581800" cy="9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Describe the methods used to detail the ‘As Is’ process </a:t>
            </a:r>
            <a:endParaRPr>
              <a:solidFill>
                <a:schemeClr val="dk1"/>
              </a:solidFill>
            </a:endParaRPr>
          </a:p>
          <a:p>
            <a:pPr indent="0" lvl="0" marL="0" marR="0" rtl="0" algn="ctr">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id="523" name="Google Shape;523;p58"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9"/>
          <p:cNvSpPr txBox="1"/>
          <p:nvPr>
            <p:ph idx="3" type="subTitle"/>
          </p:nvPr>
        </p:nvSpPr>
        <p:spPr>
          <a:xfrm>
            <a:off x="934925" y="2040675"/>
            <a:ext cx="2816400" cy="4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‘As Is’ Process</a:t>
            </a:r>
            <a:endParaRPr/>
          </a:p>
        </p:txBody>
      </p:sp>
      <p:sp>
        <p:nvSpPr>
          <p:cNvPr id="529" name="Google Shape;529;p59"/>
          <p:cNvSpPr txBox="1"/>
          <p:nvPr>
            <p:ph idx="4" type="subTitle"/>
          </p:nvPr>
        </p:nvSpPr>
        <p:spPr>
          <a:xfrm>
            <a:off x="728000" y="2450375"/>
            <a:ext cx="3169800" cy="23292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Process Mapping (swi</a:t>
            </a:r>
            <a:r>
              <a:rPr lang="en"/>
              <a:t>mlane diagram)</a:t>
            </a:r>
            <a:endParaRPr/>
          </a:p>
          <a:p>
            <a:pPr indent="-317500" lvl="0" marL="457200" marR="0" rtl="0" algn="l">
              <a:lnSpc>
                <a:spcPct val="100000"/>
              </a:lnSpc>
              <a:spcBef>
                <a:spcPts val="0"/>
              </a:spcBef>
              <a:spcAft>
                <a:spcPts val="0"/>
              </a:spcAft>
              <a:buSzPts val="1400"/>
              <a:buChar char="-"/>
            </a:pPr>
            <a:r>
              <a:rPr lang="en"/>
              <a:t>Staffing Profile/Activity Analysis</a:t>
            </a:r>
            <a:endParaRPr/>
          </a:p>
          <a:p>
            <a:pPr indent="-317500" lvl="0" marL="457200" marR="0" rtl="0" algn="l">
              <a:lnSpc>
                <a:spcPct val="100000"/>
              </a:lnSpc>
              <a:spcBef>
                <a:spcPts val="0"/>
              </a:spcBef>
              <a:spcAft>
                <a:spcPts val="0"/>
              </a:spcAft>
              <a:buSzPts val="1400"/>
              <a:buChar char="-"/>
            </a:pPr>
            <a:r>
              <a:rPr lang="en"/>
              <a:t>Focus Groups and Interviews</a:t>
            </a:r>
            <a:endParaRPr/>
          </a:p>
          <a:p>
            <a:pPr indent="-317500" lvl="0" marL="457200" marR="0" rtl="0" algn="l">
              <a:lnSpc>
                <a:spcPct val="100000"/>
              </a:lnSpc>
              <a:spcBef>
                <a:spcPts val="0"/>
              </a:spcBef>
              <a:spcAft>
                <a:spcPts val="0"/>
              </a:spcAft>
              <a:buSzPts val="1400"/>
              <a:buChar char="-"/>
            </a:pPr>
            <a:r>
              <a:rPr lang="en"/>
              <a:t>Document Review and Historical Data Analysis</a:t>
            </a:r>
            <a:endParaRPr/>
          </a:p>
          <a:p>
            <a:pPr indent="-317500" lvl="0" marL="457200" marR="0" rtl="0" algn="l">
              <a:lnSpc>
                <a:spcPct val="100000"/>
              </a:lnSpc>
              <a:spcBef>
                <a:spcPts val="0"/>
              </a:spcBef>
              <a:spcAft>
                <a:spcPts val="0"/>
              </a:spcAft>
              <a:buSzPts val="1400"/>
              <a:buChar char="-"/>
            </a:pPr>
            <a:r>
              <a:rPr lang="en"/>
              <a:t>Control Self-Assessment Tools</a:t>
            </a:r>
            <a:endParaRPr/>
          </a:p>
        </p:txBody>
      </p:sp>
      <p:sp>
        <p:nvSpPr>
          <p:cNvPr id="530" name="Google Shape;530;p59"/>
          <p:cNvSpPr txBox="1"/>
          <p:nvPr>
            <p:ph idx="14" type="subTitle"/>
          </p:nvPr>
        </p:nvSpPr>
        <p:spPr>
          <a:xfrm>
            <a:off x="5100150" y="1997388"/>
            <a:ext cx="3320400" cy="43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 ‘Should Be’ Process</a:t>
            </a:r>
            <a:endParaRPr/>
          </a:p>
        </p:txBody>
      </p:sp>
      <p:sp>
        <p:nvSpPr>
          <p:cNvPr id="531" name="Google Shape;531;p59"/>
          <p:cNvSpPr txBox="1"/>
          <p:nvPr>
            <p:ph idx="15" type="subTitle"/>
          </p:nvPr>
        </p:nvSpPr>
        <p:spPr>
          <a:xfrm>
            <a:off x="5100150" y="2435100"/>
            <a:ext cx="3580200" cy="2193300"/>
          </a:xfrm>
          <a:prstGeom prst="rect">
            <a:avLst/>
          </a:prstGeom>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a:t>External Benchmarking (Primary Research)</a:t>
            </a:r>
            <a:endParaRPr/>
          </a:p>
          <a:p>
            <a:pPr indent="-317500" lvl="0" marL="457200" marR="0" rtl="0" algn="l">
              <a:lnSpc>
                <a:spcPct val="100000"/>
              </a:lnSpc>
              <a:spcBef>
                <a:spcPts val="0"/>
              </a:spcBef>
              <a:spcAft>
                <a:spcPts val="0"/>
              </a:spcAft>
              <a:buSzPts val="1400"/>
              <a:buChar char="-"/>
            </a:pPr>
            <a:r>
              <a:rPr lang="en"/>
              <a:t>Secondary Research</a:t>
            </a:r>
            <a:endParaRPr/>
          </a:p>
          <a:p>
            <a:pPr indent="-317500" lvl="0" marL="457200" marR="0" rtl="0" algn="l">
              <a:lnSpc>
                <a:spcPct val="100000"/>
              </a:lnSpc>
              <a:spcBef>
                <a:spcPts val="0"/>
              </a:spcBef>
              <a:spcAft>
                <a:spcPts val="0"/>
              </a:spcAft>
              <a:buSzPts val="1400"/>
              <a:buChar char="-"/>
            </a:pPr>
            <a:r>
              <a:rPr lang="en"/>
              <a:t>Internal Focus Groups &amp; Interviews</a:t>
            </a:r>
            <a:endParaRPr/>
          </a:p>
          <a:p>
            <a:pPr indent="-317500" lvl="0" marL="457200" marR="0" rtl="0" algn="l">
              <a:lnSpc>
                <a:spcPct val="100000"/>
              </a:lnSpc>
              <a:spcBef>
                <a:spcPts val="0"/>
              </a:spcBef>
              <a:spcAft>
                <a:spcPts val="0"/>
              </a:spcAft>
              <a:buSzPts val="1400"/>
              <a:buChar char="-"/>
            </a:pPr>
            <a:r>
              <a:rPr lang="en"/>
              <a:t>Process Reengineering Techniques</a:t>
            </a:r>
            <a:endParaRPr/>
          </a:p>
          <a:p>
            <a:pPr indent="-317500" lvl="0" marL="457200" marR="0" rtl="0" algn="l">
              <a:lnSpc>
                <a:spcPct val="100000"/>
              </a:lnSpc>
              <a:spcBef>
                <a:spcPts val="0"/>
              </a:spcBef>
              <a:spcAft>
                <a:spcPts val="0"/>
              </a:spcAft>
              <a:buSzPts val="1400"/>
              <a:buChar char="-"/>
            </a:pPr>
            <a:r>
              <a:rPr lang="en"/>
              <a:t>Supplier Collaboration Workshops</a:t>
            </a:r>
            <a:endParaRPr/>
          </a:p>
        </p:txBody>
      </p:sp>
      <p:sp>
        <p:nvSpPr>
          <p:cNvPr id="532" name="Google Shape;532;p59"/>
          <p:cNvSpPr/>
          <p:nvPr/>
        </p:nvSpPr>
        <p:spPr>
          <a:xfrm>
            <a:off x="2220296" y="1561775"/>
            <a:ext cx="415561" cy="415594"/>
          </a:xfrm>
          <a:custGeom>
            <a:rect b="b" l="l" r="r" t="t"/>
            <a:pathLst>
              <a:path extrusionOk="0" h="12761" w="12760">
                <a:moveTo>
                  <a:pt x="6427" y="3592"/>
                </a:moveTo>
                <a:cubicBezTo>
                  <a:pt x="7939" y="3592"/>
                  <a:pt x="9168" y="4821"/>
                  <a:pt x="9168" y="6365"/>
                </a:cubicBezTo>
                <a:cubicBezTo>
                  <a:pt x="9168" y="7846"/>
                  <a:pt x="7908" y="9106"/>
                  <a:pt x="6427" y="9106"/>
                </a:cubicBezTo>
                <a:cubicBezTo>
                  <a:pt x="4883" y="9106"/>
                  <a:pt x="3655" y="7877"/>
                  <a:pt x="3655" y="6365"/>
                </a:cubicBezTo>
                <a:cubicBezTo>
                  <a:pt x="3655" y="4821"/>
                  <a:pt x="4883" y="3592"/>
                  <a:pt x="6427" y="3592"/>
                </a:cubicBezTo>
                <a:close/>
                <a:moveTo>
                  <a:pt x="5829" y="1"/>
                </a:moveTo>
                <a:cubicBezTo>
                  <a:pt x="5356" y="1"/>
                  <a:pt x="5009" y="347"/>
                  <a:pt x="5009" y="852"/>
                </a:cubicBezTo>
                <a:lnTo>
                  <a:pt x="5009" y="1576"/>
                </a:lnTo>
                <a:cubicBezTo>
                  <a:pt x="4631" y="1702"/>
                  <a:pt x="4285" y="1828"/>
                  <a:pt x="3970" y="2017"/>
                </a:cubicBezTo>
                <a:lnTo>
                  <a:pt x="3466" y="1513"/>
                </a:lnTo>
                <a:cubicBezTo>
                  <a:pt x="3308" y="1356"/>
                  <a:pt x="3088" y="1277"/>
                  <a:pt x="2867" y="1277"/>
                </a:cubicBezTo>
                <a:cubicBezTo>
                  <a:pt x="2647" y="1277"/>
                  <a:pt x="2426" y="1356"/>
                  <a:pt x="2269" y="1513"/>
                </a:cubicBezTo>
                <a:lnTo>
                  <a:pt x="1481" y="2301"/>
                </a:lnTo>
                <a:cubicBezTo>
                  <a:pt x="1166" y="2616"/>
                  <a:pt x="1166" y="3151"/>
                  <a:pt x="1481" y="3466"/>
                </a:cubicBezTo>
                <a:lnTo>
                  <a:pt x="2017" y="4002"/>
                </a:lnTo>
                <a:cubicBezTo>
                  <a:pt x="1796" y="4317"/>
                  <a:pt x="1701" y="4664"/>
                  <a:pt x="1575" y="5010"/>
                </a:cubicBezTo>
                <a:lnTo>
                  <a:pt x="819" y="5010"/>
                </a:lnTo>
                <a:cubicBezTo>
                  <a:pt x="347" y="5010"/>
                  <a:pt x="0" y="5357"/>
                  <a:pt x="0" y="5829"/>
                </a:cubicBezTo>
                <a:lnTo>
                  <a:pt x="0" y="6932"/>
                </a:lnTo>
                <a:cubicBezTo>
                  <a:pt x="0" y="7405"/>
                  <a:pt x="347" y="7783"/>
                  <a:pt x="819" y="7783"/>
                </a:cubicBezTo>
                <a:lnTo>
                  <a:pt x="1575" y="7783"/>
                </a:lnTo>
                <a:cubicBezTo>
                  <a:pt x="1701" y="8129"/>
                  <a:pt x="1796" y="8476"/>
                  <a:pt x="2017" y="8791"/>
                </a:cubicBezTo>
                <a:lnTo>
                  <a:pt x="1481" y="9295"/>
                </a:lnTo>
                <a:cubicBezTo>
                  <a:pt x="1166" y="9610"/>
                  <a:pt x="1166" y="10177"/>
                  <a:pt x="1481" y="10492"/>
                </a:cubicBezTo>
                <a:lnTo>
                  <a:pt x="2269" y="11280"/>
                </a:lnTo>
                <a:cubicBezTo>
                  <a:pt x="2426" y="11437"/>
                  <a:pt x="2647" y="11516"/>
                  <a:pt x="2867" y="11516"/>
                </a:cubicBezTo>
                <a:cubicBezTo>
                  <a:pt x="3088" y="11516"/>
                  <a:pt x="3308" y="11437"/>
                  <a:pt x="3466" y="11280"/>
                </a:cubicBezTo>
                <a:lnTo>
                  <a:pt x="3970" y="10776"/>
                </a:lnTo>
                <a:cubicBezTo>
                  <a:pt x="4285" y="10965"/>
                  <a:pt x="4631" y="11091"/>
                  <a:pt x="5009" y="11185"/>
                </a:cubicBezTo>
                <a:lnTo>
                  <a:pt x="5009" y="11941"/>
                </a:lnTo>
                <a:cubicBezTo>
                  <a:pt x="5009" y="12414"/>
                  <a:pt x="5356" y="12760"/>
                  <a:pt x="5829" y="12760"/>
                </a:cubicBezTo>
                <a:lnTo>
                  <a:pt x="6931" y="12760"/>
                </a:lnTo>
                <a:cubicBezTo>
                  <a:pt x="7404" y="12760"/>
                  <a:pt x="7750" y="12414"/>
                  <a:pt x="7750" y="11941"/>
                </a:cubicBezTo>
                <a:lnTo>
                  <a:pt x="7750" y="11185"/>
                </a:lnTo>
                <a:cubicBezTo>
                  <a:pt x="8097" y="11091"/>
                  <a:pt x="8475" y="10965"/>
                  <a:pt x="8790" y="10776"/>
                </a:cubicBezTo>
                <a:lnTo>
                  <a:pt x="9294" y="11280"/>
                </a:lnTo>
                <a:cubicBezTo>
                  <a:pt x="9452" y="11437"/>
                  <a:pt x="9664" y="11516"/>
                  <a:pt x="9877" y="11516"/>
                </a:cubicBezTo>
                <a:cubicBezTo>
                  <a:pt x="10090" y="11516"/>
                  <a:pt x="10302" y="11437"/>
                  <a:pt x="10460" y="11280"/>
                </a:cubicBezTo>
                <a:lnTo>
                  <a:pt x="11247" y="10492"/>
                </a:lnTo>
                <a:cubicBezTo>
                  <a:pt x="11563" y="10177"/>
                  <a:pt x="11563" y="9610"/>
                  <a:pt x="11247" y="9295"/>
                </a:cubicBezTo>
                <a:lnTo>
                  <a:pt x="10743" y="8791"/>
                </a:lnTo>
                <a:cubicBezTo>
                  <a:pt x="10932" y="8476"/>
                  <a:pt x="11058" y="8129"/>
                  <a:pt x="11184" y="7783"/>
                </a:cubicBezTo>
                <a:lnTo>
                  <a:pt x="11941" y="7783"/>
                </a:lnTo>
                <a:cubicBezTo>
                  <a:pt x="12413" y="7783"/>
                  <a:pt x="12760" y="7405"/>
                  <a:pt x="12760" y="6932"/>
                </a:cubicBezTo>
                <a:lnTo>
                  <a:pt x="12760" y="5829"/>
                </a:lnTo>
                <a:cubicBezTo>
                  <a:pt x="12760" y="5325"/>
                  <a:pt x="12350" y="4979"/>
                  <a:pt x="11941" y="4979"/>
                </a:cubicBezTo>
                <a:lnTo>
                  <a:pt x="11184" y="4979"/>
                </a:lnTo>
                <a:cubicBezTo>
                  <a:pt x="11058" y="4632"/>
                  <a:pt x="10932" y="4254"/>
                  <a:pt x="10743" y="3939"/>
                </a:cubicBezTo>
                <a:lnTo>
                  <a:pt x="11247" y="3435"/>
                </a:lnTo>
                <a:cubicBezTo>
                  <a:pt x="11563" y="3120"/>
                  <a:pt x="11563" y="2553"/>
                  <a:pt x="11247" y="2238"/>
                </a:cubicBezTo>
                <a:lnTo>
                  <a:pt x="10460" y="1450"/>
                </a:lnTo>
                <a:cubicBezTo>
                  <a:pt x="10302" y="1293"/>
                  <a:pt x="10090" y="1214"/>
                  <a:pt x="9877" y="1214"/>
                </a:cubicBezTo>
                <a:cubicBezTo>
                  <a:pt x="9664" y="1214"/>
                  <a:pt x="9452" y="1293"/>
                  <a:pt x="9294" y="1450"/>
                </a:cubicBezTo>
                <a:lnTo>
                  <a:pt x="8790" y="1986"/>
                </a:lnTo>
                <a:cubicBezTo>
                  <a:pt x="8475" y="1765"/>
                  <a:pt x="8097" y="1671"/>
                  <a:pt x="7750" y="1545"/>
                </a:cubicBezTo>
                <a:lnTo>
                  <a:pt x="7750" y="852"/>
                </a:lnTo>
                <a:cubicBezTo>
                  <a:pt x="7750" y="379"/>
                  <a:pt x="7404" y="1"/>
                  <a:pt x="69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3" name="Google Shape;533;p59"/>
          <p:cNvGrpSpPr/>
          <p:nvPr/>
        </p:nvGrpSpPr>
        <p:grpSpPr>
          <a:xfrm>
            <a:off x="6547611" y="1532759"/>
            <a:ext cx="400438" cy="393085"/>
            <a:chOff x="5716825" y="3235950"/>
            <a:chExt cx="300900" cy="295375"/>
          </a:xfrm>
        </p:grpSpPr>
        <p:sp>
          <p:nvSpPr>
            <p:cNvPr id="534" name="Google Shape;534;p59"/>
            <p:cNvSpPr/>
            <p:nvPr/>
          </p:nvSpPr>
          <p:spPr>
            <a:xfrm>
              <a:off x="5716825" y="3309975"/>
              <a:ext cx="137075" cy="146525"/>
            </a:xfrm>
            <a:custGeom>
              <a:rect b="b" l="l" r="r" t="t"/>
              <a:pathLst>
                <a:path extrusionOk="0" h="5861" w="5483">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59"/>
            <p:cNvSpPr/>
            <p:nvPr/>
          </p:nvSpPr>
          <p:spPr>
            <a:xfrm>
              <a:off x="5794025" y="3235950"/>
              <a:ext cx="145725" cy="133900"/>
            </a:xfrm>
            <a:custGeom>
              <a:rect b="b" l="l" r="r" t="t"/>
              <a:pathLst>
                <a:path extrusionOk="0" h="5356" w="5829">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59"/>
            <p:cNvSpPr/>
            <p:nvPr/>
          </p:nvSpPr>
          <p:spPr>
            <a:xfrm>
              <a:off x="5880650" y="3309975"/>
              <a:ext cx="137075" cy="145725"/>
            </a:xfrm>
            <a:custGeom>
              <a:rect b="b" l="l" r="r" t="t"/>
              <a:pathLst>
                <a:path extrusionOk="0" h="5829" w="5483">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9"/>
            <p:cNvSpPr/>
            <p:nvPr/>
          </p:nvSpPr>
          <p:spPr>
            <a:xfrm>
              <a:off x="5794025" y="3396625"/>
              <a:ext cx="147300" cy="134700"/>
            </a:xfrm>
            <a:custGeom>
              <a:rect b="b" l="l" r="r" t="t"/>
              <a:pathLst>
                <a:path extrusionOk="0" h="5388" w="5892">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59"/>
          <p:cNvSpPr txBox="1"/>
          <p:nvPr>
            <p:ph type="title"/>
          </p:nvPr>
        </p:nvSpPr>
        <p:spPr>
          <a:xfrm>
            <a:off x="728000" y="516075"/>
            <a:ext cx="608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pic>
        <p:nvPicPr>
          <p:cNvPr id="539" name="Google Shape;539;p59"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60"/>
          <p:cNvSpPr txBox="1"/>
          <p:nvPr>
            <p:ph type="title"/>
          </p:nvPr>
        </p:nvSpPr>
        <p:spPr>
          <a:xfrm>
            <a:off x="2216200" y="2366275"/>
            <a:ext cx="42546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Gaps  </a:t>
            </a:r>
            <a:endParaRPr/>
          </a:p>
        </p:txBody>
      </p:sp>
      <p:sp>
        <p:nvSpPr>
          <p:cNvPr id="545" name="Google Shape;545;p60"/>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46" name="Google Shape;546;p60"/>
          <p:cNvSpPr txBox="1"/>
          <p:nvPr>
            <p:ph idx="1" type="subTitle"/>
          </p:nvPr>
        </p:nvSpPr>
        <p:spPr>
          <a:xfrm>
            <a:off x="1781100" y="3321625"/>
            <a:ext cx="5581800" cy="7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Identify the largest gaps in the process </a:t>
            </a:r>
            <a:endParaRPr>
              <a:solidFill>
                <a:schemeClr val="dk1"/>
              </a:solidFill>
            </a:endParaRPr>
          </a:p>
          <a:p>
            <a:pPr indent="0" lvl="0" marL="0" marR="0" rtl="0" algn="ctr">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id="547" name="Google Shape;547;p60"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1"/>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Gaps Identified</a:t>
            </a:r>
            <a:endParaRPr/>
          </a:p>
        </p:txBody>
      </p:sp>
      <p:pic>
        <p:nvPicPr>
          <p:cNvPr id="553" name="Google Shape;553;p61"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graphicFrame>
        <p:nvGraphicFramePr>
          <p:cNvPr id="554" name="Google Shape;554;p61"/>
          <p:cNvGraphicFramePr/>
          <p:nvPr/>
        </p:nvGraphicFramePr>
        <p:xfrm>
          <a:off x="656875" y="1197700"/>
          <a:ext cx="3000000" cy="3000000"/>
        </p:xfrm>
        <a:graphic>
          <a:graphicData uri="http://schemas.openxmlformats.org/drawingml/2006/table">
            <a:tbl>
              <a:tblPr bandRow="1">
                <a:noFill/>
                <a:tableStyleId>{BA8B0D72-0895-4D5E-9E77-1D36996E72BF}</a:tableStyleId>
              </a:tblPr>
              <a:tblGrid>
                <a:gridCol w="3789475"/>
                <a:gridCol w="4127075"/>
              </a:tblGrid>
              <a:tr h="190500">
                <a:tc>
                  <a:txBody>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Gaps</a:t>
                      </a:r>
                      <a:endParaRPr b="1" sz="1600">
                        <a:solidFill>
                          <a:srgbClr val="FFFFFF"/>
                        </a:solidFill>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38761D"/>
                    </a:solidFill>
                  </a:tcPr>
                </a:tc>
                <a:tc>
                  <a:txBody>
                    <a:bodyPr/>
                    <a:lstStyle/>
                    <a:p>
                      <a:pPr indent="0" lvl="0" marL="0" rtl="0" algn="ctr">
                        <a:spcBef>
                          <a:spcPts val="0"/>
                        </a:spcBef>
                        <a:spcAft>
                          <a:spcPts val="0"/>
                        </a:spcAft>
                        <a:buNone/>
                      </a:pPr>
                      <a:r>
                        <a:rPr b="1" lang="en" sz="1600">
                          <a:solidFill>
                            <a:srgbClr val="FFFFFF"/>
                          </a:solidFill>
                          <a:latin typeface="Times New Roman"/>
                          <a:ea typeface="Times New Roman"/>
                          <a:cs typeface="Times New Roman"/>
                          <a:sym typeface="Times New Roman"/>
                        </a:rPr>
                        <a:t>Description</a:t>
                      </a:r>
                      <a:endParaRPr b="1" sz="1600">
                        <a:solidFill>
                          <a:srgbClr val="FFFFFF"/>
                        </a:solidFill>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38761D"/>
                    </a:solidFill>
                  </a:tcPr>
                </a:tc>
              </a:tr>
              <a:tr h="5291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Lack of Supplier Quality Specifications &amp; Enforcement</a:t>
                      </a:r>
                      <a:endParaRPr>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No clear specifications or quality expectations</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No enforcement mechanisms in place</a:t>
                      </a:r>
                      <a:endParaRPr>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r>
              <a:tr h="5111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Misaligned Incentives in Procurement</a:t>
                      </a:r>
                      <a:endParaRPr>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Procurement staff are rewarded for cost savings, not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for quality outcomes.</a:t>
                      </a:r>
                      <a:endParaRPr>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r>
              <a:tr h="522275">
                <a:tc>
                  <a:txBody>
                    <a:bodyPr/>
                    <a:lstStyle/>
                    <a:p>
                      <a:pPr indent="0" lvl="0" marL="0" rtl="0" algn="l">
                        <a:spcBef>
                          <a:spcPts val="0"/>
                        </a:spcBef>
                        <a:spcAft>
                          <a:spcPts val="0"/>
                        </a:spcAft>
                        <a:buNone/>
                      </a:pPr>
                      <a:r>
                        <a:rPr lang="en">
                          <a:latin typeface="Times New Roman"/>
                          <a:ea typeface="Times New Roman"/>
                          <a:cs typeface="Times New Roman"/>
                          <a:sym typeface="Times New Roman"/>
                        </a:rPr>
                        <a:t>Outdated and Inconsistent Inspection Process</a:t>
                      </a:r>
                      <a:endParaRPr>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Outdated inspection policy and not used in training</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Warehouse inspections vary</a:t>
                      </a:r>
                      <a:endParaRPr>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r>
              <a:tr h="5485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Poor Vendor Communication + Forecast Sharing</a:t>
                      </a:r>
                      <a:endParaRPr>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ABC Fails to share forecasts or design data =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Limits ability to plan and meet quality standards</a:t>
                      </a:r>
                      <a:endParaRPr>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r>
              <a:tr h="466925">
                <a:tc>
                  <a:txBody>
                    <a:bodyPr/>
                    <a:lstStyle/>
                    <a:p>
                      <a:pPr indent="0" lvl="0" marL="0" rtl="0" algn="l">
                        <a:spcBef>
                          <a:spcPts val="0"/>
                        </a:spcBef>
                        <a:spcAft>
                          <a:spcPts val="0"/>
                        </a:spcAft>
                        <a:buNone/>
                      </a:pPr>
                      <a:r>
                        <a:rPr lang="en">
                          <a:latin typeface="Times New Roman"/>
                          <a:ea typeface="Times New Roman"/>
                          <a:cs typeface="Times New Roman"/>
                          <a:sym typeface="Times New Roman"/>
                        </a:rPr>
                        <a:t>Training Deficiency on New Systems</a:t>
                      </a:r>
                      <a:endParaRPr>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Poorly trained staff in procurement and warehouse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systems </a:t>
                      </a:r>
                      <a:endParaRPr>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solidFill>
                      <a:srgbClr val="BCE8C5"/>
                    </a:solidFill>
                  </a:tcPr>
                </a:tc>
              </a:tr>
              <a:tr h="5109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Cultural Resistance and Blame-Shifting</a:t>
                      </a:r>
                      <a:endParaRPr>
                        <a:latin typeface="Times New Roman"/>
                        <a:ea typeface="Times New Roman"/>
                        <a:cs typeface="Times New Roman"/>
                        <a:sym typeface="Times New Roman"/>
                      </a:endParaRPr>
                    </a:p>
                  </a:txBody>
                  <a:tcPr marT="0" marB="0" marR="73025" marL="73025" anchor="ctr">
                    <a:lnL cap="flat" cmpd="sng" w="6350">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 Shift blame to vendors </a:t>
                      </a:r>
                      <a:endParaRPr>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Do not take ownership for internal gaps</a:t>
                      </a:r>
                      <a:endParaRPr>
                        <a:latin typeface="Times New Roman"/>
                        <a:ea typeface="Times New Roman"/>
                        <a:cs typeface="Times New Roman"/>
                        <a:sym typeface="Times New Roman"/>
                      </a:endParaRPr>
                    </a:p>
                  </a:txBody>
                  <a:tcPr marT="0" marB="0" marR="73025" marL="73025" anchor="ctr">
                    <a:lnL cap="flat" cmpd="sng">
                      <a:solidFill>
                        <a:srgbClr val="38761D"/>
                      </a:solidFill>
                      <a:prstDash val="solid"/>
                      <a:round/>
                      <a:headEnd len="sm" w="sm" type="none"/>
                      <a:tailEnd len="sm" w="sm" type="none"/>
                    </a:lnL>
                    <a:lnR cap="flat" cmpd="sng">
                      <a:solidFill>
                        <a:srgbClr val="38761D"/>
                      </a:solidFill>
                      <a:prstDash val="solid"/>
                      <a:round/>
                      <a:headEnd len="sm" w="sm" type="none"/>
                      <a:tailEnd len="sm" w="sm" type="none"/>
                    </a:lnR>
                    <a:lnT cap="flat" cmpd="sng" w="6350">
                      <a:solidFill>
                        <a:srgbClr val="38761D"/>
                      </a:solidFill>
                      <a:prstDash val="solid"/>
                      <a:round/>
                      <a:headEnd len="sm" w="sm" type="none"/>
                      <a:tailEnd len="sm" w="sm" type="none"/>
                    </a:lnT>
                    <a:lnB cap="flat" cmpd="sng" w="6350">
                      <a:solidFill>
                        <a:srgbClr val="38761D"/>
                      </a:solidFill>
                      <a:prstDash val="solid"/>
                      <a:round/>
                      <a:headEnd len="sm" w="sm" type="none"/>
                      <a:tailEnd len="sm" w="sm" type="none"/>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2"/>
          <p:cNvSpPr txBox="1"/>
          <p:nvPr>
            <p:ph type="title"/>
          </p:nvPr>
        </p:nvSpPr>
        <p:spPr>
          <a:xfrm>
            <a:off x="2216200" y="2366275"/>
            <a:ext cx="4254600" cy="81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Suggestions</a:t>
            </a:r>
            <a:endParaRPr/>
          </a:p>
        </p:txBody>
      </p:sp>
      <p:sp>
        <p:nvSpPr>
          <p:cNvPr id="560" name="Google Shape;560;p62"/>
          <p:cNvSpPr txBox="1"/>
          <p:nvPr>
            <p:ph idx="2" type="title"/>
          </p:nvPr>
        </p:nvSpPr>
        <p:spPr>
          <a:xfrm>
            <a:off x="3746550" y="13391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61" name="Google Shape;561;p62"/>
          <p:cNvSpPr txBox="1"/>
          <p:nvPr>
            <p:ph idx="1" type="subTitle"/>
          </p:nvPr>
        </p:nvSpPr>
        <p:spPr>
          <a:xfrm>
            <a:off x="1781100" y="3321625"/>
            <a:ext cx="5581800" cy="75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Improvement suggestions</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marR="0" rtl="0" algn="ctr">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id="562" name="Google Shape;562;p62" title="ABC-letter-logo-and-icon-design-template-Graphics-19441780-1.jpg"/>
          <p:cNvPicPr preferRelativeResize="0"/>
          <p:nvPr/>
        </p:nvPicPr>
        <p:blipFill rotWithShape="1">
          <a:blip r:embed="rId3">
            <a:alphaModFix/>
          </a:blip>
          <a:srcRect b="32719" l="14744" r="14744" t="23851"/>
          <a:stretch/>
        </p:blipFill>
        <p:spPr>
          <a:xfrm>
            <a:off x="8625650" y="4904175"/>
            <a:ext cx="499800" cy="21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3F1E2"/>
      </a:lt1>
      <a:dk2>
        <a:srgbClr val="000000"/>
      </a:dk2>
      <a:lt2>
        <a:srgbClr val="E3F1E2"/>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