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Architects Daughter"/>
      <p:regular r:id="rId28"/>
    </p:embeddedFon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sLEzrs+mwFozvyDqFCsThRZix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rchitectsDaughter-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22" name="Shape 22"/>
        <p:cNvGrpSpPr/>
        <p:nvPr/>
      </p:nvGrpSpPr>
      <p:grpSpPr>
        <a:xfrm>
          <a:off x="0" y="0"/>
          <a:ext cx="0" cy="0"/>
          <a:chOff x="0" y="0"/>
          <a:chExt cx="0" cy="0"/>
        </a:xfrm>
      </p:grpSpPr>
      <p:sp>
        <p:nvSpPr>
          <p:cNvPr id="23" name="Google Shape;23;p2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35"/>
          <p:cNvGrpSpPr/>
          <p:nvPr/>
        </p:nvGrpSpPr>
        <p:grpSpPr>
          <a:xfrm>
            <a:off x="0" y="0"/>
            <a:ext cx="12192000" cy="6858000"/>
            <a:chOff x="0" y="0"/>
            <a:chExt cx="12192000" cy="6858000"/>
          </a:xfrm>
        </p:grpSpPr>
        <p:sp>
          <p:nvSpPr>
            <p:cNvPr id="122" name="Google Shape;122;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5"/>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5"/>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3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35"/>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5"/>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3" name="Google Shape;133;p35"/>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3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36"/>
          <p:cNvGrpSpPr/>
          <p:nvPr/>
        </p:nvGrpSpPr>
        <p:grpSpPr>
          <a:xfrm>
            <a:off x="0" y="0"/>
            <a:ext cx="12192000" cy="6858000"/>
            <a:chOff x="0" y="0"/>
            <a:chExt cx="12192000" cy="6858000"/>
          </a:xfrm>
        </p:grpSpPr>
        <p:sp>
          <p:nvSpPr>
            <p:cNvPr id="140" name="Google Shape;140;p3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6"/>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6"/>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3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36"/>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6"/>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3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37"/>
          <p:cNvGrpSpPr/>
          <p:nvPr/>
        </p:nvGrpSpPr>
        <p:grpSpPr>
          <a:xfrm>
            <a:off x="0" y="0"/>
            <a:ext cx="12192000" cy="6858000"/>
            <a:chOff x="0" y="0"/>
            <a:chExt cx="12192000" cy="6858000"/>
          </a:xfrm>
        </p:grpSpPr>
        <p:sp>
          <p:nvSpPr>
            <p:cNvPr id="157" name="Google Shape;157;p3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7"/>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7"/>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3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37"/>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rgbClr val="EE52A4"/>
                </a:solidFill>
                <a:latin typeface="Arial"/>
                <a:ea typeface="Arial"/>
                <a:cs typeface="Arial"/>
                <a:sym typeface="Arial"/>
              </a:rPr>
              <a:t>“</a:t>
            </a:r>
            <a:endParaRPr/>
          </a:p>
        </p:txBody>
      </p:sp>
      <p:sp>
        <p:nvSpPr>
          <p:cNvPr id="167" name="Google Shape;167;p37"/>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rgbClr val="EE52A4"/>
                </a:solidFill>
                <a:latin typeface="Arial"/>
                <a:ea typeface="Arial"/>
                <a:cs typeface="Arial"/>
                <a:sym typeface="Arial"/>
              </a:rPr>
              <a:t>”</a:t>
            </a:r>
            <a:endParaRPr/>
          </a:p>
        </p:txBody>
      </p:sp>
      <p:sp>
        <p:nvSpPr>
          <p:cNvPr id="168" name="Google Shape;168;p37"/>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7"/>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37"/>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3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3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showMasterSp="0">
  <p:cSld name="Name Card">
    <p:spTree>
      <p:nvGrpSpPr>
        <p:cNvPr id="175" name="Shape 175"/>
        <p:cNvGrpSpPr/>
        <p:nvPr/>
      </p:nvGrpSpPr>
      <p:grpSpPr>
        <a:xfrm>
          <a:off x="0" y="0"/>
          <a:ext cx="0" cy="0"/>
          <a:chOff x="0" y="0"/>
          <a:chExt cx="0" cy="0"/>
        </a:xfrm>
      </p:grpSpPr>
      <p:grpSp>
        <p:nvGrpSpPr>
          <p:cNvPr id="176" name="Google Shape;176;p38"/>
          <p:cNvGrpSpPr/>
          <p:nvPr/>
        </p:nvGrpSpPr>
        <p:grpSpPr>
          <a:xfrm>
            <a:off x="0" y="0"/>
            <a:ext cx="12192000" cy="6858000"/>
            <a:chOff x="0" y="0"/>
            <a:chExt cx="12192000" cy="6858000"/>
          </a:xfrm>
        </p:grpSpPr>
        <p:sp>
          <p:nvSpPr>
            <p:cNvPr id="177" name="Google Shape;177;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8"/>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8"/>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3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38"/>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8"/>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3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3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2" name="Shape 192"/>
        <p:cNvGrpSpPr/>
        <p:nvPr/>
      </p:nvGrpSpPr>
      <p:grpSpPr>
        <a:xfrm>
          <a:off x="0" y="0"/>
          <a:ext cx="0" cy="0"/>
          <a:chOff x="0" y="0"/>
          <a:chExt cx="0" cy="0"/>
        </a:xfrm>
      </p:grpSpPr>
      <p:sp>
        <p:nvSpPr>
          <p:cNvPr id="193" name="Google Shape;193;p39"/>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9"/>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39"/>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39"/>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39"/>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39"/>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39"/>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39"/>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39"/>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3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3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5" name="Shape 205"/>
        <p:cNvGrpSpPr/>
        <p:nvPr/>
      </p:nvGrpSpPr>
      <p:grpSpPr>
        <a:xfrm>
          <a:off x="0" y="0"/>
          <a:ext cx="0" cy="0"/>
          <a:chOff x="0" y="0"/>
          <a:chExt cx="0" cy="0"/>
        </a:xfrm>
      </p:grpSpPr>
      <p:sp>
        <p:nvSpPr>
          <p:cNvPr id="206" name="Google Shape;206;p40"/>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40"/>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40"/>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09" name="Google Shape;209;p40"/>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40"/>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40"/>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2" name="Google Shape;212;p40"/>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40"/>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40"/>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5" name="Google Shape;215;p40"/>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40"/>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40"/>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4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40"/>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4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21" name="Shape 221"/>
        <p:cNvGrpSpPr/>
        <p:nvPr/>
      </p:nvGrpSpPr>
      <p:grpSpPr>
        <a:xfrm>
          <a:off x="0" y="0"/>
          <a:ext cx="0" cy="0"/>
          <a:chOff x="0" y="0"/>
          <a:chExt cx="0" cy="0"/>
        </a:xfrm>
      </p:grpSpPr>
      <p:sp>
        <p:nvSpPr>
          <p:cNvPr id="222" name="Google Shape;222;p41"/>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41"/>
          <p:cNvSpPr txBox="1"/>
          <p:nvPr>
            <p:ph idx="1" type="body"/>
          </p:nvPr>
        </p:nvSpPr>
        <p:spPr>
          <a:xfrm rot="5400000">
            <a:off x="3859634" y="-101180"/>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41"/>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4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42"/>
          <p:cNvGrpSpPr/>
          <p:nvPr/>
        </p:nvGrpSpPr>
        <p:grpSpPr>
          <a:xfrm>
            <a:off x="0" y="0"/>
            <a:ext cx="12192000" cy="6858000"/>
            <a:chOff x="0" y="0"/>
            <a:chExt cx="12192000" cy="6858000"/>
          </a:xfrm>
        </p:grpSpPr>
        <p:sp>
          <p:nvSpPr>
            <p:cNvPr id="229" name="Google Shape;229;p4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2"/>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2"/>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2"/>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4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42"/>
          <p:cNvSpPr txBox="1"/>
          <p:nvPr>
            <p:ph type="title"/>
          </p:nvPr>
        </p:nvSpPr>
        <p:spPr>
          <a:xfrm rot="5400000">
            <a:off x="6915922" y="2947779"/>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42"/>
          <p:cNvSpPr txBox="1"/>
          <p:nvPr>
            <p:ph idx="1" type="body"/>
          </p:nvPr>
        </p:nvSpPr>
        <p:spPr>
          <a:xfrm rot="5400000">
            <a:off x="1908671"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42"/>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4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4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7" name="Shape 27"/>
        <p:cNvGrpSpPr/>
        <p:nvPr/>
      </p:nvGrpSpPr>
      <p:grpSpPr>
        <a:xfrm>
          <a:off x="0" y="0"/>
          <a:ext cx="0" cy="0"/>
          <a:chOff x="0" y="0"/>
          <a:chExt cx="0" cy="0"/>
        </a:xfrm>
      </p:grpSpPr>
      <p:grpSp>
        <p:nvGrpSpPr>
          <p:cNvPr id="28" name="Google Shape;28;p27"/>
          <p:cNvGrpSpPr/>
          <p:nvPr/>
        </p:nvGrpSpPr>
        <p:grpSpPr>
          <a:xfrm>
            <a:off x="0" y="0"/>
            <a:ext cx="12192000" cy="6858000"/>
            <a:chOff x="0" y="0"/>
            <a:chExt cx="12192000" cy="6858000"/>
          </a:xfrm>
        </p:grpSpPr>
        <p:sp>
          <p:nvSpPr>
            <p:cNvPr id="29" name="Google Shape;29;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1" name="Google Shape;31;p27"/>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3" name="Google Shape;33;p27"/>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7" name="Shape 37"/>
        <p:cNvGrpSpPr/>
        <p:nvPr/>
      </p:nvGrpSpPr>
      <p:grpSpPr>
        <a:xfrm>
          <a:off x="0" y="0"/>
          <a:ext cx="0" cy="0"/>
          <a:chOff x="0" y="0"/>
          <a:chExt cx="0" cy="0"/>
        </a:xfrm>
      </p:grpSpPr>
      <p:sp>
        <p:nvSpPr>
          <p:cNvPr id="38" name="Google Shape;38;p2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0" name="Google Shape;40;p2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43" name="Shape 43"/>
        <p:cNvGrpSpPr/>
        <p:nvPr/>
      </p:nvGrpSpPr>
      <p:grpSpPr>
        <a:xfrm>
          <a:off x="0" y="0"/>
          <a:ext cx="0" cy="0"/>
          <a:chOff x="0" y="0"/>
          <a:chExt cx="0" cy="0"/>
        </a:xfrm>
      </p:grpSpPr>
      <p:grpSp>
        <p:nvGrpSpPr>
          <p:cNvPr id="44" name="Google Shape;44;p29"/>
          <p:cNvGrpSpPr/>
          <p:nvPr/>
        </p:nvGrpSpPr>
        <p:grpSpPr>
          <a:xfrm>
            <a:off x="0" y="0"/>
            <a:ext cx="12192000" cy="6858000"/>
            <a:chOff x="0" y="0"/>
            <a:chExt cx="12192000" cy="6858000"/>
          </a:xfrm>
        </p:grpSpPr>
        <p:sp>
          <p:nvSpPr>
            <p:cNvPr id="45" name="Google Shape;45;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9"/>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9"/>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3" name="Google Shape;53;p29"/>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5" name="Google Shape;55;p29"/>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7" name="Google Shape;57;p2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1" name="Shape 61"/>
        <p:cNvGrpSpPr/>
        <p:nvPr/>
      </p:nvGrpSpPr>
      <p:grpSpPr>
        <a:xfrm>
          <a:off x="0" y="0"/>
          <a:ext cx="0" cy="0"/>
          <a:chOff x="0" y="0"/>
          <a:chExt cx="0" cy="0"/>
        </a:xfrm>
      </p:grpSpPr>
      <p:sp>
        <p:nvSpPr>
          <p:cNvPr id="62" name="Google Shape;62;p3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30"/>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3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8" name="Shape 68"/>
        <p:cNvGrpSpPr/>
        <p:nvPr/>
      </p:nvGrpSpPr>
      <p:grpSpPr>
        <a:xfrm>
          <a:off x="0" y="0"/>
          <a:ext cx="0" cy="0"/>
          <a:chOff x="0" y="0"/>
          <a:chExt cx="0" cy="0"/>
        </a:xfrm>
      </p:grpSpPr>
      <p:sp>
        <p:nvSpPr>
          <p:cNvPr id="69" name="Google Shape;69;p3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1" name="Google Shape;71;p31"/>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31"/>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3" name="Google Shape;73;p31"/>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74" name="Google Shape;74;p3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7" name="Shape 77"/>
        <p:cNvGrpSpPr/>
        <p:nvPr/>
      </p:nvGrpSpPr>
      <p:grpSpPr>
        <a:xfrm>
          <a:off x="0" y="0"/>
          <a:ext cx="0" cy="0"/>
          <a:chOff x="0" y="0"/>
          <a:chExt cx="0" cy="0"/>
        </a:xfrm>
      </p:grpSpPr>
      <p:sp>
        <p:nvSpPr>
          <p:cNvPr id="78" name="Google Shape;78;p3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33"/>
          <p:cNvGrpSpPr/>
          <p:nvPr/>
        </p:nvGrpSpPr>
        <p:grpSpPr>
          <a:xfrm>
            <a:off x="0" y="0"/>
            <a:ext cx="12192000" cy="6858000"/>
            <a:chOff x="0" y="0"/>
            <a:chExt cx="12192000" cy="6858000"/>
          </a:xfrm>
        </p:grpSpPr>
        <p:sp>
          <p:nvSpPr>
            <p:cNvPr id="84" name="Google Shape;84;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3"/>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3"/>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3"/>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3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33"/>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3"/>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33"/>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3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34"/>
          <p:cNvGrpSpPr/>
          <p:nvPr/>
        </p:nvGrpSpPr>
        <p:grpSpPr>
          <a:xfrm>
            <a:off x="0" y="0"/>
            <a:ext cx="12192000" cy="6858000"/>
            <a:chOff x="0" y="0"/>
            <a:chExt cx="12192000" cy="6858000"/>
          </a:xfrm>
        </p:grpSpPr>
        <p:sp>
          <p:nvSpPr>
            <p:cNvPr id="103" name="Google Shape;103;p3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4"/>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4"/>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4"/>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3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34"/>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4"/>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15" name="Google Shape;115;p34"/>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3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25"/>
          <p:cNvGrpSpPr/>
          <p:nvPr/>
        </p:nvGrpSpPr>
        <p:grpSpPr>
          <a:xfrm>
            <a:off x="0" y="0"/>
            <a:ext cx="12192000" cy="6858000"/>
            <a:chOff x="0" y="0"/>
            <a:chExt cx="12192000" cy="6858000"/>
          </a:xfrm>
        </p:grpSpPr>
        <p:sp>
          <p:nvSpPr>
            <p:cNvPr id="7" name="Google Shape;7;p25"/>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2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5"/>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5"/>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2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25"/>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2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2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5.png"/><Relationship Id="rId13" Type="http://schemas.openxmlformats.org/officeDocument/2006/relationships/image" Target="../media/image7.png"/><Relationship Id="rId12"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6.png"/><Relationship Id="rId5" Type="http://schemas.openxmlformats.org/officeDocument/2006/relationships/image" Target="../media/image28.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descr="Image result for simulink logo hd&quot;" id="249" name="Google Shape;249;p1"/>
          <p:cNvPicPr preferRelativeResize="0"/>
          <p:nvPr/>
        </p:nvPicPr>
        <p:blipFill rotWithShape="1">
          <a:blip r:embed="rId3">
            <a:alphaModFix/>
          </a:blip>
          <a:srcRect b="0" l="0" r="0" t="0"/>
          <a:stretch/>
        </p:blipFill>
        <p:spPr>
          <a:xfrm>
            <a:off x="2871216" y="204216"/>
            <a:ext cx="6272784" cy="627278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Snapshot of PSK</a:t>
            </a:r>
            <a:endParaRPr/>
          </a:p>
        </p:txBody>
      </p:sp>
      <p:pic>
        <p:nvPicPr>
          <p:cNvPr id="316" name="Google Shape;316;p11"/>
          <p:cNvPicPr preferRelativeResize="0"/>
          <p:nvPr/>
        </p:nvPicPr>
        <p:blipFill rotWithShape="1">
          <a:blip r:embed="rId3">
            <a:alphaModFix/>
          </a:blip>
          <a:srcRect b="0" l="0" r="0" t="0"/>
          <a:stretch/>
        </p:blipFill>
        <p:spPr>
          <a:xfrm>
            <a:off x="3610760" y="2559428"/>
            <a:ext cx="5483429" cy="4081809"/>
          </a:xfrm>
          <a:prstGeom prst="rect">
            <a:avLst/>
          </a:prstGeom>
          <a:noFill/>
          <a:ln>
            <a:noFill/>
          </a:ln>
        </p:spPr>
      </p:pic>
      <p:pic>
        <p:nvPicPr>
          <p:cNvPr id="317" name="Google Shape;317;p11"/>
          <p:cNvPicPr preferRelativeResize="0"/>
          <p:nvPr/>
        </p:nvPicPr>
        <p:blipFill rotWithShape="1">
          <a:blip r:embed="rId4">
            <a:alphaModFix/>
          </a:blip>
          <a:srcRect b="0" l="0" r="0" t="0"/>
          <a:stretch/>
        </p:blipFill>
        <p:spPr>
          <a:xfrm>
            <a:off x="3253757" y="2483227"/>
            <a:ext cx="6197437" cy="40818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500"/>
                                        <p:tgtEl>
                                          <p:spTgt spid="31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16"/>
                                        </p:tgtEl>
                                        <p:attrNameLst>
                                          <p:attrName>ppt_y</p:attrName>
                                        </p:attrNameLst>
                                      </p:cBhvr>
                                      <p:tavLst>
                                        <p:tav fmla="" tm="0">
                                          <p:val>
                                            <p:strVal val="#ppt_y"/>
                                          </p:val>
                                        </p:tav>
                                        <p:tav fmla="" tm="100000">
                                          <p:val>
                                            <p:strVal val="#ppt_y+1"/>
                                          </p:val>
                                        </p:tav>
                                      </p:tavLst>
                                    </p:anim>
                                    <p:set>
                                      <p:cBhvr>
                                        <p:cTn dur="1" fill="hold">
                                          <p:stCondLst>
                                            <p:cond delay="500"/>
                                          </p:stCondLst>
                                        </p:cTn>
                                        <p:tgtEl>
                                          <p:spTgt spid="3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17"/>
                                        </p:tgtEl>
                                      </p:cBhvr>
                                    </p:animEffect>
                                    <p:set>
                                      <p:cBhvr>
                                        <p:cTn dur="1" fill="hold">
                                          <p:stCondLst>
                                            <p:cond delay="500"/>
                                          </p:stCondLst>
                                        </p:cTn>
                                        <p:tgtEl>
                                          <p:spTgt spid="31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FSK (Frequency Shift Keying)</a:t>
            </a:r>
            <a:endParaRPr/>
          </a:p>
        </p:txBody>
      </p:sp>
      <p:sp>
        <p:nvSpPr>
          <p:cNvPr id="323" name="Google Shape;323;p12"/>
          <p:cNvSpPr txBox="1"/>
          <p:nvPr/>
        </p:nvSpPr>
        <p:spPr>
          <a:xfrm>
            <a:off x="651029" y="2796465"/>
            <a:ext cx="10889942"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2400"/>
              <a:buFont typeface="Noto Sans Symbols"/>
              <a:buChar char="❑"/>
            </a:pPr>
            <a:r>
              <a:rPr lang="en-US" sz="2400">
                <a:solidFill>
                  <a:srgbClr val="7030A0"/>
                </a:solidFill>
                <a:latin typeface="Century Gothic"/>
                <a:ea typeface="Century Gothic"/>
                <a:cs typeface="Century Gothic"/>
                <a:sym typeface="Century Gothic"/>
              </a:rPr>
              <a:t>Frequency-shift keying (FSK)</a:t>
            </a:r>
            <a:r>
              <a:rPr lang="en-US" sz="1800">
                <a:solidFill>
                  <a:schemeClr val="dk1"/>
                </a:solidFill>
                <a:latin typeface="Century Gothic"/>
                <a:ea typeface="Century Gothic"/>
                <a:cs typeface="Century Gothic"/>
                <a:sym typeface="Century Gothic"/>
              </a:rPr>
              <a:t> is a frequency modulation scheme in which digital information is transmitted through discrete frequency changes of a carrier signal. The technology is used for communication systems such as telemetry, weather balloon radiosondes, caller ID, garage door openers, and low frequency radio transmission in the VLF and ELF bands.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85750" lvl="0" marL="285750" marR="0" rtl="0" algn="ctr">
              <a:spcBef>
                <a:spcPts val="0"/>
              </a:spcBef>
              <a:spcAft>
                <a:spcPts val="0"/>
              </a:spcAft>
              <a:buClr>
                <a:srgbClr val="7030A0"/>
              </a:buClr>
              <a:buSzPts val="1800"/>
              <a:buFont typeface="Noto Sans Symbols"/>
              <a:buChar char="❑"/>
            </a:pPr>
            <a:r>
              <a:rPr lang="en-US" sz="1800">
                <a:solidFill>
                  <a:schemeClr val="dk1"/>
                </a:solidFill>
                <a:latin typeface="Century Gothic"/>
                <a:ea typeface="Century Gothic"/>
                <a:cs typeface="Century Gothic"/>
                <a:sym typeface="Century Gothic"/>
              </a:rPr>
              <a:t> The simplest FSK is</a:t>
            </a:r>
            <a:r>
              <a:rPr lang="en-US" sz="1800">
                <a:solidFill>
                  <a:srgbClr val="7030A0"/>
                </a:solidFill>
                <a:latin typeface="Century Gothic"/>
                <a:ea typeface="Century Gothic"/>
                <a:cs typeface="Century Gothic"/>
                <a:sym typeface="Century Gothic"/>
              </a:rPr>
              <a:t> binary FSK (BFSK). </a:t>
            </a:r>
            <a:r>
              <a:rPr lang="en-US" sz="1800">
                <a:solidFill>
                  <a:schemeClr val="dk1"/>
                </a:solidFill>
                <a:latin typeface="Century Gothic"/>
                <a:ea typeface="Century Gothic"/>
                <a:cs typeface="Century Gothic"/>
                <a:sym typeface="Century Gothic"/>
              </a:rPr>
              <a:t>BFSK uses a pair of discrete frequencies to transmit binary </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     (0’s and 1’s) information . With this scheme, the "1" is called the mark frequency and the "0" is</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      called the space frequency.</a:t>
            </a:r>
            <a:endParaRPr sz="18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10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Effect filter="fade" transition="in">
                                      <p:cBhvr>
                                        <p:cTn dur="1000"/>
                                        <p:tgtEl>
                                          <p:spTgt spid="3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animEffect filter="fade" transition="in">
                                      <p:cBhvr>
                                        <p:cTn dur="1000"/>
                                        <p:tgtEl>
                                          <p:spTgt spid="3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animEffect filter="fade" transition="in">
                                      <p:cBhvr>
                                        <p:cTn dur="1000"/>
                                        <p:tgtEl>
                                          <p:spTgt spid="3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animEffect filter="fade" transition="in">
                                      <p:cBhvr>
                                        <p:cTn dur="1000"/>
                                        <p:tgtEl>
                                          <p:spTgt spid="3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1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Snapshot of FSK</a:t>
            </a:r>
            <a:endParaRPr/>
          </a:p>
        </p:txBody>
      </p:sp>
      <p:pic>
        <p:nvPicPr>
          <p:cNvPr id="329" name="Google Shape;329;p13"/>
          <p:cNvPicPr preferRelativeResize="0"/>
          <p:nvPr/>
        </p:nvPicPr>
        <p:blipFill rotWithShape="1">
          <a:blip r:embed="rId3">
            <a:alphaModFix/>
          </a:blip>
          <a:srcRect b="0" l="0" r="0" t="0"/>
          <a:stretch/>
        </p:blipFill>
        <p:spPr>
          <a:xfrm>
            <a:off x="3329126" y="2113755"/>
            <a:ext cx="5286375" cy="4130789"/>
          </a:xfrm>
          <a:prstGeom prst="rect">
            <a:avLst/>
          </a:prstGeom>
          <a:noFill/>
          <a:ln>
            <a:noFill/>
          </a:ln>
        </p:spPr>
      </p:pic>
      <p:pic>
        <p:nvPicPr>
          <p:cNvPr id="330" name="Google Shape;330;p13"/>
          <p:cNvPicPr preferRelativeResize="0"/>
          <p:nvPr/>
        </p:nvPicPr>
        <p:blipFill rotWithShape="1">
          <a:blip r:embed="rId4">
            <a:alphaModFix/>
          </a:blip>
          <a:srcRect b="0" l="0" r="0" t="0"/>
          <a:stretch/>
        </p:blipFill>
        <p:spPr>
          <a:xfrm>
            <a:off x="2728865" y="2198110"/>
            <a:ext cx="6486896" cy="40464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29"/>
                                        </p:tgtEl>
                                      </p:cBhvr>
                                    </p:animEffect>
                                    <p:set>
                                      <p:cBhvr>
                                        <p:cTn dur="1" fill="hold">
                                          <p:stCondLst>
                                            <p:cond delay="500"/>
                                          </p:stCondLst>
                                        </p:cTn>
                                        <p:tgtEl>
                                          <p:spTgt spid="3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330"/>
                                        </p:tgtEl>
                                      </p:cBhvr>
                                    </p:animEffect>
                                    <p:set>
                                      <p:cBhvr>
                                        <p:cTn dur="1" fill="hold">
                                          <p:stCondLst>
                                            <p:cond delay="2000"/>
                                          </p:stCondLst>
                                        </p:cTn>
                                        <p:tgtEl>
                                          <p:spTgt spid="33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1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 Polar RZ (Return-to-Zero)</a:t>
            </a:r>
            <a:endParaRPr/>
          </a:p>
        </p:txBody>
      </p:sp>
      <p:sp>
        <p:nvSpPr>
          <p:cNvPr id="336" name="Google Shape;336;p14"/>
          <p:cNvSpPr txBox="1"/>
          <p:nvPr/>
        </p:nvSpPr>
        <p:spPr>
          <a:xfrm>
            <a:off x="550416" y="2938509"/>
            <a:ext cx="11363417"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accent2"/>
              </a:buClr>
              <a:buSzPts val="2400"/>
              <a:buFont typeface="Noto Sans Symbols"/>
              <a:buChar char="❑"/>
            </a:pPr>
            <a:r>
              <a:rPr i="1" lang="en-US" sz="2400">
                <a:solidFill>
                  <a:schemeClr val="accent2"/>
                </a:solidFill>
                <a:latin typeface="Calibri"/>
                <a:ea typeface="Calibri"/>
                <a:cs typeface="Calibri"/>
                <a:sym typeface="Calibri"/>
              </a:rPr>
              <a:t>Return-to-zero (RZ or RTZ) </a:t>
            </a:r>
            <a:r>
              <a:rPr i="1" lang="en-US" sz="2000">
                <a:solidFill>
                  <a:schemeClr val="dk1"/>
                </a:solidFill>
                <a:latin typeface="Calibri"/>
                <a:ea typeface="Calibri"/>
                <a:cs typeface="Calibri"/>
                <a:sym typeface="Calibri"/>
              </a:rPr>
              <a:t>describes a line code used in telecommunications signals in which the signal drops (returns) to zero between each pulse. This takes place even if a number of consecutive 0s or 1s occur in the signal. </a:t>
            </a:r>
            <a:endParaRPr/>
          </a:p>
          <a:p>
            <a:pPr indent="0" lvl="0" marL="0" marR="0" rtl="0" algn="l">
              <a:spcBef>
                <a:spcPts val="0"/>
              </a:spcBef>
              <a:spcAft>
                <a:spcPts val="0"/>
              </a:spcAft>
              <a:buNone/>
            </a:pPr>
            <a:r>
              <a:t/>
            </a:r>
            <a:endParaRPr i="1"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accent2"/>
              </a:buClr>
              <a:buSzPts val="2000"/>
              <a:buFont typeface="Noto Sans Symbols"/>
              <a:buChar char="❑"/>
            </a:pPr>
            <a:r>
              <a:rPr i="1" lang="en-US" sz="2000">
                <a:solidFill>
                  <a:schemeClr val="dk1"/>
                </a:solidFill>
                <a:latin typeface="Calibri"/>
                <a:ea typeface="Calibri"/>
                <a:cs typeface="Calibri"/>
                <a:sym typeface="Calibri"/>
              </a:rPr>
              <a:t>The signal is self-clocking. This means that a separate clock does not need to be sent alongside the signal, but suffers from using twice the bandwidth to achieve the same data-rate as compared to non-return-to-zero format.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1000"/>
                                        <p:tgtEl>
                                          <p:spTgt spid="3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Effect filter="fade" transition="in">
                                      <p:cBhvr>
                                        <p:cTn dur="1000"/>
                                        <p:tgtEl>
                                          <p:spTgt spid="3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Effect filter="fade" transition="in">
                                      <p:cBhvr>
                                        <p:cTn dur="1000"/>
                                        <p:tgtEl>
                                          <p:spTgt spid="33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1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Snapshot of  Polar RZ</a:t>
            </a:r>
            <a:endParaRPr/>
          </a:p>
        </p:txBody>
      </p:sp>
      <p:pic>
        <p:nvPicPr>
          <p:cNvPr id="342" name="Google Shape;342;p15"/>
          <p:cNvPicPr preferRelativeResize="0"/>
          <p:nvPr/>
        </p:nvPicPr>
        <p:blipFill rotWithShape="1">
          <a:blip r:embed="rId3">
            <a:alphaModFix/>
          </a:blip>
          <a:srcRect b="0" l="0" r="0" t="0"/>
          <a:stretch/>
        </p:blipFill>
        <p:spPr>
          <a:xfrm>
            <a:off x="3702836" y="2469395"/>
            <a:ext cx="5460664" cy="3596047"/>
          </a:xfrm>
          <a:prstGeom prst="rect">
            <a:avLst/>
          </a:prstGeom>
          <a:noFill/>
          <a:ln>
            <a:noFill/>
          </a:ln>
        </p:spPr>
      </p:pic>
      <p:pic>
        <p:nvPicPr>
          <p:cNvPr id="343" name="Google Shape;343;p15"/>
          <p:cNvPicPr preferRelativeResize="0"/>
          <p:nvPr/>
        </p:nvPicPr>
        <p:blipFill rotWithShape="1">
          <a:blip r:embed="rId4">
            <a:alphaModFix/>
          </a:blip>
          <a:srcRect b="0" l="0" r="0" t="0"/>
          <a:stretch/>
        </p:blipFill>
        <p:spPr>
          <a:xfrm>
            <a:off x="2865750" y="2717970"/>
            <a:ext cx="6460500" cy="34860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2"/>
                                        </p:tgtEl>
                                      </p:cBhvr>
                                    </p:animEffect>
                                    <p:set>
                                      <p:cBhvr>
                                        <p:cTn dur="1" fill="hold">
                                          <p:stCondLst>
                                            <p:cond delay="1000"/>
                                          </p:stCondLst>
                                        </p:cTn>
                                        <p:tgtEl>
                                          <p:spTgt spid="3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3"/>
                                        </p:tgtEl>
                                      </p:cBhvr>
                                    </p:animEffect>
                                    <p:set>
                                      <p:cBhvr>
                                        <p:cTn dur="1" fill="hold">
                                          <p:stCondLst>
                                            <p:cond delay="1000"/>
                                          </p:stCondLst>
                                        </p:cTn>
                                        <p:tgtEl>
                                          <p:spTgt spid="34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Polar NRZ-L</a:t>
            </a:r>
            <a:endParaRPr/>
          </a:p>
        </p:txBody>
      </p:sp>
      <p:sp>
        <p:nvSpPr>
          <p:cNvPr id="349" name="Google Shape;349;p16"/>
          <p:cNvSpPr txBox="1"/>
          <p:nvPr>
            <p:ph idx="1" type="body"/>
          </p:nvPr>
        </p:nvSpPr>
        <p:spPr>
          <a:xfrm>
            <a:off x="1154954" y="2603500"/>
            <a:ext cx="8825659" cy="236169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Font typeface="Noto Sans Symbols"/>
              <a:buChar char="❑"/>
            </a:pPr>
            <a:r>
              <a:rPr lang="en-US" sz="2000"/>
              <a:t>In </a:t>
            </a:r>
            <a:r>
              <a:rPr b="1" lang="en-US" sz="2000">
                <a:solidFill>
                  <a:srgbClr val="BC1B4B"/>
                </a:solidFill>
              </a:rPr>
              <a:t>polar NRZ </a:t>
            </a:r>
            <a:r>
              <a:rPr lang="en-US" sz="2000"/>
              <a:t>encoding, we use two levels of voltage amplitude. We can have two versionsof polar NRZ: NRZ-L and NRZ-I</a:t>
            </a:r>
            <a:endParaRPr/>
          </a:p>
          <a:p>
            <a:pPr indent="-342900" lvl="0" marL="342900" rtl="0" algn="l">
              <a:spcBef>
                <a:spcPts val="1000"/>
              </a:spcBef>
              <a:spcAft>
                <a:spcPts val="0"/>
              </a:spcAft>
              <a:buSzPts val="1600"/>
              <a:buFont typeface="Noto Sans Symbols"/>
              <a:buChar char="❑"/>
            </a:pPr>
            <a:r>
              <a:rPr b="1" i="1" lang="en-US" sz="2000">
                <a:solidFill>
                  <a:srgbClr val="FF0000"/>
                </a:solidFill>
              </a:rPr>
              <a:t>NRZ-L</a:t>
            </a:r>
            <a:r>
              <a:rPr b="1" i="1" lang="en-US" sz="2000"/>
              <a:t> : </a:t>
            </a:r>
            <a:r>
              <a:rPr lang="en-US" sz="2000" u="sng">
                <a:solidFill>
                  <a:srgbClr val="BC1B4B"/>
                </a:solidFill>
              </a:rPr>
              <a:t>Non-Return-to-Zero Level</a:t>
            </a:r>
            <a:endParaRPr sz="2000" u="sng">
              <a:solidFill>
                <a:srgbClr val="BC1B4B"/>
              </a:solidFill>
            </a:endParaRPr>
          </a:p>
          <a:p>
            <a:pPr indent="-342900" lvl="0" marL="342900" rtl="0" algn="l">
              <a:spcBef>
                <a:spcPts val="1000"/>
              </a:spcBef>
              <a:spcAft>
                <a:spcPts val="0"/>
              </a:spcAft>
              <a:buSzPts val="1600"/>
              <a:buFont typeface="Noto Sans Symbols"/>
              <a:buChar char="❑"/>
            </a:pPr>
            <a:r>
              <a:rPr b="1" lang="en-US" sz="2000"/>
              <a:t>In </a:t>
            </a:r>
            <a:r>
              <a:rPr b="1" lang="en-US" sz="2000">
                <a:solidFill>
                  <a:srgbClr val="FF0000"/>
                </a:solidFill>
              </a:rPr>
              <a:t>NRZ-L</a:t>
            </a:r>
            <a:r>
              <a:rPr b="1" lang="en-US" sz="2000"/>
              <a:t> the level of the voltage determines the value of the bit. </a:t>
            </a:r>
            <a:endParaRPr/>
          </a:p>
          <a:p>
            <a:pPr indent="-342900" lvl="0" marL="342900" rtl="0" algn="l">
              <a:spcBef>
                <a:spcPts val="1000"/>
              </a:spcBef>
              <a:spcAft>
                <a:spcPts val="0"/>
              </a:spcAft>
              <a:buSzPts val="1600"/>
              <a:buFont typeface="Noto Sans Symbols"/>
              <a:buChar char="❑"/>
            </a:pPr>
            <a:r>
              <a:rPr lang="en-US" sz="2000"/>
              <a:t>If there is a long sequence of 0s or 1s in NRZ-L, the average signal power becomes skewed.</a:t>
            </a:r>
            <a:endParaRPr/>
          </a:p>
          <a:p>
            <a:pPr indent="-251459" lvl="0" marL="342900" rtl="0" algn="l">
              <a:spcBef>
                <a:spcPts val="1000"/>
              </a:spcBef>
              <a:spcAft>
                <a:spcPts val="0"/>
              </a:spcAft>
              <a:buSzPts val="144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 calcmode="lin" valueType="num">
                                      <p:cBhvr additive="base">
                                        <p:cTn dur="500"/>
                                        <p:tgtEl>
                                          <p:spTgt spid="34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 calcmode="lin" valueType="num">
                                      <p:cBhvr additive="base">
                                        <p:cTn dur="500"/>
                                        <p:tgtEl>
                                          <p:spTgt spid="34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anim calcmode="lin" valueType="num">
                                      <p:cBhvr additive="base">
                                        <p:cTn dur="500"/>
                                        <p:tgtEl>
                                          <p:spTgt spid="34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9">
                                            <p:txEl>
                                              <p:pRg end="3" st="3"/>
                                            </p:txEl>
                                          </p:spTgt>
                                        </p:tgtEl>
                                        <p:attrNameLst>
                                          <p:attrName>style.visibility</p:attrName>
                                        </p:attrNameLst>
                                      </p:cBhvr>
                                      <p:to>
                                        <p:strVal val="visible"/>
                                      </p:to>
                                    </p:set>
                                    <p:anim calcmode="lin" valueType="num">
                                      <p:cBhvr additive="base">
                                        <p:cTn dur="500"/>
                                        <p:tgtEl>
                                          <p:spTgt spid="34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9">
                                            <p:txEl>
                                              <p:pRg end="4" st="4"/>
                                            </p:txEl>
                                          </p:spTgt>
                                        </p:tgtEl>
                                        <p:attrNameLst>
                                          <p:attrName>style.visibility</p:attrName>
                                        </p:attrNameLst>
                                      </p:cBhvr>
                                      <p:to>
                                        <p:strVal val="visible"/>
                                      </p:to>
                                    </p:set>
                                    <p:anim calcmode="lin" valueType="num">
                                      <p:cBhvr additive="base">
                                        <p:cTn dur="500"/>
                                        <p:tgtEl>
                                          <p:spTgt spid="34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1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Screenshot of Polar NRZ-L</a:t>
            </a:r>
            <a:endParaRPr/>
          </a:p>
        </p:txBody>
      </p:sp>
      <p:pic>
        <p:nvPicPr>
          <p:cNvPr id="355" name="Google Shape;355;p17"/>
          <p:cNvPicPr preferRelativeResize="0"/>
          <p:nvPr/>
        </p:nvPicPr>
        <p:blipFill rotWithShape="1">
          <a:blip r:embed="rId3">
            <a:alphaModFix/>
          </a:blip>
          <a:srcRect b="0" l="0" r="0" t="0"/>
          <a:stretch/>
        </p:blipFill>
        <p:spPr>
          <a:xfrm>
            <a:off x="3000794" y="2834640"/>
            <a:ext cx="6380950" cy="3079317"/>
          </a:xfrm>
          <a:prstGeom prst="rect">
            <a:avLst/>
          </a:prstGeom>
          <a:noFill/>
          <a:ln>
            <a:noFill/>
          </a:ln>
        </p:spPr>
      </p:pic>
      <p:pic>
        <p:nvPicPr>
          <p:cNvPr id="356" name="Google Shape;356;p17"/>
          <p:cNvPicPr preferRelativeResize="0"/>
          <p:nvPr/>
        </p:nvPicPr>
        <p:blipFill rotWithShape="1">
          <a:blip r:embed="rId4">
            <a:alphaModFix/>
          </a:blip>
          <a:srcRect b="0" l="0" r="0" t="0"/>
          <a:stretch/>
        </p:blipFill>
        <p:spPr>
          <a:xfrm>
            <a:off x="2897245" y="3097786"/>
            <a:ext cx="7019122" cy="30081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2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56"/>
                                        </p:tgtEl>
                                        <p:attrNameLst>
                                          <p:attrName>ppt_y</p:attrName>
                                        </p:attrNameLst>
                                      </p:cBhvr>
                                      <p:tavLst>
                                        <p:tav fmla="" tm="0">
                                          <p:val>
                                            <p:strVal val="#ppt_y"/>
                                          </p:val>
                                        </p:tav>
                                        <p:tav fmla="" tm="100000">
                                          <p:val>
                                            <p:strVal val="#ppt_y+1"/>
                                          </p:val>
                                        </p:tav>
                                      </p:tavLst>
                                    </p:anim>
                                    <p:set>
                                      <p:cBhvr>
                                        <p:cTn dur="1" fill="hold">
                                          <p:stCondLst>
                                            <p:cond delay="500"/>
                                          </p:stCondLst>
                                        </p:cTn>
                                        <p:tgtEl>
                                          <p:spTgt spid="3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55"/>
                                        </p:tgtEl>
                                      </p:cBhvr>
                                    </p:animEffect>
                                    <p:set>
                                      <p:cBhvr>
                                        <p:cTn dur="1" fill="hold">
                                          <p:stCondLst>
                                            <p:cond delay="1000"/>
                                          </p:stCondLst>
                                        </p:cTn>
                                        <p:tgtEl>
                                          <p:spTgt spid="35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1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PCM (Pulse Code Modulation)</a:t>
            </a:r>
            <a:endParaRPr/>
          </a:p>
        </p:txBody>
      </p:sp>
      <p:sp>
        <p:nvSpPr>
          <p:cNvPr id="362" name="Google Shape;362;p18"/>
          <p:cNvSpPr txBox="1"/>
          <p:nvPr/>
        </p:nvSpPr>
        <p:spPr>
          <a:xfrm>
            <a:off x="825623" y="2778711"/>
            <a:ext cx="10635449" cy="215443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C00000"/>
              </a:buClr>
              <a:buSzPts val="2400"/>
              <a:buFont typeface="Noto Sans Symbols"/>
              <a:buChar char="❑"/>
            </a:pPr>
            <a:r>
              <a:rPr lang="en-US" sz="2400">
                <a:solidFill>
                  <a:srgbClr val="C00000"/>
                </a:solidFill>
                <a:latin typeface="Century Gothic"/>
                <a:ea typeface="Century Gothic"/>
                <a:cs typeface="Century Gothic"/>
                <a:sym typeface="Century Gothic"/>
              </a:rPr>
              <a:t>Pulse code modulation (PCM) </a:t>
            </a:r>
            <a:r>
              <a:rPr lang="en-US" sz="1800">
                <a:solidFill>
                  <a:schemeClr val="dk1"/>
                </a:solidFill>
                <a:latin typeface="Century Gothic"/>
                <a:ea typeface="Century Gothic"/>
                <a:cs typeface="Century Gothic"/>
                <a:sym typeface="Century Gothic"/>
              </a:rPr>
              <a:t>is a digital representation of an analog signal that takes samples of the amplitude of the analog signal at regular intervals. The sampled analog data is changed to, and then represented by, binary data.</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rgbClr val="C00000"/>
              </a:buClr>
              <a:buSzPts val="2000"/>
              <a:buFont typeface="Noto Sans Symbols"/>
              <a:buChar char="❑"/>
            </a:pPr>
            <a:r>
              <a:rPr lang="en-US" sz="2000">
                <a:solidFill>
                  <a:srgbClr val="C00000"/>
                </a:solidFill>
                <a:latin typeface="Century Gothic"/>
                <a:ea typeface="Century Gothic"/>
                <a:cs typeface="Century Gothic"/>
                <a:sym typeface="Century Gothic"/>
              </a:rPr>
              <a:t> PCM </a:t>
            </a:r>
            <a:r>
              <a:rPr lang="en-US" sz="1800">
                <a:solidFill>
                  <a:schemeClr val="dk1"/>
                </a:solidFill>
                <a:latin typeface="Century Gothic"/>
                <a:ea typeface="Century Gothic"/>
                <a:cs typeface="Century Gothic"/>
                <a:sym typeface="Century Gothic"/>
              </a:rPr>
              <a:t>requires a very accurate clock. The number of samples per second, ranging from 8,000 to 192,000, is usually several times the maximum frequency of the analog waveform in Hertz (Hz), or cycles per second, which ranges from 8 to 192 KHz.</a:t>
            </a:r>
            <a:endParaRPr sz="18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10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1000"/>
                                        <p:tgtEl>
                                          <p:spTgt spid="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1000"/>
                                        <p:tgtEl>
                                          <p:spTgt spid="3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1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Snapshot of PCM</a:t>
            </a:r>
            <a:endParaRPr/>
          </a:p>
        </p:txBody>
      </p:sp>
      <p:pic>
        <p:nvPicPr>
          <p:cNvPr id="368" name="Google Shape;368;p19"/>
          <p:cNvPicPr preferRelativeResize="0"/>
          <p:nvPr/>
        </p:nvPicPr>
        <p:blipFill rotWithShape="1">
          <a:blip r:embed="rId3">
            <a:alphaModFix/>
          </a:blip>
          <a:srcRect b="0" l="0" r="0" t="0"/>
          <a:stretch/>
        </p:blipFill>
        <p:spPr>
          <a:xfrm>
            <a:off x="3920252" y="2527617"/>
            <a:ext cx="5658596" cy="3362079"/>
          </a:xfrm>
          <a:prstGeom prst="rect">
            <a:avLst/>
          </a:prstGeom>
          <a:noFill/>
          <a:ln>
            <a:noFill/>
          </a:ln>
        </p:spPr>
      </p:pic>
      <p:pic>
        <p:nvPicPr>
          <p:cNvPr id="369" name="Google Shape;369;p19"/>
          <p:cNvPicPr preferRelativeResize="0"/>
          <p:nvPr/>
        </p:nvPicPr>
        <p:blipFill rotWithShape="1">
          <a:blip r:embed="rId4">
            <a:alphaModFix/>
          </a:blip>
          <a:srcRect b="0" l="0" r="0" t="0"/>
          <a:stretch/>
        </p:blipFill>
        <p:spPr>
          <a:xfrm>
            <a:off x="2613151" y="2527618"/>
            <a:ext cx="6965697" cy="33567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2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68"/>
                                        </p:tgtEl>
                                      </p:cBhvr>
                                    </p:animEffect>
                                    <p:set>
                                      <p:cBhvr>
                                        <p:cTn dur="1" fill="hold">
                                          <p:stCondLst>
                                            <p:cond delay="500"/>
                                          </p:stCondLst>
                                        </p:cTn>
                                        <p:tgtEl>
                                          <p:spTgt spid="3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2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69"/>
                                        </p:tgtEl>
                                      </p:cBhvr>
                                    </p:animEffect>
                                    <p:set>
                                      <p:cBhvr>
                                        <p:cTn dur="1" fill="hold">
                                          <p:stCondLst>
                                            <p:cond delay="1000"/>
                                          </p:stCondLst>
                                        </p:cTn>
                                        <p:tgtEl>
                                          <p:spTgt spid="36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Delta Modulation</a:t>
            </a:r>
            <a:endParaRPr/>
          </a:p>
        </p:txBody>
      </p:sp>
      <p:sp>
        <p:nvSpPr>
          <p:cNvPr id="375" name="Google Shape;375;p20"/>
          <p:cNvSpPr txBox="1"/>
          <p:nvPr/>
        </p:nvSpPr>
        <p:spPr>
          <a:xfrm>
            <a:off x="461639" y="2823099"/>
            <a:ext cx="11150353" cy="215443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B050"/>
              </a:buClr>
              <a:buSzPts val="2400"/>
              <a:buFont typeface="Noto Sans Symbols"/>
              <a:buChar char="❑"/>
            </a:pPr>
            <a:r>
              <a:rPr lang="en-US" sz="2400">
                <a:solidFill>
                  <a:srgbClr val="00B050"/>
                </a:solidFill>
                <a:latin typeface="Century Gothic"/>
                <a:ea typeface="Century Gothic"/>
                <a:cs typeface="Century Gothic"/>
                <a:sym typeface="Century Gothic"/>
              </a:rPr>
              <a:t>A delta modulation</a:t>
            </a:r>
            <a:r>
              <a:rPr lang="en-US" sz="1800">
                <a:solidFill>
                  <a:schemeClr val="dk1"/>
                </a:solidFill>
                <a:latin typeface="Century Gothic"/>
                <a:ea typeface="Century Gothic"/>
                <a:cs typeface="Century Gothic"/>
                <a:sym typeface="Century Gothic"/>
              </a:rPr>
              <a:t> (DM or </a:t>
            </a:r>
            <a:r>
              <a:rPr lang="en-US" sz="1800">
                <a:solidFill>
                  <a:srgbClr val="FF0000"/>
                </a:solidFill>
                <a:latin typeface="Century Gothic"/>
                <a:ea typeface="Century Gothic"/>
                <a:cs typeface="Century Gothic"/>
                <a:sym typeface="Century Gothic"/>
              </a:rPr>
              <a:t>Δ</a:t>
            </a:r>
            <a:r>
              <a:rPr lang="en-US" sz="1800">
                <a:solidFill>
                  <a:schemeClr val="dk1"/>
                </a:solidFill>
                <a:latin typeface="Century Gothic"/>
                <a:ea typeface="Century Gothic"/>
                <a:cs typeface="Century Gothic"/>
                <a:sym typeface="Century Gothic"/>
              </a:rPr>
              <a:t>-modulation) is an analog-to-digital and digital-to-analog signal conversion technique used for transmission of voice information where quality is not of primary importance. </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rgbClr val="00B050"/>
              </a:buClr>
              <a:buSzPts val="2000"/>
              <a:buFont typeface="Noto Sans Symbols"/>
              <a:buChar char="❑"/>
            </a:pPr>
            <a:r>
              <a:rPr lang="en-US" sz="2000">
                <a:solidFill>
                  <a:srgbClr val="00B050"/>
                </a:solidFill>
                <a:latin typeface="Century Gothic"/>
                <a:ea typeface="Century Gothic"/>
                <a:cs typeface="Century Gothic"/>
                <a:sym typeface="Century Gothic"/>
              </a:rPr>
              <a:t>DM</a:t>
            </a:r>
            <a:r>
              <a:rPr lang="en-US" sz="1800">
                <a:solidFill>
                  <a:schemeClr val="dk1"/>
                </a:solidFill>
                <a:latin typeface="Century Gothic"/>
                <a:ea typeface="Century Gothic"/>
                <a:cs typeface="Century Gothic"/>
                <a:sym typeface="Century Gothic"/>
              </a:rPr>
              <a:t> is the simplest form of differential pulse-code modulation (DPCM) where the difference between successive samples are encoded into n-bit data streams. In delta modulation, the transmitted data are reduced to a 1-bit data stream.</a:t>
            </a:r>
            <a:endParaRPr sz="18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1000"/>
                                        <p:tgtEl>
                                          <p:spTgt spid="3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1000"/>
                                        <p:tgtEl>
                                          <p:spTgt spid="3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1000"/>
                                        <p:tgtEl>
                                          <p:spTgt spid="3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descr="https://iiitbh.ac.in/img/150dpi.png" id="254" name="Google Shape;254;p2"/>
          <p:cNvPicPr preferRelativeResize="0"/>
          <p:nvPr/>
        </p:nvPicPr>
        <p:blipFill rotWithShape="1">
          <a:blip r:embed="rId3">
            <a:alphaModFix/>
          </a:blip>
          <a:srcRect b="0" l="0" r="0" t="0"/>
          <a:stretch/>
        </p:blipFill>
        <p:spPr>
          <a:xfrm>
            <a:off x="5194314" y="556452"/>
            <a:ext cx="1800411" cy="1501257"/>
          </a:xfrm>
          <a:prstGeom prst="rect">
            <a:avLst/>
          </a:prstGeom>
          <a:noFill/>
          <a:ln>
            <a:noFill/>
          </a:ln>
        </p:spPr>
      </p:pic>
      <p:sp>
        <p:nvSpPr>
          <p:cNvPr id="255" name="Google Shape;255;p2"/>
          <p:cNvSpPr txBox="1"/>
          <p:nvPr/>
        </p:nvSpPr>
        <p:spPr>
          <a:xfrm>
            <a:off x="941033" y="2237173"/>
            <a:ext cx="10306975" cy="40934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sng" cap="none" strike="noStrike">
                <a:solidFill>
                  <a:srgbClr val="00B050"/>
                </a:solidFill>
                <a:latin typeface="Century Gothic"/>
                <a:ea typeface="Century Gothic"/>
                <a:cs typeface="Century Gothic"/>
                <a:sym typeface="Century Gothic"/>
              </a:rPr>
              <a:t>CS-311</a:t>
            </a:r>
            <a:endParaRPr b="0" i="0" sz="2800" u="none" cap="none" strike="noStrike">
              <a:solidFill>
                <a:srgbClr val="00B050"/>
              </a:solidFill>
              <a:latin typeface="Century Gothic"/>
              <a:ea typeface="Century Gothic"/>
              <a:cs typeface="Century Gothic"/>
              <a:sym typeface="Century Gothic"/>
            </a:endParaRPr>
          </a:p>
          <a:p>
            <a:pPr indent="0" lvl="0" marL="0" marR="0" rtl="0" algn="ctr">
              <a:spcBef>
                <a:spcPts val="0"/>
              </a:spcBef>
              <a:spcAft>
                <a:spcPts val="0"/>
              </a:spcAft>
              <a:buNone/>
            </a:pPr>
            <a:r>
              <a:rPr b="1" i="0" lang="en-US" sz="2800" u="sng" cap="none" strike="noStrike">
                <a:solidFill>
                  <a:srgbClr val="00B050"/>
                </a:solidFill>
                <a:latin typeface="Century Gothic"/>
                <a:ea typeface="Century Gothic"/>
                <a:cs typeface="Century Gothic"/>
                <a:sym typeface="Century Gothic"/>
              </a:rPr>
              <a:t>Data Communication</a:t>
            </a:r>
            <a:endParaRPr/>
          </a:p>
          <a:p>
            <a:pPr indent="0" lvl="0" marL="0" marR="0" rtl="0" algn="ctr">
              <a:spcBef>
                <a:spcPts val="0"/>
              </a:spcBef>
              <a:spcAft>
                <a:spcPts val="0"/>
              </a:spcAft>
              <a:buNone/>
            </a:pPr>
            <a:r>
              <a:t/>
            </a:r>
            <a:endParaRPr b="0" i="0" sz="1800" u="none" cap="none" strike="noStrike">
              <a:solidFill>
                <a:srgbClr val="00B050"/>
              </a:solidFill>
              <a:latin typeface="Century Gothic"/>
              <a:ea typeface="Century Gothic"/>
              <a:cs typeface="Century Gothic"/>
              <a:sym typeface="Century Gothic"/>
            </a:endParaRPr>
          </a:p>
          <a:p>
            <a:pPr indent="0" lvl="0" marL="0" marR="0" rtl="0" algn="ctr">
              <a:spcBef>
                <a:spcPts val="0"/>
              </a:spcBef>
              <a:spcAft>
                <a:spcPts val="0"/>
              </a:spcAft>
              <a:buNone/>
            </a:pPr>
            <a:r>
              <a:rPr b="1" i="0" lang="en-US" sz="2400" u="sng" cap="none" strike="noStrike">
                <a:solidFill>
                  <a:srgbClr val="00B050"/>
                </a:solidFill>
                <a:latin typeface="Century Gothic"/>
                <a:ea typeface="Century Gothic"/>
                <a:cs typeface="Century Gothic"/>
                <a:sym typeface="Century Gothic"/>
              </a:rPr>
              <a:t>Simulink</a:t>
            </a:r>
            <a:endParaRPr/>
          </a:p>
          <a:p>
            <a:pPr indent="0" lvl="0" marL="0" marR="0" rtl="0" algn="l">
              <a:spcBef>
                <a:spcPts val="0"/>
              </a:spcBef>
              <a:spcAft>
                <a:spcPts val="0"/>
              </a:spcAft>
              <a:buNone/>
            </a:pPr>
            <a:r>
              <a:rPr b="1" i="1" lang="en-US" sz="1800" u="none" cap="none" strike="noStrike">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b="1" i="1" lang="en-US" sz="18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b="1" i="1" lang="en-US" sz="1800">
                <a:solidFill>
                  <a:srgbClr val="FF0000"/>
                </a:solidFill>
                <a:latin typeface="Century Gothic"/>
                <a:ea typeface="Century Gothic"/>
                <a:cs typeface="Century Gothic"/>
                <a:sym typeface="Century Gothic"/>
              </a:rPr>
              <a:t>Presented by- </a:t>
            </a:r>
            <a:endParaRPr b="1" sz="1800">
              <a:solidFill>
                <a:srgbClr val="FF0000"/>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rgbClr val="FFC000"/>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800">
                <a:solidFill>
                  <a:srgbClr val="FFC000"/>
                </a:solidFill>
                <a:latin typeface="Century Gothic"/>
                <a:ea typeface="Century Gothic"/>
                <a:cs typeface="Century Gothic"/>
                <a:sym typeface="Century Gothic"/>
              </a:rPr>
              <a:t>	170101010-Anand Kumar</a:t>
            </a:r>
            <a:endParaRPr/>
          </a:p>
          <a:p>
            <a:pPr indent="0" lvl="0" marL="0" marR="0" rtl="0" algn="l">
              <a:spcBef>
                <a:spcPts val="0"/>
              </a:spcBef>
              <a:spcAft>
                <a:spcPts val="0"/>
              </a:spcAft>
              <a:buNone/>
            </a:pPr>
            <a:r>
              <a:rPr lang="en-US" sz="1800">
                <a:solidFill>
                  <a:srgbClr val="FFC000"/>
                </a:solidFill>
                <a:latin typeface="Century Gothic"/>
                <a:ea typeface="Century Gothic"/>
                <a:cs typeface="Century Gothic"/>
                <a:sym typeface="Century Gothic"/>
              </a:rPr>
              <a:t>	170101011-Animesh Ranjan</a:t>
            </a:r>
            <a:endParaRPr/>
          </a:p>
          <a:p>
            <a:pPr indent="0" lvl="0" marL="0" marR="0" rtl="0" algn="l">
              <a:spcBef>
                <a:spcPts val="0"/>
              </a:spcBef>
              <a:spcAft>
                <a:spcPts val="0"/>
              </a:spcAft>
              <a:buNone/>
            </a:pPr>
            <a:r>
              <a:rPr lang="en-US" sz="1800">
                <a:solidFill>
                  <a:srgbClr val="FFC000"/>
                </a:solidFill>
                <a:latin typeface="Century Gothic"/>
                <a:ea typeface="Century Gothic"/>
                <a:cs typeface="Century Gothic"/>
                <a:sym typeface="Century Gothic"/>
              </a:rPr>
              <a:t>	170101015-G. Hemanth Varma</a:t>
            </a:r>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1800">
                <a:solidFill>
                  <a:srgbClr val="00B0F0"/>
                </a:solidFill>
                <a:latin typeface="Century Gothic"/>
                <a:ea typeface="Century Gothic"/>
                <a:cs typeface="Century Gothic"/>
                <a:sym typeface="Century Gothic"/>
              </a:rPr>
              <a:t>													Course Instructor:- </a:t>
            </a:r>
            <a:r>
              <a:rPr b="1" lang="en-US" sz="1800">
                <a:solidFill>
                  <a:schemeClr val="lt1"/>
                </a:solidFill>
                <a:latin typeface="Century Gothic"/>
                <a:ea typeface="Century Gothic"/>
                <a:cs typeface="Century Gothic"/>
                <a:sym typeface="Century Gothic"/>
              </a:rPr>
              <a:t>Dr. Thejaswini M</a:t>
            </a:r>
            <a:endParaRPr sz="18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500"/>
                                        <p:tgtEl>
                                          <p:spTgt spid="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500"/>
                                        <p:tgtEl>
                                          <p:spTgt spid="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500"/>
                                        <p:tgtEl>
                                          <p:spTgt spid="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500"/>
                                        <p:tgtEl>
                                          <p:spTgt spid="2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animEffect filter="fade" transition="in">
                                      <p:cBhvr>
                                        <p:cTn dur="500"/>
                                        <p:tgtEl>
                                          <p:spTgt spid="2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5" st="5"/>
                                            </p:txEl>
                                          </p:spTgt>
                                        </p:tgtEl>
                                        <p:attrNameLst>
                                          <p:attrName>style.visibility</p:attrName>
                                        </p:attrNameLst>
                                      </p:cBhvr>
                                      <p:to>
                                        <p:strVal val="visible"/>
                                      </p:to>
                                    </p:set>
                                    <p:animEffect filter="fade" transition="in">
                                      <p:cBhvr>
                                        <p:cTn dur="500"/>
                                        <p:tgtEl>
                                          <p:spTgt spid="2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6" st="6"/>
                                            </p:txEl>
                                          </p:spTgt>
                                        </p:tgtEl>
                                        <p:attrNameLst>
                                          <p:attrName>style.visibility</p:attrName>
                                        </p:attrNameLst>
                                      </p:cBhvr>
                                      <p:to>
                                        <p:strVal val="visible"/>
                                      </p:to>
                                    </p:set>
                                    <p:animEffect filter="fade" transition="in">
                                      <p:cBhvr>
                                        <p:cTn dur="500"/>
                                        <p:tgtEl>
                                          <p:spTgt spid="2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7" st="7"/>
                                            </p:txEl>
                                          </p:spTgt>
                                        </p:tgtEl>
                                        <p:attrNameLst>
                                          <p:attrName>style.visibility</p:attrName>
                                        </p:attrNameLst>
                                      </p:cBhvr>
                                      <p:to>
                                        <p:strVal val="visible"/>
                                      </p:to>
                                    </p:set>
                                    <p:animEffect filter="fade" transition="in">
                                      <p:cBhvr>
                                        <p:cTn dur="500"/>
                                        <p:tgtEl>
                                          <p:spTgt spid="2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8" st="8"/>
                                            </p:txEl>
                                          </p:spTgt>
                                        </p:tgtEl>
                                        <p:attrNameLst>
                                          <p:attrName>style.visibility</p:attrName>
                                        </p:attrNameLst>
                                      </p:cBhvr>
                                      <p:to>
                                        <p:strVal val="visible"/>
                                      </p:to>
                                    </p:set>
                                    <p:animEffect filter="fade" transition="in">
                                      <p:cBhvr>
                                        <p:cTn dur="500"/>
                                        <p:tgtEl>
                                          <p:spTgt spid="2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9" st="9"/>
                                            </p:txEl>
                                          </p:spTgt>
                                        </p:tgtEl>
                                        <p:attrNameLst>
                                          <p:attrName>style.visibility</p:attrName>
                                        </p:attrNameLst>
                                      </p:cBhvr>
                                      <p:to>
                                        <p:strVal val="visible"/>
                                      </p:to>
                                    </p:set>
                                    <p:animEffect filter="fade" transition="in">
                                      <p:cBhvr>
                                        <p:cTn dur="500"/>
                                        <p:tgtEl>
                                          <p:spTgt spid="2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0" st="10"/>
                                            </p:txEl>
                                          </p:spTgt>
                                        </p:tgtEl>
                                        <p:attrNameLst>
                                          <p:attrName>style.visibility</p:attrName>
                                        </p:attrNameLst>
                                      </p:cBhvr>
                                      <p:to>
                                        <p:strVal val="visible"/>
                                      </p:to>
                                    </p:set>
                                    <p:animEffect filter="fade" transition="in">
                                      <p:cBhvr>
                                        <p:cTn dur="500"/>
                                        <p:tgtEl>
                                          <p:spTgt spid="25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1" st="11"/>
                                            </p:txEl>
                                          </p:spTgt>
                                        </p:tgtEl>
                                        <p:attrNameLst>
                                          <p:attrName>style.visibility</p:attrName>
                                        </p:attrNameLst>
                                      </p:cBhvr>
                                      <p:to>
                                        <p:strVal val="visible"/>
                                      </p:to>
                                    </p:set>
                                    <p:animEffect filter="fade" transition="in">
                                      <p:cBhvr>
                                        <p:cTn dur="500"/>
                                        <p:tgtEl>
                                          <p:spTgt spid="25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2" st="12"/>
                                            </p:txEl>
                                          </p:spTgt>
                                        </p:tgtEl>
                                        <p:attrNameLst>
                                          <p:attrName>style.visibility</p:attrName>
                                        </p:attrNameLst>
                                      </p:cBhvr>
                                      <p:to>
                                        <p:strVal val="visible"/>
                                      </p:to>
                                    </p:set>
                                    <p:animEffect filter="fade" transition="in">
                                      <p:cBhvr>
                                        <p:cTn dur="500"/>
                                        <p:tgtEl>
                                          <p:spTgt spid="255">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pic>
        <p:nvPicPr>
          <p:cNvPr id="380" name="Google Shape;380;p21"/>
          <p:cNvPicPr preferRelativeResize="0"/>
          <p:nvPr/>
        </p:nvPicPr>
        <p:blipFill rotWithShape="1">
          <a:blip r:embed="rId3">
            <a:alphaModFix/>
          </a:blip>
          <a:srcRect b="0" l="0" r="0" t="0"/>
          <a:stretch/>
        </p:blipFill>
        <p:spPr>
          <a:xfrm>
            <a:off x="2049761" y="2342097"/>
            <a:ext cx="7847635" cy="4412140"/>
          </a:xfrm>
          <a:prstGeom prst="rect">
            <a:avLst/>
          </a:prstGeom>
          <a:noFill/>
          <a:ln>
            <a:noFill/>
          </a:ln>
        </p:spPr>
      </p:pic>
      <p:sp>
        <p:nvSpPr>
          <p:cNvPr id="381" name="Google Shape;381;p2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Snapshot of Delta Modulation</a:t>
            </a:r>
            <a:endParaRPr/>
          </a:p>
        </p:txBody>
      </p:sp>
      <p:pic>
        <p:nvPicPr>
          <p:cNvPr id="382" name="Google Shape;382;p21"/>
          <p:cNvPicPr preferRelativeResize="0"/>
          <p:nvPr/>
        </p:nvPicPr>
        <p:blipFill rotWithShape="1">
          <a:blip r:embed="rId4">
            <a:alphaModFix/>
          </a:blip>
          <a:srcRect b="0" l="0" r="0" t="0"/>
          <a:stretch/>
        </p:blipFill>
        <p:spPr>
          <a:xfrm>
            <a:off x="2049761" y="2482075"/>
            <a:ext cx="7598664" cy="42721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0"/>
                                        </p:tgtEl>
                                      </p:cBhvr>
                                    </p:animEffect>
                                    <p:set>
                                      <p:cBhvr>
                                        <p:cTn dur="1" fill="hold">
                                          <p:stCondLst>
                                            <p:cond delay="500"/>
                                          </p:stCondLst>
                                        </p:cTn>
                                        <p:tgtEl>
                                          <p:spTgt spid="3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2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Conclusion</a:t>
            </a:r>
            <a:endParaRPr/>
          </a:p>
        </p:txBody>
      </p:sp>
      <p:sp>
        <p:nvSpPr>
          <p:cNvPr id="388" name="Google Shape;388;p22"/>
          <p:cNvSpPr txBox="1"/>
          <p:nvPr/>
        </p:nvSpPr>
        <p:spPr>
          <a:xfrm>
            <a:off x="1054608" y="2642616"/>
            <a:ext cx="11137392" cy="344709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0000"/>
              </a:buClr>
              <a:buSzPts val="1800"/>
              <a:buFont typeface="Noto Sans Symbols"/>
              <a:buChar char="✔"/>
            </a:pPr>
            <a:r>
              <a:rPr lang="en-US" sz="1800">
                <a:solidFill>
                  <a:schemeClr val="dk1"/>
                </a:solidFill>
                <a:latin typeface="Century Gothic"/>
                <a:ea typeface="Century Gothic"/>
                <a:cs typeface="Century Gothic"/>
                <a:sym typeface="Century Gothic"/>
              </a:rPr>
              <a:t> </a:t>
            </a:r>
            <a:r>
              <a:rPr lang="en-US" sz="2000">
                <a:solidFill>
                  <a:schemeClr val="dk1"/>
                </a:solidFill>
                <a:latin typeface="Calibri"/>
                <a:ea typeface="Calibri"/>
                <a:cs typeface="Calibri"/>
                <a:sym typeface="Calibri"/>
              </a:rPr>
              <a:t>We have learned how to constuct a simple Simulink design.</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rgbClr val="00B050"/>
              </a:buClr>
              <a:buSzPts val="2000"/>
              <a:buFont typeface="Noto Sans Symbols"/>
              <a:buChar char="✔"/>
            </a:pPr>
            <a:r>
              <a:rPr lang="en-US" sz="2000">
                <a:solidFill>
                  <a:schemeClr val="dk1"/>
                </a:solidFill>
                <a:latin typeface="Calibri"/>
                <a:ea typeface="Calibri"/>
                <a:cs typeface="Calibri"/>
                <a:sym typeface="Calibri"/>
              </a:rPr>
              <a:t>As a conclusion, we can say that this sofware offers strong possibilities.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p>
          <a:p>
            <a:pPr indent="-285750" lvl="0" marL="285750" marR="0" rtl="0" algn="l">
              <a:spcBef>
                <a:spcPts val="0"/>
              </a:spcBef>
              <a:spcAft>
                <a:spcPts val="0"/>
              </a:spcAft>
              <a:buClr>
                <a:srgbClr val="00B0F0"/>
              </a:buClr>
              <a:buSzPts val="2000"/>
              <a:buFont typeface="Noto Sans Symbols"/>
              <a:buChar char="✔"/>
            </a:pPr>
            <a:r>
              <a:rPr lang="en-US" sz="2000">
                <a:solidFill>
                  <a:schemeClr val="dk1"/>
                </a:solidFill>
                <a:latin typeface="Calibri"/>
                <a:ea typeface="Calibri"/>
                <a:cs typeface="Calibri"/>
                <a:sym typeface="Calibri"/>
              </a:rPr>
              <a:t>The utilisation is pretty easy for complex problem.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rgbClr val="7030A0"/>
              </a:buClr>
              <a:buSzPts val="2000"/>
              <a:buFont typeface="Noto Sans Symbols"/>
              <a:buChar char="✔"/>
            </a:pPr>
            <a:r>
              <a:rPr lang="en-US" sz="2000">
                <a:solidFill>
                  <a:schemeClr val="dk1"/>
                </a:solidFill>
                <a:latin typeface="Calibri"/>
                <a:ea typeface="Calibri"/>
                <a:cs typeface="Calibri"/>
                <a:sym typeface="Calibri"/>
              </a:rPr>
              <a:t> The components we use can be configured and it has components that allow for mathematical operations.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accent6"/>
              </a:buClr>
              <a:buSzPts val="2000"/>
              <a:buFont typeface="Noto Sans Symbols"/>
              <a:buChar char="✔"/>
            </a:pPr>
            <a:r>
              <a:rPr lang="en-US" sz="2000">
                <a:solidFill>
                  <a:schemeClr val="dk1"/>
                </a:solidFill>
                <a:latin typeface="Calibri"/>
                <a:ea typeface="Calibri"/>
                <a:cs typeface="Calibri"/>
                <a:sym typeface="Calibri"/>
              </a:rPr>
              <a:t>We can easily convert the model to c, c++, matlab etc.. Codes.</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8">
                                            <p:txEl>
                                              <p:pRg end="0" st="0"/>
                                            </p:txEl>
                                          </p:spTgt>
                                        </p:tgtEl>
                                        <p:attrNameLst>
                                          <p:attrName>style.visibility</p:attrName>
                                        </p:attrNameLst>
                                      </p:cBhvr>
                                      <p:to>
                                        <p:strVal val="visible"/>
                                      </p:to>
                                    </p:set>
                                    <p:anim calcmode="lin" valueType="num">
                                      <p:cBhvr additive="base">
                                        <p:cTn dur="500"/>
                                        <p:tgtEl>
                                          <p:spTgt spid="38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8">
                                            <p:txEl>
                                              <p:pRg end="1" st="1"/>
                                            </p:txEl>
                                          </p:spTgt>
                                        </p:tgtEl>
                                        <p:attrNameLst>
                                          <p:attrName>style.visibility</p:attrName>
                                        </p:attrNameLst>
                                      </p:cBhvr>
                                      <p:to>
                                        <p:strVal val="visible"/>
                                      </p:to>
                                    </p:set>
                                    <p:anim calcmode="lin" valueType="num">
                                      <p:cBhvr additive="base">
                                        <p:cTn dur="500"/>
                                        <p:tgtEl>
                                          <p:spTgt spid="38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8">
                                            <p:txEl>
                                              <p:pRg end="2" st="2"/>
                                            </p:txEl>
                                          </p:spTgt>
                                        </p:tgtEl>
                                        <p:attrNameLst>
                                          <p:attrName>style.visibility</p:attrName>
                                        </p:attrNameLst>
                                      </p:cBhvr>
                                      <p:to>
                                        <p:strVal val="visible"/>
                                      </p:to>
                                    </p:set>
                                    <p:anim calcmode="lin" valueType="num">
                                      <p:cBhvr additive="base">
                                        <p:cTn dur="500"/>
                                        <p:tgtEl>
                                          <p:spTgt spid="38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8">
                                            <p:txEl>
                                              <p:pRg end="3" st="3"/>
                                            </p:txEl>
                                          </p:spTgt>
                                        </p:tgtEl>
                                        <p:attrNameLst>
                                          <p:attrName>style.visibility</p:attrName>
                                        </p:attrNameLst>
                                      </p:cBhvr>
                                      <p:to>
                                        <p:strVal val="visible"/>
                                      </p:to>
                                    </p:set>
                                    <p:anim calcmode="lin" valueType="num">
                                      <p:cBhvr additive="base">
                                        <p:cTn dur="500"/>
                                        <p:tgtEl>
                                          <p:spTgt spid="38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8">
                                            <p:txEl>
                                              <p:pRg end="4" st="4"/>
                                            </p:txEl>
                                          </p:spTgt>
                                        </p:tgtEl>
                                        <p:attrNameLst>
                                          <p:attrName>style.visibility</p:attrName>
                                        </p:attrNameLst>
                                      </p:cBhvr>
                                      <p:to>
                                        <p:strVal val="visible"/>
                                      </p:to>
                                    </p:set>
                                    <p:anim calcmode="lin" valueType="num">
                                      <p:cBhvr additive="base">
                                        <p:cTn dur="500"/>
                                        <p:tgtEl>
                                          <p:spTgt spid="38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8">
                                            <p:txEl>
                                              <p:pRg end="5" st="5"/>
                                            </p:txEl>
                                          </p:spTgt>
                                        </p:tgtEl>
                                        <p:attrNameLst>
                                          <p:attrName>style.visibility</p:attrName>
                                        </p:attrNameLst>
                                      </p:cBhvr>
                                      <p:to>
                                        <p:strVal val="visible"/>
                                      </p:to>
                                    </p:set>
                                    <p:anim calcmode="lin" valueType="num">
                                      <p:cBhvr additive="base">
                                        <p:cTn dur="500"/>
                                        <p:tgtEl>
                                          <p:spTgt spid="38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8">
                                            <p:txEl>
                                              <p:pRg end="6" st="6"/>
                                            </p:txEl>
                                          </p:spTgt>
                                        </p:tgtEl>
                                        <p:attrNameLst>
                                          <p:attrName>style.visibility</p:attrName>
                                        </p:attrNameLst>
                                      </p:cBhvr>
                                      <p:to>
                                        <p:strVal val="visible"/>
                                      </p:to>
                                    </p:set>
                                    <p:anim calcmode="lin" valueType="num">
                                      <p:cBhvr additive="base">
                                        <p:cTn dur="500"/>
                                        <p:tgtEl>
                                          <p:spTgt spid="38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8">
                                            <p:txEl>
                                              <p:pRg end="7" st="7"/>
                                            </p:txEl>
                                          </p:spTgt>
                                        </p:tgtEl>
                                        <p:attrNameLst>
                                          <p:attrName>style.visibility</p:attrName>
                                        </p:attrNameLst>
                                      </p:cBhvr>
                                      <p:to>
                                        <p:strVal val="visible"/>
                                      </p:to>
                                    </p:set>
                                    <p:anim calcmode="lin" valueType="num">
                                      <p:cBhvr additive="base">
                                        <p:cTn dur="500"/>
                                        <p:tgtEl>
                                          <p:spTgt spid="38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8">
                                            <p:txEl>
                                              <p:pRg end="8" st="8"/>
                                            </p:txEl>
                                          </p:spTgt>
                                        </p:tgtEl>
                                        <p:attrNameLst>
                                          <p:attrName>style.visibility</p:attrName>
                                        </p:attrNameLst>
                                      </p:cBhvr>
                                      <p:to>
                                        <p:strVal val="visible"/>
                                      </p:to>
                                    </p:set>
                                    <p:anim calcmode="lin" valueType="num">
                                      <p:cBhvr additive="base">
                                        <p:cTn dur="500"/>
                                        <p:tgtEl>
                                          <p:spTgt spid="38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8">
                                            <p:txEl>
                                              <p:pRg end="9" st="9"/>
                                            </p:txEl>
                                          </p:spTgt>
                                        </p:tgtEl>
                                        <p:attrNameLst>
                                          <p:attrName>style.visibility</p:attrName>
                                        </p:attrNameLst>
                                      </p:cBhvr>
                                      <p:to>
                                        <p:strVal val="visible"/>
                                      </p:to>
                                    </p:set>
                                    <p:anim calcmode="lin" valueType="num">
                                      <p:cBhvr additive="base">
                                        <p:cTn dur="500"/>
                                        <p:tgtEl>
                                          <p:spTgt spid="38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3"/>
          <p:cNvSpPr/>
          <p:nvPr/>
        </p:nvSpPr>
        <p:spPr>
          <a:xfrm>
            <a:off x="2221992" y="3182112"/>
            <a:ext cx="8156448" cy="2432304"/>
          </a:xfrm>
          <a:prstGeom prst="horizontalScroll">
            <a:avLst>
              <a:gd fmla="val 12500" name="adj"/>
            </a:avLst>
          </a:prstGeom>
          <a:gradFill>
            <a:gsLst>
              <a:gs pos="0">
                <a:srgbClr val="81D2FF"/>
              </a:gs>
              <a:gs pos="50000">
                <a:srgbClr val="B3E1FF"/>
              </a:gs>
              <a:gs pos="100000">
                <a:srgbClr val="DAEFFF"/>
              </a:gs>
            </a:gsLst>
            <a:lin ang="10800000" scaled="0"/>
          </a:gradFill>
          <a:ln cap="rnd" cmpd="sng" w="19050">
            <a:solidFill>
              <a:srgbClr val="820C4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800">
                <a:solidFill>
                  <a:srgbClr val="FF0000"/>
                </a:solidFill>
                <a:latin typeface="Architects Daughter"/>
                <a:ea typeface="Architects Daughter"/>
                <a:cs typeface="Architects Daughter"/>
                <a:sym typeface="Architects Daughter"/>
              </a:rPr>
              <a:t>THANK  YOU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Simulink</a:t>
            </a:r>
            <a:endParaRPr/>
          </a:p>
        </p:txBody>
      </p:sp>
      <p:sp>
        <p:nvSpPr>
          <p:cNvPr id="261" name="Google Shape;261;p3"/>
          <p:cNvSpPr txBox="1"/>
          <p:nvPr/>
        </p:nvSpPr>
        <p:spPr>
          <a:xfrm>
            <a:off x="369903" y="3130567"/>
            <a:ext cx="11452194" cy="243143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FF0000"/>
              </a:buClr>
              <a:buSzPts val="2800"/>
              <a:buFont typeface="Noto Sans Symbols"/>
              <a:buChar char="❑"/>
            </a:pPr>
            <a:r>
              <a:rPr lang="en-US" sz="2800">
                <a:solidFill>
                  <a:srgbClr val="FF0000"/>
                </a:solidFill>
                <a:latin typeface="Calibri"/>
                <a:ea typeface="Calibri"/>
                <a:cs typeface="Calibri"/>
                <a:sym typeface="Calibri"/>
              </a:rPr>
              <a:t>Simulink</a:t>
            </a:r>
            <a:r>
              <a:rPr lang="en-US" sz="2000">
                <a:solidFill>
                  <a:schemeClr val="dk1"/>
                </a:solidFill>
                <a:latin typeface="Calibri"/>
                <a:ea typeface="Calibri"/>
                <a:cs typeface="Calibri"/>
                <a:sym typeface="Calibri"/>
              </a:rPr>
              <a:t> is a </a:t>
            </a:r>
            <a:r>
              <a:rPr lang="en-US" sz="2000">
                <a:solidFill>
                  <a:srgbClr val="00B0F0"/>
                </a:solidFill>
                <a:latin typeface="Calibri"/>
                <a:ea typeface="Calibri"/>
                <a:cs typeface="Calibri"/>
                <a:sym typeface="Calibri"/>
              </a:rPr>
              <a:t>MATLAB</a:t>
            </a:r>
            <a:r>
              <a:rPr lang="en-US" sz="2000">
                <a:solidFill>
                  <a:schemeClr val="dk1"/>
                </a:solidFill>
                <a:latin typeface="Calibri"/>
                <a:ea typeface="Calibri"/>
                <a:cs typeface="Calibri"/>
                <a:sym typeface="Calibri"/>
              </a:rPr>
              <a:t>-based graphical programming environment for modeling, simulating and analyzing multidomain dynamical systems. Its primary interface is a graphical block diagramming tool and a customizable set of block libraries.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457200" lvl="0" marL="457200" marR="0" rtl="0" algn="l">
              <a:spcBef>
                <a:spcPts val="0"/>
              </a:spcBef>
              <a:spcAft>
                <a:spcPts val="0"/>
              </a:spcAft>
              <a:buClr>
                <a:srgbClr val="FF0000"/>
              </a:buClr>
              <a:buSzPts val="2400"/>
              <a:buFont typeface="Noto Sans Symbols"/>
              <a:buChar char="❑"/>
            </a:pPr>
            <a:r>
              <a:rPr lang="en-US" sz="2400">
                <a:solidFill>
                  <a:srgbClr val="FF0000"/>
                </a:solidFill>
                <a:latin typeface="Calibri"/>
                <a:ea typeface="Calibri"/>
                <a:cs typeface="Calibri"/>
                <a:sym typeface="Calibri"/>
              </a:rPr>
              <a:t>Simulink</a:t>
            </a:r>
            <a:r>
              <a:rPr lang="en-US" sz="2000">
                <a:solidFill>
                  <a:schemeClr val="dk1"/>
                </a:solidFill>
                <a:latin typeface="Calibri"/>
                <a:ea typeface="Calibri"/>
                <a:cs typeface="Calibri"/>
                <a:sym typeface="Calibri"/>
              </a:rPr>
              <a:t> offers tight integration with the rest of the </a:t>
            </a:r>
            <a:r>
              <a:rPr lang="en-US" sz="2000">
                <a:solidFill>
                  <a:srgbClr val="00B0F0"/>
                </a:solidFill>
                <a:latin typeface="Calibri"/>
                <a:ea typeface="Calibri"/>
                <a:cs typeface="Calibri"/>
                <a:sym typeface="Calibri"/>
              </a:rPr>
              <a:t>MATLAB</a:t>
            </a:r>
            <a:r>
              <a:rPr lang="en-US" sz="2000">
                <a:solidFill>
                  <a:schemeClr val="dk1"/>
                </a:solidFill>
                <a:latin typeface="Calibri"/>
                <a:ea typeface="Calibri"/>
                <a:cs typeface="Calibri"/>
                <a:sym typeface="Calibri"/>
              </a:rPr>
              <a:t> environment and can either drive </a:t>
            </a:r>
            <a:r>
              <a:rPr lang="en-US" sz="2000">
                <a:solidFill>
                  <a:srgbClr val="00B0F0"/>
                </a:solidFill>
                <a:latin typeface="Calibri"/>
                <a:ea typeface="Calibri"/>
                <a:cs typeface="Calibri"/>
                <a:sym typeface="Calibri"/>
              </a:rPr>
              <a:t>MATLAB</a:t>
            </a:r>
            <a:r>
              <a:rPr lang="en-US" sz="2000">
                <a:solidFill>
                  <a:schemeClr val="dk1"/>
                </a:solidFill>
                <a:latin typeface="Calibri"/>
                <a:ea typeface="Calibri"/>
                <a:cs typeface="Calibri"/>
                <a:sym typeface="Calibri"/>
              </a:rPr>
              <a:t> or be scripted from it. Simulink is widely used in automatic control and digital signal processing for multidomain simulation and model-based design</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10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1000"/>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1000"/>
                                        <p:tgtEl>
                                          <p:spTgt spid="26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Application of Simulink</a:t>
            </a:r>
            <a:endParaRPr/>
          </a:p>
        </p:txBody>
      </p:sp>
      <p:sp>
        <p:nvSpPr>
          <p:cNvPr id="267" name="Google Shape;267;p4"/>
          <p:cNvSpPr txBox="1"/>
          <p:nvPr/>
        </p:nvSpPr>
        <p:spPr>
          <a:xfrm>
            <a:off x="532660" y="3000652"/>
            <a:ext cx="11061577"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rgbClr val="FF0000"/>
              </a:buClr>
              <a:buSzPts val="1800"/>
              <a:buFont typeface="Noto Sans Symbols"/>
              <a:buChar char="❑"/>
            </a:pPr>
            <a:r>
              <a:rPr lang="en-US" sz="1800">
                <a:solidFill>
                  <a:schemeClr val="dk1"/>
                </a:solidFill>
                <a:latin typeface="Century Gothic"/>
                <a:ea typeface="Century Gothic"/>
                <a:cs typeface="Century Gothic"/>
                <a:sym typeface="Century Gothic"/>
              </a:rPr>
              <a:t>Biotechnology, Pharmaceutical, and Medical.</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rgbClr val="7030A0"/>
              </a:buClr>
              <a:buSzPts val="1800"/>
              <a:buFont typeface="Noto Sans Symbols"/>
              <a:buChar char="❑"/>
            </a:pPr>
            <a:r>
              <a:rPr lang="en-US" sz="1800">
                <a:solidFill>
                  <a:schemeClr val="dk1"/>
                </a:solidFill>
                <a:latin typeface="Century Gothic"/>
                <a:ea typeface="Century Gothic"/>
                <a:cs typeface="Century Gothic"/>
                <a:sym typeface="Century Gothic"/>
              </a:rPr>
              <a:t>Communication And Aerospace System.</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rgbClr val="00B050"/>
              </a:buClr>
              <a:buSzPts val="1800"/>
              <a:buFont typeface="Noto Sans Symbols"/>
              <a:buChar char="❑"/>
            </a:pPr>
            <a:r>
              <a:rPr lang="en-US" sz="1800">
                <a:solidFill>
                  <a:schemeClr val="dk1"/>
                </a:solidFill>
                <a:latin typeface="Century Gothic"/>
                <a:ea typeface="Century Gothic"/>
                <a:cs typeface="Century Gothic"/>
                <a:sym typeface="Century Gothic"/>
              </a:rPr>
              <a:t>Financial Modelling and Analysis.</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342900" lvl="0" marL="342900" marR="0" rtl="0" algn="l">
              <a:spcBef>
                <a:spcPts val="0"/>
              </a:spcBef>
              <a:spcAft>
                <a:spcPts val="0"/>
              </a:spcAft>
              <a:buClr>
                <a:srgbClr val="00B0F0"/>
              </a:buClr>
              <a:buSzPts val="1800"/>
              <a:buFont typeface="Noto Sans Symbols"/>
              <a:buChar char="❑"/>
            </a:pPr>
            <a:r>
              <a:rPr lang="en-US" sz="1800">
                <a:solidFill>
                  <a:schemeClr val="dk1"/>
                </a:solidFill>
                <a:latin typeface="Century Gothic"/>
                <a:ea typeface="Century Gothic"/>
                <a:cs typeface="Century Gothic"/>
                <a:sym typeface="Century Gothic"/>
              </a:rPr>
              <a:t>Automatic control and digital signal processing for multidomain simulation and Model-Based Design.</a:t>
            </a:r>
            <a:endParaRPr sz="1800">
              <a:solidFill>
                <a:schemeClr val="dk1"/>
              </a:solidFill>
              <a:latin typeface="Century Gothic"/>
              <a:ea typeface="Century Gothic"/>
              <a:cs typeface="Century Gothic"/>
              <a:sym typeface="Century Gothic"/>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entury Gothic"/>
              <a:ea typeface="Century Gothic"/>
              <a:cs typeface="Century Gothic"/>
              <a:sym typeface="Century Gothic"/>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Advantages of Simulink</a:t>
            </a:r>
            <a:endParaRPr/>
          </a:p>
        </p:txBody>
      </p:sp>
      <p:sp>
        <p:nvSpPr>
          <p:cNvPr id="273" name="Google Shape;273;p5"/>
          <p:cNvSpPr txBox="1"/>
          <p:nvPr/>
        </p:nvSpPr>
        <p:spPr>
          <a:xfrm>
            <a:off x="532660" y="3000652"/>
            <a:ext cx="11061577"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92D050"/>
              </a:buClr>
              <a:buSzPts val="1800"/>
              <a:buFont typeface="Noto Sans Symbols"/>
              <a:buChar char="❑"/>
            </a:pPr>
            <a:r>
              <a:rPr lang="en-US" sz="1800">
                <a:solidFill>
                  <a:schemeClr val="dk1"/>
                </a:solidFill>
                <a:latin typeface="Century Gothic"/>
                <a:ea typeface="Century Gothic"/>
                <a:cs typeface="Century Gothic"/>
                <a:sym typeface="Century Gothic"/>
              </a:rPr>
              <a:t>One of the main advantages of Simulink is the ability to model a nonlinear system, which a transfer function is unable to do.</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rgbClr val="FF0000"/>
              </a:buClr>
              <a:buSzPts val="1800"/>
              <a:buFont typeface="Noto Sans Symbols"/>
              <a:buChar char="❑"/>
            </a:pPr>
            <a:r>
              <a:rPr lang="en-US" sz="1800">
                <a:solidFill>
                  <a:schemeClr val="dk1"/>
                </a:solidFill>
                <a:latin typeface="Century Gothic"/>
                <a:ea typeface="Century Gothic"/>
                <a:cs typeface="Century Gothic"/>
                <a:sym typeface="Century Gothic"/>
              </a:rPr>
              <a:t>Another advantage of Simulink is the ability to take on initial conditions.</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rgbClr val="00B0F0"/>
              </a:buClr>
              <a:buSzPts val="1800"/>
              <a:buFont typeface="Noto Sans Symbols"/>
              <a:buChar char="❑"/>
            </a:pPr>
            <a:r>
              <a:rPr lang="en-US" sz="1800">
                <a:solidFill>
                  <a:schemeClr val="dk1"/>
                </a:solidFill>
                <a:latin typeface="Century Gothic"/>
                <a:ea typeface="Century Gothic"/>
                <a:cs typeface="Century Gothic"/>
                <a:sym typeface="Century Gothic"/>
              </a:rPr>
              <a:t>Simulink is integrated with MATLAB and data can be easily transfered between the programs.</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rgbClr val="70186D"/>
              </a:buClr>
              <a:buSzPts val="1800"/>
              <a:buFont typeface="Noto Sans Symbols"/>
              <a:buChar char="❑"/>
            </a:pPr>
            <a:r>
              <a:rPr lang="en-US" sz="1800">
                <a:solidFill>
                  <a:schemeClr val="dk1"/>
                </a:solidFill>
                <a:latin typeface="Century Gothic"/>
                <a:ea typeface="Century Gothic"/>
                <a:cs typeface="Century Gothic"/>
                <a:sym typeface="Century Gothic"/>
              </a:rPr>
              <a:t>Simulink is supported on Unix, Macintosh, and Windows environments.</a:t>
            </a:r>
            <a:endParaRPr sz="18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 calcmode="lin" valueType="num">
                                      <p:cBhvr additive="base">
                                        <p:cTn dur="500"/>
                                        <p:tgtEl>
                                          <p:spTgt spid="27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anim calcmode="lin" valueType="num">
                                      <p:cBhvr additive="base">
                                        <p:cTn dur="500"/>
                                        <p:tgtEl>
                                          <p:spTgt spid="27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3">
                                            <p:txEl>
                                              <p:pRg end="2" st="2"/>
                                            </p:txEl>
                                          </p:spTgt>
                                        </p:tgtEl>
                                        <p:attrNameLst>
                                          <p:attrName>style.visibility</p:attrName>
                                        </p:attrNameLst>
                                      </p:cBhvr>
                                      <p:to>
                                        <p:strVal val="visible"/>
                                      </p:to>
                                    </p:set>
                                    <p:anim calcmode="lin" valueType="num">
                                      <p:cBhvr additive="base">
                                        <p:cTn dur="500"/>
                                        <p:tgtEl>
                                          <p:spTgt spid="27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3">
                                            <p:txEl>
                                              <p:pRg end="3" st="3"/>
                                            </p:txEl>
                                          </p:spTgt>
                                        </p:tgtEl>
                                        <p:attrNameLst>
                                          <p:attrName>style.visibility</p:attrName>
                                        </p:attrNameLst>
                                      </p:cBhvr>
                                      <p:to>
                                        <p:strVal val="visible"/>
                                      </p:to>
                                    </p:set>
                                    <p:anim calcmode="lin" valueType="num">
                                      <p:cBhvr additive="base">
                                        <p:cTn dur="500"/>
                                        <p:tgtEl>
                                          <p:spTgt spid="27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3">
                                            <p:txEl>
                                              <p:pRg end="4" st="4"/>
                                            </p:txEl>
                                          </p:spTgt>
                                        </p:tgtEl>
                                        <p:attrNameLst>
                                          <p:attrName>style.visibility</p:attrName>
                                        </p:attrNameLst>
                                      </p:cBhvr>
                                      <p:to>
                                        <p:strVal val="visible"/>
                                      </p:to>
                                    </p:set>
                                    <p:anim calcmode="lin" valueType="num">
                                      <p:cBhvr additive="base">
                                        <p:cTn dur="500"/>
                                        <p:tgtEl>
                                          <p:spTgt spid="27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3">
                                            <p:txEl>
                                              <p:pRg end="5" st="5"/>
                                            </p:txEl>
                                          </p:spTgt>
                                        </p:tgtEl>
                                        <p:attrNameLst>
                                          <p:attrName>style.visibility</p:attrName>
                                        </p:attrNameLst>
                                      </p:cBhvr>
                                      <p:to>
                                        <p:strVal val="visible"/>
                                      </p:to>
                                    </p:set>
                                    <p:anim calcmode="lin" valueType="num">
                                      <p:cBhvr additive="base">
                                        <p:cTn dur="500"/>
                                        <p:tgtEl>
                                          <p:spTgt spid="27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3">
                                            <p:txEl>
                                              <p:pRg end="6" st="6"/>
                                            </p:txEl>
                                          </p:spTgt>
                                        </p:tgtEl>
                                        <p:attrNameLst>
                                          <p:attrName>style.visibility</p:attrName>
                                        </p:attrNameLst>
                                      </p:cBhvr>
                                      <p:to>
                                        <p:strVal val="visible"/>
                                      </p:to>
                                    </p:set>
                                    <p:anim calcmode="lin" valueType="num">
                                      <p:cBhvr additive="base">
                                        <p:cTn dur="500"/>
                                        <p:tgtEl>
                                          <p:spTgt spid="27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Simulink Library</a:t>
            </a:r>
            <a:endParaRPr/>
          </a:p>
        </p:txBody>
      </p:sp>
      <p:pic>
        <p:nvPicPr>
          <p:cNvPr id="279" name="Google Shape;279;p6"/>
          <p:cNvPicPr preferRelativeResize="0"/>
          <p:nvPr/>
        </p:nvPicPr>
        <p:blipFill rotWithShape="1">
          <a:blip r:embed="rId3">
            <a:alphaModFix/>
          </a:blip>
          <a:srcRect b="0" l="0" r="0" t="0"/>
          <a:stretch/>
        </p:blipFill>
        <p:spPr>
          <a:xfrm>
            <a:off x="280987" y="2523512"/>
            <a:ext cx="1530705" cy="1810975"/>
          </a:xfrm>
          <a:prstGeom prst="rect">
            <a:avLst/>
          </a:prstGeom>
          <a:noFill/>
          <a:ln>
            <a:noFill/>
          </a:ln>
        </p:spPr>
      </p:pic>
      <p:pic>
        <p:nvPicPr>
          <p:cNvPr id="280" name="Google Shape;280;p6"/>
          <p:cNvPicPr preferRelativeResize="0"/>
          <p:nvPr/>
        </p:nvPicPr>
        <p:blipFill rotWithShape="1">
          <a:blip r:embed="rId4">
            <a:alphaModFix/>
          </a:blip>
          <a:srcRect b="0" l="0" r="0" t="0"/>
          <a:stretch/>
        </p:blipFill>
        <p:spPr>
          <a:xfrm>
            <a:off x="2357692" y="2523512"/>
            <a:ext cx="1647732" cy="1888509"/>
          </a:xfrm>
          <a:prstGeom prst="rect">
            <a:avLst/>
          </a:prstGeom>
          <a:noFill/>
          <a:ln>
            <a:noFill/>
          </a:ln>
        </p:spPr>
      </p:pic>
      <p:pic>
        <p:nvPicPr>
          <p:cNvPr id="281" name="Google Shape;281;p6"/>
          <p:cNvPicPr preferRelativeResize="0"/>
          <p:nvPr/>
        </p:nvPicPr>
        <p:blipFill rotWithShape="1">
          <a:blip r:embed="rId5">
            <a:alphaModFix/>
          </a:blip>
          <a:srcRect b="0" l="0" r="0" t="0"/>
          <a:stretch/>
        </p:blipFill>
        <p:spPr>
          <a:xfrm>
            <a:off x="4438650" y="2523512"/>
            <a:ext cx="1724025" cy="1795136"/>
          </a:xfrm>
          <a:prstGeom prst="rect">
            <a:avLst/>
          </a:prstGeom>
          <a:noFill/>
          <a:ln>
            <a:noFill/>
          </a:ln>
        </p:spPr>
      </p:pic>
      <p:pic>
        <p:nvPicPr>
          <p:cNvPr id="282" name="Google Shape;282;p6"/>
          <p:cNvPicPr preferRelativeResize="0"/>
          <p:nvPr/>
        </p:nvPicPr>
        <p:blipFill rotWithShape="1">
          <a:blip r:embed="rId6">
            <a:alphaModFix/>
          </a:blip>
          <a:srcRect b="0" l="0" r="0" t="0"/>
          <a:stretch/>
        </p:blipFill>
        <p:spPr>
          <a:xfrm>
            <a:off x="6855058" y="2495661"/>
            <a:ext cx="438150" cy="1638362"/>
          </a:xfrm>
          <a:prstGeom prst="rect">
            <a:avLst/>
          </a:prstGeom>
          <a:noFill/>
          <a:ln>
            <a:noFill/>
          </a:ln>
        </p:spPr>
      </p:pic>
      <p:pic>
        <p:nvPicPr>
          <p:cNvPr id="283" name="Google Shape;283;p6"/>
          <p:cNvPicPr preferRelativeResize="0"/>
          <p:nvPr/>
        </p:nvPicPr>
        <p:blipFill rotWithShape="1">
          <a:blip r:embed="rId7">
            <a:alphaModFix/>
          </a:blip>
          <a:srcRect b="0" l="0" r="0" t="0"/>
          <a:stretch/>
        </p:blipFill>
        <p:spPr>
          <a:xfrm>
            <a:off x="7466692" y="2594962"/>
            <a:ext cx="1439772" cy="1795136"/>
          </a:xfrm>
          <a:prstGeom prst="rect">
            <a:avLst/>
          </a:prstGeom>
          <a:noFill/>
          <a:ln>
            <a:noFill/>
          </a:ln>
        </p:spPr>
      </p:pic>
      <p:pic>
        <p:nvPicPr>
          <p:cNvPr id="284" name="Google Shape;284;p6"/>
          <p:cNvPicPr preferRelativeResize="0"/>
          <p:nvPr/>
        </p:nvPicPr>
        <p:blipFill rotWithShape="1">
          <a:blip r:embed="rId8">
            <a:alphaModFix/>
          </a:blip>
          <a:srcRect b="0" l="0" r="0" t="0"/>
          <a:stretch/>
        </p:blipFill>
        <p:spPr>
          <a:xfrm>
            <a:off x="9048790" y="2495661"/>
            <a:ext cx="1571036" cy="1838826"/>
          </a:xfrm>
          <a:prstGeom prst="rect">
            <a:avLst/>
          </a:prstGeom>
          <a:noFill/>
          <a:ln>
            <a:noFill/>
          </a:ln>
        </p:spPr>
      </p:pic>
      <p:pic>
        <p:nvPicPr>
          <p:cNvPr id="285" name="Google Shape;285;p6"/>
          <p:cNvPicPr preferRelativeResize="0"/>
          <p:nvPr/>
        </p:nvPicPr>
        <p:blipFill rotWithShape="1">
          <a:blip r:embed="rId9">
            <a:alphaModFix/>
          </a:blip>
          <a:srcRect b="0" l="0" r="0" t="0"/>
          <a:stretch/>
        </p:blipFill>
        <p:spPr>
          <a:xfrm>
            <a:off x="370063" y="4710111"/>
            <a:ext cx="1289050" cy="1700213"/>
          </a:xfrm>
          <a:prstGeom prst="rect">
            <a:avLst/>
          </a:prstGeom>
          <a:noFill/>
          <a:ln>
            <a:noFill/>
          </a:ln>
        </p:spPr>
      </p:pic>
      <p:pic>
        <p:nvPicPr>
          <p:cNvPr id="286" name="Google Shape;286;p6"/>
          <p:cNvPicPr preferRelativeResize="0"/>
          <p:nvPr/>
        </p:nvPicPr>
        <p:blipFill rotWithShape="1">
          <a:blip r:embed="rId10">
            <a:alphaModFix/>
          </a:blip>
          <a:srcRect b="0" l="0" r="0" t="0"/>
          <a:stretch/>
        </p:blipFill>
        <p:spPr>
          <a:xfrm>
            <a:off x="2124075" y="4710111"/>
            <a:ext cx="1333500" cy="1600200"/>
          </a:xfrm>
          <a:prstGeom prst="rect">
            <a:avLst/>
          </a:prstGeom>
          <a:noFill/>
          <a:ln>
            <a:noFill/>
          </a:ln>
        </p:spPr>
      </p:pic>
      <p:sp>
        <p:nvSpPr>
          <p:cNvPr id="287" name="Google Shape;287;p6"/>
          <p:cNvSpPr txBox="1"/>
          <p:nvPr/>
        </p:nvSpPr>
        <p:spPr>
          <a:xfrm>
            <a:off x="6804957" y="4149957"/>
            <a:ext cx="60886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rgbClr val="00B0F0"/>
                </a:solidFill>
                <a:latin typeface="Century Gothic"/>
                <a:ea typeface="Century Gothic"/>
                <a:cs typeface="Century Gothic"/>
                <a:sym typeface="Century Gothic"/>
              </a:rPr>
              <a:t>MUX</a:t>
            </a:r>
            <a:endParaRPr/>
          </a:p>
        </p:txBody>
      </p:sp>
      <p:pic>
        <p:nvPicPr>
          <p:cNvPr id="288" name="Google Shape;288;p6"/>
          <p:cNvPicPr preferRelativeResize="0"/>
          <p:nvPr/>
        </p:nvPicPr>
        <p:blipFill rotWithShape="1">
          <a:blip r:embed="rId11">
            <a:alphaModFix/>
          </a:blip>
          <a:srcRect b="0" l="0" r="0" t="0"/>
          <a:stretch/>
        </p:blipFill>
        <p:spPr>
          <a:xfrm>
            <a:off x="5535660" y="4605336"/>
            <a:ext cx="1666875" cy="1704975"/>
          </a:xfrm>
          <a:prstGeom prst="rect">
            <a:avLst/>
          </a:prstGeom>
          <a:noFill/>
          <a:ln>
            <a:noFill/>
          </a:ln>
        </p:spPr>
      </p:pic>
      <p:pic>
        <p:nvPicPr>
          <p:cNvPr id="289" name="Google Shape;289;p6"/>
          <p:cNvPicPr preferRelativeResize="0"/>
          <p:nvPr/>
        </p:nvPicPr>
        <p:blipFill rotWithShape="1">
          <a:blip r:embed="rId12">
            <a:alphaModFix/>
          </a:blip>
          <a:srcRect b="0" l="0" r="0" t="0"/>
          <a:stretch/>
        </p:blipFill>
        <p:spPr>
          <a:xfrm>
            <a:off x="3776662" y="4650579"/>
            <a:ext cx="1323975" cy="1819275"/>
          </a:xfrm>
          <a:prstGeom prst="rect">
            <a:avLst/>
          </a:prstGeom>
          <a:noFill/>
          <a:ln>
            <a:noFill/>
          </a:ln>
        </p:spPr>
      </p:pic>
      <p:pic>
        <p:nvPicPr>
          <p:cNvPr id="290" name="Google Shape;290;p6"/>
          <p:cNvPicPr preferRelativeResize="0"/>
          <p:nvPr/>
        </p:nvPicPr>
        <p:blipFill rotWithShape="1">
          <a:blip r:embed="rId13">
            <a:alphaModFix/>
          </a:blip>
          <a:srcRect b="0" l="0" r="0" t="0"/>
          <a:stretch/>
        </p:blipFill>
        <p:spPr>
          <a:xfrm>
            <a:off x="7894144" y="4710111"/>
            <a:ext cx="1007162" cy="882821"/>
          </a:xfrm>
          <a:prstGeom prst="rect">
            <a:avLst/>
          </a:prstGeom>
          <a:noFill/>
          <a:ln>
            <a:noFill/>
          </a:ln>
        </p:spPr>
      </p:pic>
      <p:sp>
        <p:nvSpPr>
          <p:cNvPr id="291" name="Google Shape;291;p6"/>
          <p:cNvSpPr txBox="1"/>
          <p:nvPr/>
        </p:nvSpPr>
        <p:spPr>
          <a:xfrm>
            <a:off x="8060924" y="5728279"/>
            <a:ext cx="106966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B0F0"/>
                </a:solidFill>
                <a:latin typeface="Century Gothic"/>
                <a:ea typeface="Century Gothic"/>
                <a:cs typeface="Century Gothic"/>
                <a:sym typeface="Century Gothic"/>
              </a:rPr>
              <a:t>Adder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500"/>
                                        <p:tgtEl>
                                          <p:spTgt spid="2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500"/>
                                        <p:tgtEl>
                                          <p:spTgt spid="2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500"/>
                                        <p:tgtEl>
                                          <p:spTgt spid="28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500"/>
                                        <p:tgtEl>
                                          <p:spTgt spid="28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5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500"/>
                                        <p:tgtEl>
                                          <p:spTgt spid="2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500"/>
                                        <p:tgtEl>
                                          <p:spTgt spid="2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822"/>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822"/>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822"/>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822"/>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animEffect filter="fade" transition="in">
                                      <p:cBhvr>
                                        <p:cTn dur="500"/>
                                        <p:tgtEl>
                                          <p:spTgt spid="2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ASK (Amplitude Shift Keying)</a:t>
            </a:r>
            <a:endParaRPr/>
          </a:p>
        </p:txBody>
      </p:sp>
      <p:sp>
        <p:nvSpPr>
          <p:cNvPr id="297" name="Google Shape;297;p8"/>
          <p:cNvSpPr txBox="1"/>
          <p:nvPr/>
        </p:nvSpPr>
        <p:spPr>
          <a:xfrm>
            <a:off x="665825" y="2991775"/>
            <a:ext cx="11248008" cy="200054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0000"/>
              </a:buClr>
              <a:buSzPts val="2400"/>
              <a:buFont typeface="Noto Sans Symbols"/>
              <a:buChar char="❑"/>
            </a:pPr>
            <a:r>
              <a:rPr lang="en-US" sz="2400">
                <a:solidFill>
                  <a:srgbClr val="FF0000"/>
                </a:solidFill>
                <a:latin typeface="Calibri"/>
                <a:ea typeface="Calibri"/>
                <a:cs typeface="Calibri"/>
                <a:sym typeface="Calibri"/>
              </a:rPr>
              <a:t>Amplitude-shift keying (ASK)</a:t>
            </a:r>
            <a:r>
              <a:rPr lang="en-US" sz="2000">
                <a:solidFill>
                  <a:srgbClr val="FF0000"/>
                </a:solidFill>
                <a:latin typeface="Calibri"/>
                <a:ea typeface="Calibri"/>
                <a:cs typeface="Calibri"/>
                <a:sym typeface="Calibri"/>
              </a:rPr>
              <a:t> </a:t>
            </a:r>
            <a:r>
              <a:rPr lang="en-US" sz="2000">
                <a:solidFill>
                  <a:schemeClr val="dk1"/>
                </a:solidFill>
                <a:latin typeface="Calibri"/>
                <a:ea typeface="Calibri"/>
                <a:cs typeface="Calibri"/>
                <a:sym typeface="Calibri"/>
              </a:rPr>
              <a:t>is a form of amplitude modulation that represents digital data as variations in the amplitude of a carrier wave.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rgbClr val="FF0000"/>
              </a:buClr>
              <a:buSzPts val="2000"/>
              <a:buFont typeface="Noto Sans Symbols"/>
              <a:buChar char="❑"/>
            </a:pPr>
            <a:r>
              <a:rPr lang="en-US" sz="2000">
                <a:solidFill>
                  <a:schemeClr val="dk1"/>
                </a:solidFill>
                <a:latin typeface="Calibri"/>
                <a:ea typeface="Calibri"/>
                <a:cs typeface="Calibri"/>
                <a:sym typeface="Calibri"/>
              </a:rPr>
              <a:t> In an</a:t>
            </a:r>
            <a:r>
              <a:rPr lang="en-US" sz="2000">
                <a:solidFill>
                  <a:srgbClr val="FF0000"/>
                </a:solidFill>
                <a:latin typeface="Calibri"/>
                <a:ea typeface="Calibri"/>
                <a:cs typeface="Calibri"/>
                <a:sym typeface="Calibri"/>
              </a:rPr>
              <a:t> ASK </a:t>
            </a:r>
            <a:r>
              <a:rPr lang="en-US" sz="2000">
                <a:solidFill>
                  <a:schemeClr val="dk1"/>
                </a:solidFill>
                <a:latin typeface="Calibri"/>
                <a:ea typeface="Calibri"/>
                <a:cs typeface="Calibri"/>
                <a:sym typeface="Calibri"/>
              </a:rPr>
              <a:t>system, the binary symbol 1 is represented by transmitting a fixed-amplitude carrier wave and fixed frequency for a bit duration of T seconds. If the signal value is 1 then the carrier signal will be transmitted; otherwise, a signal value of 0 will be transmitted.</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1000"/>
                                        <p:tgtEl>
                                          <p:spTgt spid="29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Snapshot of ASK</a:t>
            </a:r>
            <a:endParaRPr/>
          </a:p>
        </p:txBody>
      </p:sp>
      <p:pic>
        <p:nvPicPr>
          <p:cNvPr id="303" name="Google Shape;303;p9"/>
          <p:cNvPicPr preferRelativeResize="0"/>
          <p:nvPr/>
        </p:nvPicPr>
        <p:blipFill rotWithShape="1">
          <a:blip r:embed="rId3">
            <a:alphaModFix/>
          </a:blip>
          <a:srcRect b="0" l="0" r="0" t="0"/>
          <a:stretch/>
        </p:blipFill>
        <p:spPr>
          <a:xfrm>
            <a:off x="3140938" y="2552052"/>
            <a:ext cx="5390659" cy="3781425"/>
          </a:xfrm>
          <a:prstGeom prst="rect">
            <a:avLst/>
          </a:prstGeom>
          <a:noFill/>
          <a:ln>
            <a:noFill/>
          </a:ln>
        </p:spPr>
      </p:pic>
      <p:pic>
        <p:nvPicPr>
          <p:cNvPr id="304" name="Google Shape;304;p9"/>
          <p:cNvPicPr preferRelativeResize="0"/>
          <p:nvPr/>
        </p:nvPicPr>
        <p:blipFill rotWithShape="1">
          <a:blip r:embed="rId4">
            <a:alphaModFix/>
          </a:blip>
          <a:srcRect b="0" l="0" r="0" t="0"/>
          <a:stretch/>
        </p:blipFill>
        <p:spPr>
          <a:xfrm>
            <a:off x="2800104" y="2445519"/>
            <a:ext cx="6362700" cy="3746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03"/>
                                        </p:tgtEl>
                                        <p:attrNameLst>
                                          <p:attrName>ppt_y</p:attrName>
                                        </p:attrNameLst>
                                      </p:cBhvr>
                                      <p:tavLst>
                                        <p:tav fmla="" tm="0">
                                          <p:val>
                                            <p:strVal val="#ppt_y"/>
                                          </p:val>
                                        </p:tav>
                                        <p:tav fmla="" tm="100000">
                                          <p:val>
                                            <p:strVal val="#ppt_y+1"/>
                                          </p:val>
                                        </p:tav>
                                      </p:tavLst>
                                    </p:anim>
                                    <p:set>
                                      <p:cBhvr>
                                        <p:cTn dur="1" fill="hold">
                                          <p:stCondLst>
                                            <p:cond delay="500"/>
                                          </p:stCondLst>
                                        </p:cTn>
                                        <p:tgtEl>
                                          <p:spTgt spid="3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2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304"/>
                                        </p:tgtEl>
                                      </p:cBhvr>
                                    </p:animEffect>
                                    <p:set>
                                      <p:cBhvr>
                                        <p:cTn dur="1" fill="hold">
                                          <p:stCondLst>
                                            <p:cond delay="2000"/>
                                          </p:stCondLst>
                                        </p:cTn>
                                        <p:tgtEl>
                                          <p:spTgt spid="3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PSK (Phase Shift Keying)</a:t>
            </a:r>
            <a:endParaRPr/>
          </a:p>
        </p:txBody>
      </p:sp>
      <p:sp>
        <p:nvSpPr>
          <p:cNvPr id="310" name="Google Shape;310;p10"/>
          <p:cNvSpPr txBox="1"/>
          <p:nvPr/>
        </p:nvSpPr>
        <p:spPr>
          <a:xfrm>
            <a:off x="710214" y="3080551"/>
            <a:ext cx="10848512" cy="233910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B0F0"/>
              </a:buClr>
              <a:buSzPts val="2000"/>
              <a:buFont typeface="Noto Sans Symbols"/>
              <a:buChar char="❑"/>
            </a:pPr>
            <a:r>
              <a:rPr lang="en-US" sz="2000">
                <a:solidFill>
                  <a:srgbClr val="00B0F0"/>
                </a:solidFill>
                <a:latin typeface="Century Gothic"/>
                <a:ea typeface="Century Gothic"/>
                <a:cs typeface="Century Gothic"/>
                <a:sym typeface="Century Gothic"/>
              </a:rPr>
              <a:t>Phase-shift keying (PSK) </a:t>
            </a:r>
            <a:r>
              <a:rPr lang="en-US" sz="1800">
                <a:solidFill>
                  <a:schemeClr val="dk1"/>
                </a:solidFill>
                <a:latin typeface="Century Gothic"/>
                <a:ea typeface="Century Gothic"/>
                <a:cs typeface="Century Gothic"/>
                <a:sym typeface="Century Gothic"/>
              </a:rPr>
              <a:t>is a digital modulation process which conveys data by changing (modulating) the phase of a constant frequency reference signal (the carrier wave). The modulation is accomplished by varying the sine and cosine inputs at a precise time. It is widely used for wireless LAN’s, RFID and Bluetooth communication.</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285750" lvl="0" marL="285750" marR="0" rtl="0" algn="l">
              <a:spcBef>
                <a:spcPts val="0"/>
              </a:spcBef>
              <a:spcAft>
                <a:spcPts val="0"/>
              </a:spcAft>
              <a:buClr>
                <a:srgbClr val="00B0F0"/>
              </a:buClr>
              <a:buSzPts val="1800"/>
              <a:buFont typeface="Noto Sans Symbols"/>
              <a:buChar char="❑"/>
            </a:pPr>
            <a:r>
              <a:rPr lang="en-US" sz="1800">
                <a:solidFill>
                  <a:srgbClr val="00B0F0"/>
                </a:solidFill>
                <a:latin typeface="Century Gothic"/>
                <a:ea typeface="Century Gothic"/>
                <a:cs typeface="Century Gothic"/>
                <a:sym typeface="Century Gothic"/>
              </a:rPr>
              <a:t>PSK</a:t>
            </a:r>
            <a:r>
              <a:rPr lang="en-US" sz="1800">
                <a:solidFill>
                  <a:schemeClr val="dk1"/>
                </a:solidFill>
                <a:latin typeface="Century Gothic"/>
                <a:ea typeface="Century Gothic"/>
                <a:cs typeface="Century Gothic"/>
                <a:sym typeface="Century Gothic"/>
              </a:rPr>
              <a:t> uses a finite number of phases, each assigned a unique pattern of binary digits. Usually, each phase encodes an equal number of bits. Each pattern of bits forms the symbol that is represented by the particular phase.</a:t>
            </a:r>
            <a:endParaRPr sz="1800">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Effect filter="fade" transition="in">
                                      <p:cBhvr>
                                        <p:cTn dur="1000"/>
                                        <p:tgtEl>
                                          <p:spTgt spid="3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Effect filter="fade" transition="in">
                                      <p:cBhvr>
                                        <p:cTn dur="1000"/>
                                        <p:tgtEl>
                                          <p:spTgt spid="3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Effect filter="fade" transition="in">
                                      <p:cBhvr>
                                        <p:cTn dur="1000"/>
                                        <p:tgtEl>
                                          <p:spTgt spid="3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2019-11-18T16:38:42Z</dcterms:created>
  <dc:creator>Ashutosh Rawat</dc:creator>
</cp:coreProperties>
</file>