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BE43663-4A48-4E3E-AD68-D5128E4FDD70}">
  <a:tblStyle styleId="{2BE43663-4A48-4E3E-AD68-D5128E4FDD7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Lato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ML and Neural Networks for Sentiment Analysis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2938150"/>
            <a:ext cx="6331500" cy="154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MENTOR: </a:t>
            </a:r>
            <a:r>
              <a:rPr lang="en"/>
              <a:t>Drushti Apoorva Gopikrishnan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TEAM: </a:t>
            </a:r>
            <a:r>
              <a:rPr lang="en"/>
              <a:t>Anandita Dhasmana, Kanishka Joshi, Kritik Mathur, Subrito Haldar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27080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Problem Statement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35775" y="1038800"/>
            <a:ext cx="77562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To employ and compare different Ml and NN techniques for hindi song lyrics and make a robust system that gives substantially accurate results.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23607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Motivation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35775" y="3183000"/>
            <a:ext cx="78483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Extracting the emotion of a song has an important application in auto playlist generation, song recommendation etc.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Not a lot of work has been done for Hindi songs.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00262" y="13766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 fixed structure to a sentence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Extensive use of metaphors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A song doesn’t necessarily have just one emotion</a:t>
            </a:r>
          </a:p>
        </p:txBody>
      </p:sp>
      <p:pic>
        <p:nvPicPr>
          <p:cNvPr descr="Screenshot from 2017-06-05 16-51-10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12" y="2576425"/>
            <a:ext cx="22955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6-05 16-52-30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199" y="2364175"/>
            <a:ext cx="222575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sets of lyrics: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collection of 1055 hindi songs lyrics in Devanagari 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collection of 2553 hindi songs lyrics in Roman 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809050" y="575950"/>
            <a:ext cx="3912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pic>
        <p:nvPicPr>
          <p:cNvPr descr="Screenshot from 2017-06-05 16-42-11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989175"/>
            <a:ext cx="367454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4117100" y="1595775"/>
            <a:ext cx="4614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Taxonomies experimented with: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2-class taxonomy (positive / negative)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4-class taxonomy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class_E (Excited, Astonished, Delighted...)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class _A (Angry, Alert, Afraid, Annoyed...)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class_C (Calm, Relaxed, Satisfied…)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class_D (Depressed, Sad, Gloomy…)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(contd..)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experimented with: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Bag of Words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Tf-idf</a:t>
            </a:r>
          </a:p>
        </p:txBody>
      </p:sp>
      <p:pic>
        <p:nvPicPr>
          <p:cNvPr descr="Screenshot from 2017-06-05 17-08-01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3179550"/>
            <a:ext cx="28765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Shape 114"/>
          <p:cNvGraphicFramePr/>
          <p:nvPr/>
        </p:nvGraphicFramePr>
        <p:xfrm>
          <a:off x="769637" y="1379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{2BE43663-4A48-4E3E-AD68-D5128E4FDD70}</a:tableStyleId>
              </a:tblPr>
              <a:tblGrid>
                <a:gridCol w="1816600"/>
                <a:gridCol w="682250"/>
                <a:gridCol w="1249425"/>
              </a:tblGrid>
              <a:tr h="35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2-class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fvalue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k-NN (n_neighbours = 5)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0.62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62.86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Gaussian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79.05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Multinomial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72.38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0.68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78.10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Multi-Layer Perceptron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0.79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80.00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4881462" y="13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{2BE43663-4A48-4E3E-AD68-D5128E4FDD70}</a:tableStyleId>
              </a:tblPr>
              <a:tblGrid>
                <a:gridCol w="1806075"/>
                <a:gridCol w="832175"/>
                <a:gridCol w="1249425"/>
              </a:tblGrid>
              <a:tr h="39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4-class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fvalue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k-NN (n_neighbours = 5)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36.89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Gaussian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58.25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Multinomial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0.60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60.78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49.02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Multi-Layer Perceptron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57.28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Bag of 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Shape 121"/>
          <p:cNvGraphicFramePr/>
          <p:nvPr/>
        </p:nvGraphicFramePr>
        <p:xfrm>
          <a:off x="769637" y="1379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{2BE43663-4A48-4E3E-AD68-D5128E4FDD70}</a:tableStyleId>
              </a:tblPr>
              <a:tblGrid>
                <a:gridCol w="1816625"/>
                <a:gridCol w="682200"/>
                <a:gridCol w="1249450"/>
              </a:tblGrid>
              <a:tr h="35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2-class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fvalue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k-NN (n_neighbours = 5)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75.24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Gaussian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77.36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Multinomial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80.19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0.67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77.14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Multi-Layer Perceptron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0.81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80.95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Shape 122"/>
          <p:cNvGraphicFramePr/>
          <p:nvPr/>
        </p:nvGraphicFramePr>
        <p:xfrm>
          <a:off x="4899975" y="1379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{2BE43663-4A48-4E3E-AD68-D5128E4FDD70}</a:tableStyleId>
              </a:tblPr>
              <a:tblGrid>
                <a:gridCol w="1810575"/>
                <a:gridCol w="819475"/>
                <a:gridCol w="1213150"/>
              </a:tblGrid>
              <a:tr h="31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4-class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fvalue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7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k-NN (n_neighbours = 5)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49.51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8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Gaussian 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57.84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8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Multinomial NB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0.56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60.78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9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47.57</a:t>
                      </a:r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Multi-Layer Perceptron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54.37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Shape 123"/>
          <p:cNvSpPr txBox="1"/>
          <p:nvPr/>
        </p:nvSpPr>
        <p:spPr>
          <a:xfrm>
            <a:off x="769650" y="410150"/>
            <a:ext cx="6030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TFIDF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TFIDF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535775" y="27080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Conclusion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35775" y="1038800"/>
            <a:ext cx="77562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Multinomial Naive Bayes performs the best with Bag of Words (Accuracy 60.78%, F1 Score 0.60)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Multinomial Naive Bayes performs the best with TFIDF (Accuracy 60.78%, F1 Score 0.56)</a:t>
            </a:r>
          </a:p>
        </p:txBody>
      </p:sp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535775" y="23607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Future Work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35775" y="3183000"/>
            <a:ext cx="78483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Transliterate Roman data to Devanagari and make a larger dataset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Use SentiWordNet for Hindi to get better results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Consider modifiers to emotion words (कुछ, बहुत, थोड़ा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