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4" r:id="rId10"/>
    <p:sldId id="265" r:id="rId11"/>
    <p:sldId id="266" r:id="rId12"/>
    <p:sldId id="267" r:id="rId13"/>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1">
            <a:alphaModFix amt="20000"/>
          </a:blip>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ntent Placeholder 5"/>
          <p:cNvSpPr>
            <a:spLocks noGrp="1"/>
          </p:cNvSpPr>
          <p:nvPr>
            <p:ph/>
          </p:nvPr>
        </p:nvSpPr>
        <p:spPr>
          <a:xfrm>
            <a:off x="837565" y="2096135"/>
            <a:ext cx="10789285" cy="4598670"/>
          </a:xfrm>
        </p:spPr>
        <p:txBody>
          <a:bodyPr/>
          <a:p>
            <a:pPr marL="0" indent="0">
              <a:buNone/>
            </a:pPr>
            <a:endParaRPr lang="en-IN" altLang="en-US"/>
          </a:p>
          <a:p>
            <a:pPr marL="0" indent="0">
              <a:buNone/>
            </a:pPr>
            <a:r>
              <a:rPr lang="en-IN" altLang="en-US" b="1"/>
              <a:t>				By: Team-ZeroBug</a:t>
            </a:r>
            <a:endParaRPr lang="en-IN" altLang="en-US" b="1"/>
          </a:p>
          <a:p>
            <a:pPr marL="0" indent="0">
              <a:buNone/>
            </a:pPr>
            <a:endParaRPr lang="en-IN" altLang="en-US" sz="2400" b="1"/>
          </a:p>
          <a:p>
            <a:pPr marL="0" indent="0">
              <a:buNone/>
            </a:pPr>
            <a:endParaRPr lang="en-IN" altLang="en-US" sz="2400" b="1"/>
          </a:p>
          <a:p>
            <a:pPr marL="0" indent="0">
              <a:buNone/>
            </a:pPr>
            <a:endParaRPr lang="en-IN" altLang="en-US" sz="2400" b="1"/>
          </a:p>
          <a:p>
            <a:pPr marL="0" indent="0">
              <a:buNone/>
            </a:pPr>
            <a:endParaRPr lang="en-IN" altLang="en-US" sz="2400" b="1"/>
          </a:p>
          <a:p>
            <a:pPr marL="0" indent="0">
              <a:buNone/>
            </a:pPr>
            <a:endParaRPr lang="en-IN" altLang="en-US" sz="2400" b="1"/>
          </a:p>
          <a:p>
            <a:pPr marL="0" indent="0">
              <a:buNone/>
            </a:pPr>
            <a:endParaRPr lang="en-IN" altLang="en-US" sz="2400" b="1"/>
          </a:p>
          <a:p>
            <a:pPr marL="0" indent="0">
              <a:buNone/>
            </a:pPr>
            <a:r>
              <a:rPr lang="en-IN" altLang="en-US" sz="2400" b="1"/>
              <a:t>  Anandita Sachdeva(1629129)			   Rajesh Mohanty(1629159)</a:t>
            </a:r>
            <a:endParaRPr lang="en-IN" altLang="en-US" sz="2400" b="1"/>
          </a:p>
        </p:txBody>
      </p:sp>
      <p:sp>
        <p:nvSpPr>
          <p:cNvPr id="5" name="Text Box 4"/>
          <p:cNvSpPr txBox="1"/>
          <p:nvPr/>
        </p:nvSpPr>
        <p:spPr>
          <a:xfrm>
            <a:off x="1593850" y="1905635"/>
            <a:ext cx="9276715" cy="706755"/>
          </a:xfrm>
          <a:prstGeom prst="rect">
            <a:avLst/>
          </a:prstGeom>
          <a:noFill/>
        </p:spPr>
        <p:txBody>
          <a:bodyPr wrap="none" rtlCol="0" anchor="t">
            <a:spAutoFit/>
          </a:bodyPr>
          <a:p>
            <a:pPr algn="ctr"/>
            <a:r>
              <a:rPr lang="en-IN" altLang="en-US" sz="4000" b="1">
                <a:effectLst>
                  <a:outerShdw blurRad="38100" dist="19050" dir="2700000" algn="tl" rotWithShape="0">
                    <a:schemeClr val="dk1">
                      <a:alpha val="40000"/>
                    </a:schemeClr>
                  </a:outerShdw>
                </a:effectLst>
                <a:sym typeface="+mn-ea"/>
              </a:rPr>
              <a:t>Face Recognition Based Attendance System</a:t>
            </a:r>
            <a:endParaRPr lang="en-US" sz="4000"/>
          </a:p>
        </p:txBody>
      </p:sp>
      <p:pic>
        <p:nvPicPr>
          <p:cNvPr id="7" name="Picture 6" descr="KIIT-Logo-New1"/>
          <p:cNvPicPr>
            <a:picLocks noChangeAspect="1"/>
          </p:cNvPicPr>
          <p:nvPr/>
        </p:nvPicPr>
        <p:blipFill>
          <a:blip r:embed="rId1"/>
          <a:stretch>
            <a:fillRect/>
          </a:stretch>
        </p:blipFill>
        <p:spPr>
          <a:xfrm>
            <a:off x="3556000" y="104140"/>
            <a:ext cx="5080000" cy="1492250"/>
          </a:xfrm>
          <a:prstGeom prst="rect">
            <a:avLst/>
          </a:prstGeom>
        </p:spPr>
      </p:pic>
      <p:pic>
        <p:nvPicPr>
          <p:cNvPr id="10" name="Picture 9" descr="Screenshot (353)"/>
          <p:cNvPicPr>
            <a:picLocks noChangeAspect="1"/>
          </p:cNvPicPr>
          <p:nvPr/>
        </p:nvPicPr>
        <p:blipFill>
          <a:blip r:embed="rId2"/>
          <a:stretch>
            <a:fillRect/>
          </a:stretch>
        </p:blipFill>
        <p:spPr>
          <a:xfrm>
            <a:off x="7593965" y="3126105"/>
            <a:ext cx="3084830" cy="2538730"/>
          </a:xfrm>
          <a:prstGeom prst="rect">
            <a:avLst/>
          </a:prstGeom>
        </p:spPr>
      </p:pic>
      <p:pic>
        <p:nvPicPr>
          <p:cNvPr id="11" name="Picture 10" descr="Screenshot (352)"/>
          <p:cNvPicPr>
            <a:picLocks noChangeAspect="1"/>
          </p:cNvPicPr>
          <p:nvPr/>
        </p:nvPicPr>
        <p:blipFill>
          <a:blip r:embed="rId3"/>
          <a:stretch>
            <a:fillRect/>
          </a:stretch>
        </p:blipFill>
        <p:spPr>
          <a:xfrm>
            <a:off x="1229995" y="3126105"/>
            <a:ext cx="3208020" cy="253873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b="1">
                <a:sym typeface="+mn-ea"/>
              </a:rPr>
              <a:t>Conclusion:</a:t>
            </a:r>
            <a:endParaRPr lang="en-US" b="1"/>
          </a:p>
        </p:txBody>
      </p:sp>
      <p:sp>
        <p:nvSpPr>
          <p:cNvPr id="3" name="Content Placeholder 2"/>
          <p:cNvSpPr>
            <a:spLocks noGrp="1"/>
          </p:cNvSpPr>
          <p:nvPr>
            <p:ph sz="half" idx="1"/>
          </p:nvPr>
        </p:nvSpPr>
        <p:spPr>
          <a:xfrm>
            <a:off x="1017905" y="1691005"/>
            <a:ext cx="10233660" cy="4782185"/>
          </a:xfrm>
        </p:spPr>
        <p:txBody>
          <a:bodyPr>
            <a:normAutofit lnSpcReduction="10000"/>
          </a:bodyPr>
          <a:p>
            <a:pPr marL="0" indent="0">
              <a:buNone/>
            </a:pPr>
            <a:r>
              <a:rPr lang="en-IN" altLang="en-US">
                <a:sym typeface="+mn-ea"/>
              </a:rPr>
              <a:t>The proposed model is hassle free, scalable, has a minor inital investment and has a very low maintenance cost and is reliable most of the times, a</a:t>
            </a:r>
            <a:r>
              <a:rPr lang="en-US"/>
              <a:t>nd with regular backups the school can reduce the </a:t>
            </a:r>
            <a:r>
              <a:rPr lang="en-IN" altLang="en-US"/>
              <a:t>i</a:t>
            </a:r>
            <a:r>
              <a:rPr lang="en-US"/>
              <a:t>mpact of data loss.</a:t>
            </a:r>
            <a:endParaRPr lang="en-US"/>
          </a:p>
          <a:p>
            <a:pPr marL="0" indent="0">
              <a:buNone/>
            </a:pPr>
            <a:r>
              <a:rPr lang="en-US"/>
              <a:t>Parents can track their ward’s daily attendance via mail. Also the chances of proxies in the classroom will be eradicated.</a:t>
            </a:r>
            <a:endParaRPr lang="en-US"/>
          </a:p>
          <a:p>
            <a:pPr marL="0" indent="0">
              <a:buNone/>
            </a:pPr>
            <a:r>
              <a:rPr lang="en-US"/>
              <a:t>In addition it decreases the time teachers spend while taking the manual attendance and they can focus more towards teaching.</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descr="212214900004202"/>
          <p:cNvPicPr>
            <a:picLocks noChangeAspect="1"/>
          </p:cNvPicPr>
          <p:nvPr/>
        </p:nvPicPr>
        <p:blipFill>
          <a:blip r:embed="rId1"/>
          <a:stretch>
            <a:fillRect/>
          </a:stretch>
        </p:blipFill>
        <p:spPr>
          <a:xfrm>
            <a:off x="3175" y="1905"/>
            <a:ext cx="12144375" cy="68306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t>Abstract:</a:t>
            </a:r>
            <a:endParaRPr lang="en-IN" altLang="en-US" b="1"/>
          </a:p>
        </p:txBody>
      </p:sp>
      <p:sp>
        <p:nvSpPr>
          <p:cNvPr id="3" name="Content Placeholder 2"/>
          <p:cNvSpPr>
            <a:spLocks noGrp="1"/>
          </p:cNvSpPr>
          <p:nvPr>
            <p:ph idx="1"/>
          </p:nvPr>
        </p:nvSpPr>
        <p:spPr/>
        <p:txBody>
          <a:bodyPr/>
          <a:p>
            <a:r>
              <a:rPr lang="en-US" sz="2700">
                <a:sym typeface="+mn-ea"/>
              </a:rPr>
              <a:t>The most </a:t>
            </a:r>
            <a:r>
              <a:rPr lang="en-IN" altLang="en-US" sz="2700">
                <a:sym typeface="+mn-ea"/>
              </a:rPr>
              <a:t>difficult/laborious</a:t>
            </a:r>
            <a:r>
              <a:rPr lang="en-US" sz="2700">
                <a:sym typeface="+mn-ea"/>
              </a:rPr>
              <a:t> task in any organization is </a:t>
            </a:r>
            <a:r>
              <a:rPr lang="en-IN" altLang="en-US" sz="2700">
                <a:sym typeface="+mn-ea"/>
              </a:rPr>
              <a:t>the </a:t>
            </a:r>
            <a:r>
              <a:rPr lang="en-US" sz="2700">
                <a:sym typeface="+mn-ea"/>
              </a:rPr>
              <a:t>attendance marking. In this </a:t>
            </a:r>
            <a:r>
              <a:rPr lang="en-IN" altLang="en-US" sz="2700">
                <a:sym typeface="+mn-ea"/>
              </a:rPr>
              <a:t>presentation</a:t>
            </a:r>
            <a:r>
              <a:rPr lang="en-US" sz="2700">
                <a:sym typeface="+mn-ea"/>
              </a:rPr>
              <a:t> we proposed an automated attendance management system which tackles the predicament of recognition of faces in biometric systems subject to different real time scenarios such as illumination, rotation and scaling. This model incorporates </a:t>
            </a:r>
            <a:r>
              <a:rPr lang="en-IN" altLang="en-US" sz="2700">
                <a:sym typeface="+mn-ea"/>
              </a:rPr>
              <a:t>the laptop</a:t>
            </a:r>
            <a:r>
              <a:rPr lang="en-US" sz="2700">
                <a:sym typeface="+mn-ea"/>
              </a:rPr>
              <a:t> </a:t>
            </a:r>
            <a:r>
              <a:rPr lang="en-IN" altLang="en-US" sz="2700">
                <a:sym typeface="+mn-ea"/>
              </a:rPr>
              <a:t>webcam</a:t>
            </a:r>
            <a:r>
              <a:rPr lang="en-US" sz="2700">
                <a:sym typeface="+mn-ea"/>
              </a:rPr>
              <a:t> that captures input image, an algorithm to detect a face from the input image, encode it and recognize the face and mark the attendance in a spreadsheet. The system camera of </a:t>
            </a:r>
            <a:r>
              <a:rPr lang="en-IN" altLang="en-US" sz="2700">
                <a:sym typeface="+mn-ea"/>
              </a:rPr>
              <a:t>the</a:t>
            </a:r>
            <a:r>
              <a:rPr lang="en-US" sz="2700">
                <a:sym typeface="+mn-ea"/>
              </a:rPr>
              <a:t> </a:t>
            </a:r>
            <a:r>
              <a:rPr lang="en-IN" altLang="en-US" sz="2700">
                <a:sym typeface="+mn-ea"/>
              </a:rPr>
              <a:t>laptop takes user details and </a:t>
            </a:r>
            <a:r>
              <a:rPr lang="en-US" sz="2700">
                <a:sym typeface="+mn-ea"/>
              </a:rPr>
              <a:t> captures the image </a:t>
            </a:r>
            <a:r>
              <a:rPr lang="en-IN" altLang="en-US" sz="2700">
                <a:sym typeface="+mn-ea"/>
              </a:rPr>
              <a:t>as an input</a:t>
            </a:r>
            <a:r>
              <a:rPr lang="en-US" sz="2700">
                <a:sym typeface="+mn-ea"/>
              </a:rPr>
              <a:t> and </a:t>
            </a:r>
            <a:r>
              <a:rPr lang="en-IN" altLang="en-US" sz="2700">
                <a:sym typeface="+mn-ea"/>
              </a:rPr>
              <a:t>then</a:t>
            </a:r>
            <a:r>
              <a:rPr lang="en-US" sz="2700">
                <a:sym typeface="+mn-ea"/>
              </a:rPr>
              <a:t> sends it to the </a:t>
            </a:r>
            <a:r>
              <a:rPr lang="en-IN" altLang="en-US" sz="2700">
                <a:sym typeface="+mn-ea"/>
              </a:rPr>
              <a:t>database. During the attendance</a:t>
            </a:r>
            <a:r>
              <a:rPr lang="en-US" sz="2700">
                <a:sym typeface="+mn-ea"/>
              </a:rPr>
              <a:t> </a:t>
            </a:r>
            <a:r>
              <a:rPr lang="en-IN" altLang="en-US" sz="2700">
                <a:sym typeface="+mn-ea"/>
              </a:rPr>
              <a:t>the faces are </a:t>
            </a:r>
            <a:r>
              <a:rPr lang="en-US" sz="2700">
                <a:sym typeface="+mn-ea"/>
              </a:rPr>
              <a:t>recognized from the database and attendance is </a:t>
            </a:r>
            <a:r>
              <a:rPr lang="en-IN" altLang="en-US" sz="2700">
                <a:sym typeface="+mn-ea"/>
              </a:rPr>
              <a:t>marked </a:t>
            </a:r>
            <a:r>
              <a:rPr lang="en-US" sz="2700">
                <a:sym typeface="+mn-ea"/>
              </a:rPr>
              <a:t>on basis of it.</a:t>
            </a:r>
            <a:endParaRPr lang="en-US" sz="2700"/>
          </a:p>
          <a:p>
            <a:endParaRPr lang="en-US" sz="2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b="1">
                <a:sym typeface="+mn-ea"/>
              </a:rPr>
              <a:t>Introduction:</a:t>
            </a:r>
            <a:endParaRPr lang="en-US" b="1"/>
          </a:p>
        </p:txBody>
      </p:sp>
      <p:sp>
        <p:nvSpPr>
          <p:cNvPr id="3" name="Content Placeholder 2"/>
          <p:cNvSpPr>
            <a:spLocks noGrp="1"/>
          </p:cNvSpPr>
          <p:nvPr>
            <p:ph idx="1"/>
          </p:nvPr>
        </p:nvSpPr>
        <p:spPr/>
        <p:txBody>
          <a:bodyPr>
            <a:normAutofit/>
          </a:bodyPr>
          <a:p>
            <a:pPr marL="0" indent="0" algn="just">
              <a:buNone/>
            </a:pPr>
            <a:r>
              <a:rPr lang="en-US" sz="2000">
                <a:sym typeface="+mn-ea"/>
              </a:rPr>
              <a:t>Face recognition is a biometric technique which involves determining if the image of the face of any given person matches any of the face images stored in a database. This problem is hard to solve automatically due to the changes that various factors, such as facial expression, aging and even lighting, can cause on the image. Among the different biometric techniques facial recognition may not be the most reliable but it has several advantages over the others.It is widely used in various areas such as security and access control, forensic medicine, police controls and in attendance management system. The various techniques for marking attendance are:</a:t>
            </a:r>
            <a:endParaRPr lang="en-US" sz="2000"/>
          </a:p>
          <a:p>
            <a:pPr marL="0" indent="0" algn="just">
              <a:buNone/>
            </a:pPr>
            <a:r>
              <a:rPr lang="en-US" sz="2000">
                <a:sym typeface="+mn-ea"/>
              </a:rPr>
              <a:t>1) Signature based System</a:t>
            </a:r>
            <a:endParaRPr lang="en-US" sz="2000"/>
          </a:p>
          <a:p>
            <a:pPr marL="0" indent="0" algn="just">
              <a:buNone/>
            </a:pPr>
            <a:r>
              <a:rPr lang="en-US" sz="2000">
                <a:sym typeface="+mn-ea"/>
              </a:rPr>
              <a:t>2) Fingerprint based System</a:t>
            </a:r>
            <a:endParaRPr lang="en-US" sz="2000"/>
          </a:p>
          <a:p>
            <a:pPr marL="0" indent="0" algn="just">
              <a:buNone/>
            </a:pPr>
            <a:r>
              <a:rPr lang="en-US" sz="2000">
                <a:sym typeface="+mn-ea"/>
              </a:rPr>
              <a:t>3) Iris Recognition</a:t>
            </a:r>
            <a:endParaRPr lang="en-US" sz="2000"/>
          </a:p>
          <a:p>
            <a:pPr marL="0" indent="0" algn="just">
              <a:buNone/>
            </a:pPr>
            <a:r>
              <a:rPr lang="en-US" sz="2000">
                <a:sym typeface="+mn-ea"/>
              </a:rPr>
              <a:t>4) RFID based System</a:t>
            </a:r>
            <a:endParaRPr lang="en-US" sz="2000"/>
          </a:p>
          <a:p>
            <a:pPr marL="0" indent="0" algn="just">
              <a:buNone/>
            </a:pPr>
            <a:r>
              <a:rPr lang="en-US" sz="2000">
                <a:sym typeface="+mn-ea"/>
              </a:rPr>
              <a:t>5) Face Recognition</a:t>
            </a:r>
            <a:endParaRPr lang="en-US" sz="2000"/>
          </a:p>
          <a:p>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b="1">
                <a:sym typeface="+mn-ea"/>
              </a:rPr>
              <a:t>Face Recognition:</a:t>
            </a:r>
            <a:endParaRPr lang="en-US" b="1"/>
          </a:p>
        </p:txBody>
      </p:sp>
      <p:sp>
        <p:nvSpPr>
          <p:cNvPr id="3" name="Content Placeholder 2"/>
          <p:cNvSpPr>
            <a:spLocks noGrp="1"/>
          </p:cNvSpPr>
          <p:nvPr>
            <p:ph idx="1"/>
          </p:nvPr>
        </p:nvSpPr>
        <p:spPr/>
        <p:txBody>
          <a:bodyPr>
            <a:noAutofit/>
          </a:bodyPr>
          <a:p>
            <a:pPr marL="0" indent="0" algn="just">
              <a:buNone/>
            </a:pPr>
            <a:r>
              <a:rPr lang="en-US" sz="2000">
                <a:sym typeface="+mn-ea"/>
              </a:rPr>
              <a:t>Face recognition is an easy task for humans. Experiments in [Tu06] have shown, that even one to three day old babies are able to distinguish between known faces. So how hard could it be for a computer? It turns out we know little about human recognition to date. Are inner features (eyes, nose, mouth) or outer features (head shape, hairline) used for a successful face recognition? How do we analyze an image and how does the brain encode it? It was shown by David Hubel and Torsten Wiesel, that our brain has specialized nerve cells responding to specific local features of a scene, such as lines, edges, angles or movement. Since we don’t see the world as scattered pieces, our visual cortex must somehow combine the different sources of information into useful patterns. Automatic face recognition is all about extracting those meaningful features from an image, putting them into a useful representation and performing some kind of classification on them.</a:t>
            </a:r>
            <a:endParaRPr lang="en-US" sz="2000"/>
          </a:p>
          <a:p>
            <a:pPr marL="0" indent="0" algn="just">
              <a:buNone/>
            </a:pPr>
            <a:r>
              <a:rPr lang="en-IN" altLang="en-US" sz="2000">
                <a:sym typeface="+mn-ea"/>
              </a:rPr>
              <a:t>Following Machine Learning libraries/methods are used in proposed model:</a:t>
            </a:r>
            <a:endParaRPr lang="en-IN" altLang="en-US" sz="2000"/>
          </a:p>
          <a:p>
            <a:pPr marL="457200" indent="-457200" algn="just">
              <a:buFont typeface="+mj-lt"/>
              <a:buAutoNum type="arabicParenR"/>
            </a:pPr>
            <a:r>
              <a:rPr lang="en-IN" altLang="en-US" sz="2000">
                <a:sym typeface="+mn-ea"/>
              </a:rPr>
              <a:t>Numpy, Pandas (Basic Machine Learning libraries used to deal with Arrays &amp; Data analysis).</a:t>
            </a:r>
            <a:endParaRPr lang="en-IN" altLang="en-US" sz="2000"/>
          </a:p>
          <a:p>
            <a:pPr marL="457200" indent="-457200" algn="just">
              <a:buFont typeface="+mj-lt"/>
              <a:buAutoNum type="arabicParenR"/>
            </a:pPr>
            <a:r>
              <a:rPr lang="en-IN" altLang="en-US" sz="2000">
                <a:sym typeface="+mn-ea"/>
              </a:rPr>
              <a:t>OpenCV (Open Source Computer Vision: used for real time Image Processing).</a:t>
            </a:r>
            <a:endParaRPr lang="en-IN" altLang="en-US" sz="2000"/>
          </a:p>
          <a:p>
            <a:pPr marL="457200" indent="-457200" algn="just">
              <a:buFont typeface="+mj-lt"/>
              <a:buAutoNum type="arabicParenR"/>
            </a:pPr>
            <a:r>
              <a:rPr lang="en-IN" altLang="en-US" sz="2000">
                <a:sym typeface="+mn-ea"/>
              </a:rPr>
              <a:t>Pillow (Used for Image Manipulation).</a:t>
            </a:r>
            <a:endParaRPr lang="en-IN" altLang="en-US" sz="200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b="1">
                <a:sym typeface="+mn-ea"/>
              </a:rPr>
              <a:t>OpenCV(Open Source Computer Vision):</a:t>
            </a:r>
            <a:endParaRPr lang="en-US" b="1"/>
          </a:p>
        </p:txBody>
      </p:sp>
      <p:sp>
        <p:nvSpPr>
          <p:cNvPr id="3" name="Content Placeholder 2"/>
          <p:cNvSpPr>
            <a:spLocks noGrp="1"/>
          </p:cNvSpPr>
          <p:nvPr>
            <p:ph idx="1"/>
          </p:nvPr>
        </p:nvSpPr>
        <p:spPr/>
        <p:txBody>
          <a:bodyPr>
            <a:normAutofit/>
          </a:bodyPr>
          <a:p>
            <a:pPr marL="0" indent="0" algn="just">
              <a:buNone/>
            </a:pPr>
            <a:r>
              <a:rPr lang="en-US" sz="2300">
                <a:sym typeface="+mn-ea"/>
              </a:rPr>
              <a:t>OpenCV (Open Source Computer Vision) is a popular computer vision library started by Intel in 1999. The cross-platform library sets its focus on real-time image processing and includes patent-free implementations of the latest computer vision algorithms. OpenCV is released under a BSD license so it is used in academic projects and commercial products alike.</a:t>
            </a:r>
            <a:endParaRPr lang="en-US" sz="2300"/>
          </a:p>
          <a:p>
            <a:pPr marL="0" indent="0" algn="just">
              <a:buNone/>
            </a:pPr>
            <a:r>
              <a:rPr lang="en-US" sz="2300">
                <a:sym typeface="+mn-ea"/>
              </a:rPr>
              <a:t>OpenCV 2.4 now comes with the very new FaceRecognizer class for face recognition, so you can start experimenting with face recognition right away. </a:t>
            </a:r>
            <a:endParaRPr lang="en-US" sz="2300"/>
          </a:p>
          <a:p>
            <a:pPr marL="0" indent="0" algn="just">
              <a:buNone/>
            </a:pPr>
            <a:r>
              <a:rPr lang="en-US" sz="2300">
                <a:sym typeface="+mn-ea"/>
              </a:rPr>
              <a:t> OpenCV was designed for computational efficiency and with a strong focus on real-time applications. Written in optimized C/C++, the library can take advantage of multi-core processing. Enabled with OpenCL, it can take advantage of the hardware acceleration of the underlying heterogeneous compute platform.</a:t>
            </a:r>
            <a:endParaRPr lang="en-US" sz="2300"/>
          </a:p>
          <a:p>
            <a:pPr marL="0" indent="0" algn="just">
              <a:buFont typeface="+mj-lt"/>
              <a:buNone/>
            </a:pPr>
            <a:endParaRPr lang="en-US" sz="23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sym typeface="+mn-ea"/>
              </a:rPr>
              <a:t>OpenCV Face Recognizers:</a:t>
            </a:r>
            <a:endParaRPr lang="en-US" b="1"/>
          </a:p>
        </p:txBody>
      </p:sp>
      <p:sp>
        <p:nvSpPr>
          <p:cNvPr id="3" name="Content Placeholder 2"/>
          <p:cNvSpPr>
            <a:spLocks noGrp="1"/>
          </p:cNvSpPr>
          <p:nvPr>
            <p:ph idx="1"/>
          </p:nvPr>
        </p:nvSpPr>
        <p:spPr/>
        <p:txBody>
          <a:bodyPr>
            <a:normAutofit lnSpcReduction="10000"/>
          </a:bodyPr>
          <a:p>
            <a:pPr marL="0" indent="0" algn="just">
              <a:buNone/>
            </a:pPr>
            <a:r>
              <a:rPr lang="en-US" sz="2000">
                <a:sym typeface="+mn-ea"/>
              </a:rPr>
              <a:t>Thanks to OpenCV, coding facial recognition is now easier than ever. There are three easy steps to computer coding facial recognition, which are similar to the steps that our brains use for recognizing faces. These steps are:</a:t>
            </a:r>
            <a:endParaRPr lang="en-US" sz="2000"/>
          </a:p>
          <a:p>
            <a:pPr algn="just"/>
            <a:r>
              <a:rPr lang="en-US" sz="2000" b="1">
                <a:sym typeface="+mn-ea"/>
              </a:rPr>
              <a:t>Data Gathering</a:t>
            </a:r>
            <a:r>
              <a:rPr lang="en-US" sz="2000">
                <a:sym typeface="+mn-ea"/>
              </a:rPr>
              <a:t>: Gather face data (face images in this case) of the persons you want to identify.</a:t>
            </a:r>
            <a:endParaRPr lang="en-US" sz="2000"/>
          </a:p>
          <a:p>
            <a:pPr algn="just"/>
            <a:r>
              <a:rPr lang="en-US" sz="2000" b="1">
                <a:sym typeface="+mn-ea"/>
              </a:rPr>
              <a:t>Train the Recognizer</a:t>
            </a:r>
            <a:r>
              <a:rPr lang="en-US" sz="2000">
                <a:sym typeface="+mn-ea"/>
              </a:rPr>
              <a:t>: Feed that face data and respective names of each face to the recognizer so that it can learn.</a:t>
            </a:r>
            <a:endParaRPr lang="en-US" sz="2000"/>
          </a:p>
          <a:p>
            <a:pPr algn="just"/>
            <a:r>
              <a:rPr lang="en-US" sz="2000" b="1">
                <a:sym typeface="+mn-ea"/>
              </a:rPr>
              <a:t>Recognition</a:t>
            </a:r>
            <a:r>
              <a:rPr lang="en-US" sz="2000">
                <a:sym typeface="+mn-ea"/>
              </a:rPr>
              <a:t>: Feed new faces of that people and see if the face recognizer you just trained recognizes them.</a:t>
            </a:r>
            <a:endParaRPr lang="en-US" sz="2000"/>
          </a:p>
          <a:p>
            <a:pPr algn="just"/>
            <a:endParaRPr lang="en-US" sz="2000"/>
          </a:p>
          <a:p>
            <a:pPr marL="0" indent="0" algn="just">
              <a:buNone/>
            </a:pPr>
            <a:r>
              <a:rPr lang="en-US" sz="2000">
                <a:sym typeface="+mn-ea"/>
              </a:rPr>
              <a:t>Here are the names of those face recognizers and their OpenCV calls:</a:t>
            </a:r>
            <a:endParaRPr lang="en-US" sz="2000"/>
          </a:p>
          <a:p>
            <a:pPr marL="457200" indent="-457200" algn="just">
              <a:buAutoNum type="arabicPeriod"/>
            </a:pPr>
            <a:r>
              <a:rPr lang="en-US" sz="2000">
                <a:sym typeface="+mn-ea"/>
              </a:rPr>
              <a:t>EigenFaces – cv2.face.createEigenFaceRecognizer()</a:t>
            </a:r>
            <a:endParaRPr lang="en-US" sz="2000"/>
          </a:p>
          <a:p>
            <a:pPr marL="457200" indent="-457200" algn="just">
              <a:buAutoNum type="arabicPeriod"/>
            </a:pPr>
            <a:r>
              <a:rPr lang="en-US" sz="2000">
                <a:sym typeface="+mn-ea"/>
              </a:rPr>
              <a:t>FisherFaces – cv2.face.createFisherFaceRecognizer()</a:t>
            </a:r>
            <a:endParaRPr lang="en-US" sz="2000"/>
          </a:p>
          <a:p>
            <a:pPr marL="457200" indent="-457200" algn="just">
              <a:buAutoNum type="arabicPeriod"/>
            </a:pPr>
            <a:r>
              <a:rPr lang="en-US" sz="2000">
                <a:sym typeface="+mn-ea"/>
              </a:rPr>
              <a:t>Local Binary Patterns Histograms (LBPH) – cv2.face.createLBPHFaceRecognizer()</a:t>
            </a:r>
            <a:endParaRPr lang="en-US" sz="2000"/>
          </a:p>
          <a:p>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sym typeface="+mn-ea"/>
              </a:rPr>
              <a:t>Face Detection using Haar Cascades</a:t>
            </a:r>
            <a:r>
              <a:rPr lang="en-IN" altLang="en-US" b="1">
                <a:sym typeface="+mn-ea"/>
              </a:rPr>
              <a:t>:</a:t>
            </a:r>
            <a:endParaRPr lang="en-US" b="1"/>
          </a:p>
        </p:txBody>
      </p:sp>
      <p:sp>
        <p:nvSpPr>
          <p:cNvPr id="3" name="Content Placeholder 2"/>
          <p:cNvSpPr>
            <a:spLocks noGrp="1"/>
          </p:cNvSpPr>
          <p:nvPr>
            <p:ph idx="1"/>
          </p:nvPr>
        </p:nvSpPr>
        <p:spPr/>
        <p:txBody>
          <a:bodyPr>
            <a:normAutofit lnSpcReduction="10000"/>
          </a:bodyPr>
          <a:p>
            <a:pPr marL="0" indent="0">
              <a:buNone/>
            </a:pPr>
            <a:r>
              <a:rPr lang="en-US" sz="2500">
                <a:sym typeface="+mn-ea"/>
              </a:rPr>
              <a:t>Object Detection using Haar feature-based cascade classifiers is an effective object detection method proposed by Paul Viola and Michael Jones in their paper, "Rapid Object Detection using a Boosted Cascade of Simple Features" in 2001. It is a machine learning based approach where a cascade function is trained from a lot of positive and negative images. It is then used to detect objects in other images.</a:t>
            </a:r>
            <a:endParaRPr lang="en-US" sz="2500"/>
          </a:p>
          <a:p>
            <a:pPr marL="0" indent="0" algn="just">
              <a:buNone/>
            </a:pPr>
            <a:r>
              <a:rPr lang="en-US" sz="2500">
                <a:sym typeface="+mn-ea"/>
              </a:rPr>
              <a:t>OpenCV comes with a trainer as well as detector. If you want to train your own classifier for any object like car, planes etc. you can use OpenCV to create one. Its full details are given here: Cascade Classifier Training.</a:t>
            </a:r>
            <a:endParaRPr lang="en-US" sz="2500"/>
          </a:p>
          <a:p>
            <a:pPr marL="0" indent="0" algn="just">
              <a:buNone/>
            </a:pPr>
            <a:r>
              <a:rPr lang="en-US" sz="2500">
                <a:sym typeface="+mn-ea"/>
              </a:rPr>
              <a:t>Here we will deal with detection. OpenCV already contains many pre-trained classifiers for face, eyes, smiles, etc. Those XML files are stored in the opencv/data/haarcascades/ folder. </a:t>
            </a:r>
            <a:endParaRPr lang="en-US" sz="2500"/>
          </a:p>
          <a:p>
            <a:endParaRPr lang="en-US" sz="25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sym typeface="+mn-ea"/>
              </a:rPr>
              <a:t>LOCAL BINARY PATTERNS HISTOGRAMS (LBPH) FACE RECOGNIZER</a:t>
            </a:r>
            <a:r>
              <a:rPr lang="en-IN" altLang="en-US" b="1">
                <a:sym typeface="+mn-ea"/>
              </a:rPr>
              <a:t>:</a:t>
            </a:r>
            <a:endParaRPr lang="en-US" b="1"/>
          </a:p>
        </p:txBody>
      </p:sp>
      <p:sp>
        <p:nvSpPr>
          <p:cNvPr id="3" name="Content Placeholder 2"/>
          <p:cNvSpPr>
            <a:spLocks noGrp="1"/>
          </p:cNvSpPr>
          <p:nvPr>
            <p:ph sz="half" idx="1"/>
          </p:nvPr>
        </p:nvSpPr>
        <p:spPr/>
        <p:txBody>
          <a:bodyPr>
            <a:noAutofit/>
          </a:bodyPr>
          <a:p>
            <a:pPr marL="0" indent="0" algn="l">
              <a:buNone/>
            </a:pPr>
            <a:r>
              <a:rPr lang="en-IN" altLang="en-US" sz="2200">
                <a:sym typeface="+mn-ea"/>
              </a:rPr>
              <a:t>Take a 3×3 window and move it across one image. At each move (each local part of the picture), compare the pixel at the center, with its surrounding pixels. Denote the neighbors with intensity value less than or equal to the center pixel by 1 and the rest by 0.</a:t>
            </a:r>
            <a:endParaRPr lang="en-IN" altLang="en-US" sz="2200"/>
          </a:p>
          <a:p>
            <a:pPr marL="0" indent="0" algn="l">
              <a:buNone/>
            </a:pPr>
            <a:r>
              <a:rPr lang="en-IN" altLang="en-US" sz="2200">
                <a:sym typeface="+mn-ea"/>
              </a:rPr>
              <a:t>After you read these 0/1 values under the 3×3 window in a clockwise order, you will have a binary pattern like 11100011 that is local to a particular area of the picture. When you finish doing this on the whole image, you will have a list of local binary patterns.</a:t>
            </a:r>
            <a:endParaRPr lang="en-IN" altLang="en-US" sz="2200"/>
          </a:p>
          <a:p>
            <a:pPr marL="0" indent="0" algn="ctr">
              <a:buNone/>
            </a:pPr>
            <a:endParaRPr lang="en-IN" altLang="en-US" sz="2200"/>
          </a:p>
          <a:p>
            <a:endParaRPr lang="en-IN" altLang="en-US" sz="2200"/>
          </a:p>
        </p:txBody>
      </p:sp>
      <p:pic>
        <p:nvPicPr>
          <p:cNvPr id="4" name="Content Placeholder 3" descr="Image-10-LBP-Labeling"/>
          <p:cNvPicPr>
            <a:picLocks noChangeAspect="1"/>
          </p:cNvPicPr>
          <p:nvPr>
            <p:ph sz="half" idx="2"/>
          </p:nvPr>
        </p:nvPicPr>
        <p:blipFill>
          <a:blip r:embed="rId1"/>
          <a:stretch>
            <a:fillRect/>
          </a:stretch>
        </p:blipFill>
        <p:spPr>
          <a:xfrm>
            <a:off x="6019800" y="2475230"/>
            <a:ext cx="6115685" cy="19081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Content Placeholder 6"/>
          <p:cNvSpPr>
            <a:spLocks noGrp="1"/>
          </p:cNvSpPr>
          <p:nvPr>
            <p:ph sz="half" idx="1"/>
          </p:nvPr>
        </p:nvSpPr>
        <p:spPr>
          <a:xfrm>
            <a:off x="1036955" y="224155"/>
            <a:ext cx="10118090" cy="5239385"/>
          </a:xfrm>
        </p:spPr>
        <p:txBody>
          <a:bodyPr>
            <a:noAutofit/>
          </a:bodyPr>
          <a:p>
            <a:pPr marL="0" indent="0">
              <a:buNone/>
            </a:pPr>
            <a:r>
              <a:rPr lang="en-US" sz="2000">
                <a:sym typeface="+mn-ea"/>
              </a:rPr>
              <a:t>Now, after you get a list of local binary patterns, you convert each one into a decimal number using binary to decimal conversion (as shown in above image) and then you make a histogram of all of those decimal values. </a:t>
            </a:r>
            <a:endParaRPr lang="en-US" sz="2000"/>
          </a:p>
          <a:p>
            <a:pPr marL="0" indent="0">
              <a:buNone/>
            </a:pPr>
            <a:r>
              <a:rPr lang="en-US" sz="2000">
                <a:sym typeface="+mn-ea"/>
              </a:rPr>
              <a:t>In the end, you will have one histogram for each face in the training data set. That means that if there were 100 images in the training data set then LBPH will extract 100 histograms after training and store them for later recognition. Remember, the algorithm also keeps track of which histogram belongs to which person.</a:t>
            </a:r>
            <a:endParaRPr lang="en-US" sz="2000"/>
          </a:p>
          <a:p>
            <a:pPr marL="0" indent="0">
              <a:buNone/>
            </a:pPr>
            <a:r>
              <a:rPr lang="en-US" sz="2000">
                <a:sym typeface="+mn-ea"/>
              </a:rPr>
              <a:t>Later during recognition, the process is as follows:</a:t>
            </a:r>
            <a:endParaRPr lang="en-US" sz="2000"/>
          </a:p>
          <a:p>
            <a:pPr marL="457200" indent="-457200">
              <a:buAutoNum type="arabicPeriod"/>
            </a:pPr>
            <a:r>
              <a:rPr lang="en-US" sz="2000">
                <a:sym typeface="+mn-ea"/>
              </a:rPr>
              <a:t>Feed a new image to the recognizer for face recognition.</a:t>
            </a:r>
            <a:endParaRPr lang="en-US" sz="2000"/>
          </a:p>
          <a:p>
            <a:pPr marL="457200" indent="-457200">
              <a:buAutoNum type="arabicPeriod"/>
            </a:pPr>
            <a:r>
              <a:rPr lang="en-US" sz="2000">
                <a:sym typeface="+mn-ea"/>
              </a:rPr>
              <a:t>The recognizer generates a histogram for that new picture.</a:t>
            </a:r>
            <a:endParaRPr lang="en-US" sz="2000"/>
          </a:p>
          <a:p>
            <a:pPr marL="457200" indent="-457200">
              <a:buAutoNum type="arabicPeriod"/>
            </a:pPr>
            <a:r>
              <a:rPr lang="en-US" sz="2000">
                <a:sym typeface="+mn-ea"/>
              </a:rPr>
              <a:t>It then compares that histogram with the histograms it already has.</a:t>
            </a:r>
            <a:endParaRPr lang="en-US" sz="2000"/>
          </a:p>
          <a:p>
            <a:pPr marL="457200" indent="-457200">
              <a:buAutoNum type="arabicPeriod"/>
            </a:pPr>
            <a:r>
              <a:rPr lang="en-US" sz="2000">
                <a:sym typeface="+mn-ea"/>
              </a:rPr>
              <a:t>Finally, it finds the best match and returns the person label associated with that best match.</a:t>
            </a:r>
            <a:endParaRPr lang="en-US" sz="2000"/>
          </a:p>
          <a:p>
            <a:endParaRPr lang="en-US" sz="2000"/>
          </a:p>
        </p:txBody>
      </p:sp>
      <p:pic>
        <p:nvPicPr>
          <p:cNvPr id="8" name="Content Placeholder 7" descr="Image-11-Histogram-Sample"/>
          <p:cNvPicPr>
            <a:picLocks noChangeAspect="1"/>
          </p:cNvPicPr>
          <p:nvPr>
            <p:ph sz="half" idx="2"/>
          </p:nvPr>
        </p:nvPicPr>
        <p:blipFill>
          <a:blip r:embed="rId1"/>
          <a:stretch>
            <a:fillRect/>
          </a:stretch>
        </p:blipFill>
        <p:spPr>
          <a:xfrm>
            <a:off x="4515485" y="4582795"/>
            <a:ext cx="3161030" cy="195961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7326</Words>
  <Application>WPS Presentation</Application>
  <PresentationFormat>Widescreen</PresentationFormat>
  <Paragraphs>83</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Arial Unicode MS</vt:lpstr>
      <vt:lpstr>Calibri Light</vt:lpstr>
      <vt:lpstr>Calibri</vt:lpstr>
      <vt:lpstr>Microsoft YaHei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Rajesh Mohanty</dc:creator>
  <cp:lastModifiedBy>Rajesh Mohanty</cp:lastModifiedBy>
  <cp:revision>3</cp:revision>
  <dcterms:created xsi:type="dcterms:W3CDTF">2019-03-10T10:00:11Z</dcterms:created>
  <dcterms:modified xsi:type="dcterms:W3CDTF">2019-03-10T10:16:43Z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