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74" r:id="rId2"/>
    <p:sldId id="275" r:id="rId3"/>
    <p:sldId id="276" r:id="rId4"/>
    <p:sldId id="277" r:id="rId5"/>
    <p:sldId id="281" r:id="rId6"/>
    <p:sldId id="257" r:id="rId7"/>
    <p:sldId id="267" r:id="rId8"/>
    <p:sldId id="261" r:id="rId9"/>
    <p:sldId id="285" r:id="rId10"/>
    <p:sldId id="263" r:id="rId11"/>
    <p:sldId id="264" r:id="rId12"/>
    <p:sldId id="269" r:id="rId13"/>
    <p:sldId id="271" r:id="rId14"/>
    <p:sldId id="272" r:id="rId15"/>
    <p:sldId id="273" r:id="rId16"/>
    <p:sldId id="287" r:id="rId17"/>
    <p:sldId id="286" r:id="rId18"/>
    <p:sldId id="288" r:id="rId19"/>
    <p:sldId id="289" r:id="rId20"/>
    <p:sldId id="278" r:id="rId21"/>
    <p:sldId id="292" r:id="rId22"/>
    <p:sldId id="279" r:id="rId23"/>
    <p:sldId id="280" r:id="rId24"/>
    <p:sldId id="282" r:id="rId25"/>
    <p:sldId id="283" r:id="rId26"/>
    <p:sldId id="284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0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F912-184B-4D4A-A4EC-02EA86DD81A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EBA3-6061-4D5F-B953-CC6A6338B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Non-Blocking K-</a:t>
            </a:r>
            <a:r>
              <a:rPr lang="en-IN" sz="4800" dirty="0" err="1" smtClean="0"/>
              <a:t>Ary</a:t>
            </a:r>
            <a:r>
              <a:rPr lang="en-IN" sz="4800" dirty="0" smtClean="0"/>
              <a:t> Search Tree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Under the guidance of :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Binoy</a:t>
            </a:r>
            <a:r>
              <a:rPr lang="en-IN" dirty="0" smtClean="0"/>
              <a:t> </a:t>
            </a:r>
            <a:r>
              <a:rPr lang="en-IN" dirty="0" err="1" smtClean="0"/>
              <a:t>Ravindran</a:t>
            </a:r>
            <a:endParaRPr lang="en-IN" dirty="0" smtClean="0"/>
          </a:p>
          <a:p>
            <a:r>
              <a:rPr lang="en-IN" dirty="0" smtClean="0"/>
              <a:t>         Presented by : </a:t>
            </a:r>
            <a:r>
              <a:rPr lang="en-IN" dirty="0" err="1" smtClean="0"/>
              <a:t>Himanshu</a:t>
            </a:r>
            <a:r>
              <a:rPr lang="en-IN" dirty="0" smtClean="0"/>
              <a:t> </a:t>
            </a:r>
            <a:r>
              <a:rPr lang="en-IN" dirty="0" err="1" smtClean="0"/>
              <a:t>Bedi</a:t>
            </a:r>
            <a:endParaRPr lang="en-IN" dirty="0" smtClean="0"/>
          </a:p>
          <a:p>
            <a:r>
              <a:rPr lang="en-IN" dirty="0" smtClean="0"/>
              <a:t>		                 </a:t>
            </a:r>
            <a:r>
              <a:rPr lang="en-IN" dirty="0" err="1" smtClean="0"/>
              <a:t>Anand</a:t>
            </a:r>
            <a:r>
              <a:rPr lang="en-IN" dirty="0" smtClean="0"/>
              <a:t> </a:t>
            </a:r>
            <a:r>
              <a:rPr lang="en-IN" dirty="0" err="1" smtClean="0"/>
              <a:t>Bangad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1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689595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8504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8177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7376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7049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6722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111394" y="2922322"/>
            <a:ext cx="2198255" cy="655782"/>
            <a:chOff x="2951017" y="2424544"/>
            <a:chExt cx="2198255" cy="655782"/>
          </a:xfrm>
        </p:grpSpPr>
        <p:sp>
          <p:nvSpPr>
            <p:cNvPr id="106" name="Rectangle 10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51</a:t>
              </a:r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894942" y="4494016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58642"/>
            <a:ext cx="4143834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5398" y="2058642"/>
            <a:ext cx="1457943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93341" y="205864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93341" y="2058642"/>
            <a:ext cx="3714770" cy="87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</p:cNvCxnSpPr>
          <p:nvPr/>
        </p:nvCxnSpPr>
        <p:spPr>
          <a:xfrm flipH="1">
            <a:off x="4102156" y="3578104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</p:cNvCxnSpPr>
          <p:nvPr/>
        </p:nvCxnSpPr>
        <p:spPr>
          <a:xfrm>
            <a:off x="5215140" y="3578104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49504" y="894046"/>
            <a:ext cx="3679212" cy="1345128"/>
            <a:chOff x="748094" y="456427"/>
            <a:chExt cx="3679212" cy="1345128"/>
          </a:xfrm>
        </p:grpSpPr>
        <p:sp>
          <p:nvSpPr>
            <p:cNvPr id="50" name="TextBox 49"/>
            <p:cNvSpPr txBox="1"/>
            <p:nvPr/>
          </p:nvSpPr>
          <p:spPr>
            <a:xfrm>
              <a:off x="748094" y="456427"/>
              <a:ext cx="36792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/>
                <a:t>Simple Deletion</a:t>
              </a:r>
              <a:endParaRPr lang="en-US" sz="40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73161" y="1155224"/>
              <a:ext cx="22188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Delete(39)</a:t>
              </a:r>
              <a:endParaRPr lang="en-US" sz="3600" b="1" dirty="0"/>
            </a:p>
          </p:txBody>
        </p:sp>
      </p:grpSp>
      <p:cxnSp>
        <p:nvCxnSpPr>
          <p:cNvPr id="3" name="Straight Arrow Connector 2"/>
          <p:cNvCxnSpPr>
            <a:stCxn id="107" idx="2"/>
          </p:cNvCxnSpPr>
          <p:nvPr/>
        </p:nvCxnSpPr>
        <p:spPr>
          <a:xfrm flipH="1">
            <a:off x="2061347" y="3578104"/>
            <a:ext cx="3153793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419268" y="778093"/>
            <a:ext cx="1292038" cy="377131"/>
            <a:chOff x="6419268" y="778093"/>
            <a:chExt cx="1292038" cy="377131"/>
          </a:xfrm>
        </p:grpSpPr>
        <p:sp>
          <p:nvSpPr>
            <p:cNvPr id="5" name="Oval 4"/>
            <p:cNvSpPr/>
            <p:nvPr/>
          </p:nvSpPr>
          <p:spPr>
            <a:xfrm>
              <a:off x="6419268" y="825759"/>
              <a:ext cx="451315" cy="329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0312" y="778093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9784" y="4494016"/>
            <a:ext cx="2198255" cy="1388350"/>
            <a:chOff x="749784" y="4494016"/>
            <a:chExt cx="2198255" cy="1388350"/>
          </a:xfrm>
        </p:grpSpPr>
        <p:grpSp>
          <p:nvGrpSpPr>
            <p:cNvPr id="83" name="Group 82"/>
            <p:cNvGrpSpPr/>
            <p:nvPr/>
          </p:nvGrpSpPr>
          <p:grpSpPr>
            <a:xfrm>
              <a:off x="749784" y="4494016"/>
              <a:ext cx="2198255" cy="655782"/>
              <a:chOff x="2951017" y="2424544"/>
              <a:chExt cx="2198255" cy="6557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951017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689926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419599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098798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828471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558144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1158136" y="5513034"/>
              <a:ext cx="10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New Leaf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4702" y="4494016"/>
            <a:ext cx="2198255" cy="1376337"/>
            <a:chOff x="3224702" y="4494016"/>
            <a:chExt cx="2198255" cy="1376337"/>
          </a:xfrm>
        </p:grpSpPr>
        <p:grpSp>
          <p:nvGrpSpPr>
            <p:cNvPr id="4" name="Group 3"/>
            <p:cNvGrpSpPr/>
            <p:nvPr/>
          </p:nvGrpSpPr>
          <p:grpSpPr>
            <a:xfrm>
              <a:off x="3224702" y="4494016"/>
              <a:ext cx="2198255" cy="655782"/>
              <a:chOff x="3224702" y="4494016"/>
              <a:chExt cx="2198255" cy="65578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224702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963611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372483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102156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39</a:t>
                </a:r>
                <a:endParaRPr lang="en-US" dirty="0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4693284" y="4494016"/>
                <a:ext cx="729673" cy="655782"/>
                <a:chOff x="4693284" y="4494016"/>
                <a:chExt cx="729673" cy="655782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4693284" y="4494016"/>
                  <a:ext cx="729673" cy="6557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831829" y="4637241"/>
                  <a:ext cx="4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2" name="TextBox 111"/>
            <p:cNvSpPr txBox="1"/>
            <p:nvPr/>
          </p:nvSpPr>
          <p:spPr>
            <a:xfrm>
              <a:off x="3589538" y="5501021"/>
              <a:ext cx="972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Old Leaf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1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264E-6 -4.39278E-6 C -0.00143 0.00741 -0.00404 0.01342 -0.0069 0.0192 C -0.00795 0.02429 -0.0086 0.02661 -0.01107 0.02961 C -0.01211 0.03609 -0.01394 0.03956 -0.01589 0.04511 C -0.01667 0.05043 -0.01693 0.05205 -0.01941 0.05529 C -0.02058 0.06177 -0.02345 0.0657 -0.02553 0.07102 C -0.02892 0.07865 -0.03139 0.08744 -0.03595 0.09276 C -0.0379 0.09808 -0.04077 0.10248 -0.0435 0.10595 C -0.04546 0.1115 -0.0491 0.11636 -0.05184 0.12029 C -0.05705 0.127 -0.05067 0.11543 -0.05601 0.12399 C -0.05952 0.12978 -0.05627 0.127 -0.06004 0.12931 C -0.06486 0.13833 -0.06278 0.13486 -0.06643 0.13972 C -0.06851 0.14551 -0.07033 0.15059 -0.07385 0.15268 C -0.07515 0.15985 -0.07841 0.16147 -0.08088 0.16679 C -0.08323 0.17188 -0.08544 0.1772 -0.08857 0.18136 C -0.08987 0.18506 -0.0956 0.19246 -0.0982 0.19385 C -0.09925 0.19616 -0.10055 0.19917 -0.10237 0.20056 C -0.10354 0.20172 -0.10641 0.2031 -0.10641 0.20334 C -0.10862 0.20727 -0.11162 0.21004 -0.11461 0.21213 C -0.11904 0.21768 -0.12529 0.22392 -0.1305 0.22647 C -0.13532 0.23248 -0.13311 0.23063 -0.13689 0.23294 C -0.1391 0.23734 -0.1404 0.23896 -0.14366 0.24081 C -0.14522 0.2452 -0.14652 0.24659 -0.14913 0.24844 C -0.15056 0.25076 -0.15225 0.25238 -0.1533 0.25469 C -0.15369 0.25585 -0.15356 0.2577 -0.15395 0.25885 C -0.1559 0.26325 -0.15786 0.26695 -0.16033 0.27042 C -0.16267 0.27366 -0.1645 0.27574 -0.16645 0.28083 C -0.16854 0.28569 -0.17388 0.2991 -0.17687 0.3028 C -0.18117 0.3146 -0.17518 0.2991 -0.18026 0.30928 C -0.18273 0.31437 -0.18456 0.31992 -0.18716 0.32501 C -0.19107 0.33195 -0.19211 0.34074 -0.1968 0.34675 C -0.19823 0.35138 -0.20018 0.35462 -0.20162 0.35855 C -0.20201 0.3611 -0.20214 0.3641 -0.20305 0.36642 C -0.20396 0.36896 -0.20578 0.37428 -0.20578 0.37451 C -0.20748 0.38446 -0.21138 0.40343 -0.21607 0.40921 C -0.21777 0.41384 -0.21985 0.41523 -0.22167 0.41939 C -0.2261 0.4298 -0.22806 0.43257 -0.2334 0.43882 C -0.23496 0.44761 -0.23274 0.43882 -0.23613 0.44391 C -0.23874 0.44807 -0.23743 0.44923 -0.2416 0.45177 C -0.24355 0.45709 -0.25202 0.46912 -0.25541 0.4712 C -0.25684 0.47537 -0.25801 0.47722 -0.26023 0.4793 " pathEditMode="relative" rAng="0" ptsTypes="fffffffffffffffffffffffffffff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11" y="239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48094" y="456427"/>
            <a:ext cx="432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Sprouting Deletion</a:t>
            </a:r>
            <a:endParaRPr lang="en-US" sz="4000" b="1" dirty="0"/>
          </a:p>
        </p:txBody>
      </p:sp>
      <p:sp>
        <p:nvSpPr>
          <p:cNvPr id="66" name="Rectangle 65"/>
          <p:cNvSpPr/>
          <p:nvPr/>
        </p:nvSpPr>
        <p:spPr>
          <a:xfrm>
            <a:off x="5689595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8504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8177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7376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7049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6722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111394" y="2922322"/>
            <a:ext cx="2198255" cy="655782"/>
            <a:chOff x="2951017" y="2424544"/>
            <a:chExt cx="2198255" cy="655782"/>
          </a:xfrm>
        </p:grpSpPr>
        <p:sp>
          <p:nvSpPr>
            <p:cNvPr id="106" name="Rectangle 10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51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24702" y="4494016"/>
            <a:ext cx="2198255" cy="655782"/>
            <a:chOff x="3224702" y="4494016"/>
            <a:chExt cx="2198255" cy="655782"/>
          </a:xfrm>
        </p:grpSpPr>
        <p:sp>
          <p:nvSpPr>
            <p:cNvPr id="149" name="Rectangle 148"/>
            <p:cNvSpPr/>
            <p:nvPr/>
          </p:nvSpPr>
          <p:spPr>
            <a:xfrm>
              <a:off x="3224702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963611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72483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93284" y="4494016"/>
              <a:ext cx="729673" cy="655782"/>
              <a:chOff x="4693284" y="4494016"/>
              <a:chExt cx="729673" cy="655782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693284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831829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894942" y="4494016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58642"/>
            <a:ext cx="4143834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5398" y="2058642"/>
            <a:ext cx="1457943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93341" y="205864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93341" y="2058642"/>
            <a:ext cx="3714770" cy="87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4102156" y="3569715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</p:cNvCxnSpPr>
          <p:nvPr/>
        </p:nvCxnSpPr>
        <p:spPr>
          <a:xfrm>
            <a:off x="5215140" y="3578104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73161" y="1176753"/>
            <a:ext cx="2443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Delete(37)</a:t>
            </a:r>
            <a:endParaRPr lang="en-US" sz="4000" b="1" dirty="0"/>
          </a:p>
        </p:txBody>
      </p:sp>
      <p:cxnSp>
        <p:nvCxnSpPr>
          <p:cNvPr id="5" name="Straight Arrow Connector 4"/>
          <p:cNvCxnSpPr>
            <a:stCxn id="67" idx="2"/>
          </p:cNvCxnSpPr>
          <p:nvPr/>
        </p:nvCxnSpPr>
        <p:spPr>
          <a:xfrm flipH="1">
            <a:off x="6152630" y="2058642"/>
            <a:ext cx="640711" cy="243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7" idx="2"/>
            <a:endCxn id="108" idx="0"/>
          </p:cNvCxnSpPr>
          <p:nvPr/>
        </p:nvCxnSpPr>
        <p:spPr>
          <a:xfrm flipH="1">
            <a:off x="5944813" y="2058642"/>
            <a:ext cx="848528" cy="863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5944812" y="825759"/>
            <a:ext cx="1292038" cy="377131"/>
            <a:chOff x="6419268" y="778093"/>
            <a:chExt cx="1292038" cy="377131"/>
          </a:xfrm>
        </p:grpSpPr>
        <p:sp>
          <p:nvSpPr>
            <p:cNvPr id="145" name="Oval 144"/>
            <p:cNvSpPr/>
            <p:nvPr/>
          </p:nvSpPr>
          <p:spPr>
            <a:xfrm>
              <a:off x="6419268" y="825759"/>
              <a:ext cx="451315" cy="3294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90312" y="778093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64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74 0.03678 C -0.03022 0.06107 -0.02996 0.06709 -0.02801 0.08559 C -0.02827 0.1152 -0.02501 0.14805 -0.03491 0.17373 C -0.03582 0.17928 -0.03843 0.1839 -0.04116 0.18714 C -0.04364 0.19408 -0.04937 0.20195 -0.05353 0.20542 C -0.05549 0.20912 -0.06122 0.21629 -0.06382 0.21768 C -0.06656 0.22115 -0.06981 0.22346 -0.07281 0.22624 C -0.07476 0.22994 -0.0762 0.23179 -0.07893 0.23364 C -0.08115 0.23757 -0.08297 0.24035 -0.08583 0.2422 C -0.08792 0.2459 -0.08935 0.24775 -0.09209 0.24937 C -0.09339 0.25099 -0.09482 0.25284 -0.09612 0.25446 C -0.0973 0.25584 -0.10029 0.25677 -0.10029 0.25677 C -0.10237 0.26047 -0.10381 0.26255 -0.10654 0.26417 C -0.1111 0.2725 -0.10876 0.27065 -0.11266 0.27273 C -0.11423 0.27666 -0.11618 0.27759 -0.11683 0.28245 C -0.11735 0.28569 -0.11813 0.29216 -0.11813 0.29216 C -0.11761 0.31576 -0.1197 0.31876 -0.11331 0.33264 C -0.1124 0.33449 -0.11162 0.3382 -0.11058 0.33981 C -0.10837 0.34328 -0.10537 0.34745 -0.10303 0.34976 C -0.10159 0.35115 -0.09886 0.35462 -0.09886 0.35462 C -0.09534 0.36457 -0.0999 0.35346 -0.09547 0.35948 C -0.09391 0.36156 -0.093 0.36503 -0.0913 0.36688 C -0.08857 0.36989 -0.08583 0.37336 -0.0831 0.37659 C -0.08101 0.37914 -0.07893 0.38145 -0.07685 0.384 C -0.0762 0.38469 -0.07476 0.38631 -0.07476 0.38631 C -0.07268 0.39232 -0.0689 0.39649 -0.06513 0.39857 C -0.06395 0.40181 -0.06395 0.4032 -0.06174 0.40482 C -0.06044 0.40574 -0.05757 0.40713 -0.05757 0.40713 C -0.05275 0.41291 -0.04598 0.41499 -0.04038 0.41684 C -0.03777 0.41869 -0.03465 0.41939 -0.03217 0.42193 C -0.03074 0.42332 -0.02957 0.42587 -0.02801 0.42679 C -0.02657 0.42748 -0.02384 0.4291 -0.02384 0.4291 C -0.02202 0.43142 -0.01772 0.43396 -0.01772 0.43396 C -0.01485 0.43743 -0.01264 0.44067 -0.00938 0.44252 C -0.00782 0.44692 -0.00665 0.4483 -0.00391 0.44992 C -0.00248 0.45177 -0.00131 0.45432 0.00026 0.45594 C 0.00156 0.45709 0.00299 0.45733 0.00429 0.45848 " pathEditMode="relative" ptsTypes="ffffffffffffffffffffffffffffffffffffA">
                                      <p:cBhvr>
                                        <p:cTn id="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8617E-6 -1.39718E-6 L -0.15916 -0.23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8" y="-115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65102" y="698975"/>
            <a:ext cx="5899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Concurrent Simple Insertion </a:t>
            </a:r>
            <a:endParaRPr lang="en-US" sz="3600" b="1" dirty="0"/>
          </a:p>
        </p:txBody>
      </p:sp>
      <p:sp>
        <p:nvSpPr>
          <p:cNvPr id="66" name="Rectangle 65"/>
          <p:cNvSpPr/>
          <p:nvPr/>
        </p:nvSpPr>
        <p:spPr>
          <a:xfrm>
            <a:off x="5689595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8504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8177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7376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7049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6722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4111394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850303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79976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59175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88848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8521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224702" y="4494016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72483" y="4494016"/>
            <a:ext cx="2050474" cy="655782"/>
            <a:chOff x="3372483" y="4494016"/>
            <a:chExt cx="2050474" cy="655782"/>
          </a:xfrm>
        </p:grpSpPr>
        <p:sp>
          <p:nvSpPr>
            <p:cNvPr id="150" name="Rectangle 149"/>
            <p:cNvSpPr/>
            <p:nvPr/>
          </p:nvSpPr>
          <p:spPr>
            <a:xfrm>
              <a:off x="3963611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72483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102156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39</a:t>
              </a:r>
              <a:endParaRPr lang="en-US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93284" y="4494016"/>
              <a:ext cx="729673" cy="655782"/>
              <a:chOff x="4693284" y="4494016"/>
              <a:chExt cx="729673" cy="655782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693284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831829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894942" y="4494016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58642"/>
            <a:ext cx="4143834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5398" y="2058642"/>
            <a:ext cx="1457943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93341" y="205864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93341" y="2058642"/>
            <a:ext cx="3714770" cy="87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</p:cNvCxnSpPr>
          <p:nvPr/>
        </p:nvCxnSpPr>
        <p:spPr>
          <a:xfrm flipH="1">
            <a:off x="4102156" y="3578104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</p:cNvCxnSpPr>
          <p:nvPr/>
        </p:nvCxnSpPr>
        <p:spPr>
          <a:xfrm>
            <a:off x="5215140" y="3578104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86997" y="5409928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Leaf Node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87719" y="4494016"/>
            <a:ext cx="2198255" cy="1168339"/>
            <a:chOff x="587719" y="4494016"/>
            <a:chExt cx="2198255" cy="1168339"/>
          </a:xfrm>
        </p:grpSpPr>
        <p:grpSp>
          <p:nvGrpSpPr>
            <p:cNvPr id="13" name="Group 12"/>
            <p:cNvGrpSpPr/>
            <p:nvPr/>
          </p:nvGrpSpPr>
          <p:grpSpPr>
            <a:xfrm>
              <a:off x="587719" y="4494016"/>
              <a:ext cx="2198255" cy="655782"/>
              <a:chOff x="587719" y="4494016"/>
              <a:chExt cx="2198255" cy="65578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87719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26628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056301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35500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65173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94846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808655" y="5293023"/>
              <a:ext cx="1620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Leaf Node</a:t>
              </a:r>
              <a:endParaRPr lang="en-US" dirty="0"/>
            </a:p>
          </p:txBody>
        </p:sp>
      </p:grpSp>
      <p:cxnSp>
        <p:nvCxnSpPr>
          <p:cNvPr id="6" name="Straight Arrow Connector 5"/>
          <p:cNvCxnSpPr>
            <a:stCxn id="107" idx="2"/>
            <a:endCxn id="62" idx="0"/>
          </p:cNvCxnSpPr>
          <p:nvPr/>
        </p:nvCxnSpPr>
        <p:spPr>
          <a:xfrm flipH="1">
            <a:off x="1691465" y="3578104"/>
            <a:ext cx="3523675" cy="9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476832" y="546237"/>
            <a:ext cx="1448010" cy="606004"/>
            <a:chOff x="6476832" y="546237"/>
            <a:chExt cx="1448010" cy="606004"/>
          </a:xfrm>
        </p:grpSpPr>
        <p:sp>
          <p:nvSpPr>
            <p:cNvPr id="7" name="Oval 6"/>
            <p:cNvSpPr/>
            <p:nvPr/>
          </p:nvSpPr>
          <p:spPr>
            <a:xfrm>
              <a:off x="6476832" y="546237"/>
              <a:ext cx="681345" cy="6060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1991" y="678549"/>
              <a:ext cx="812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49815" y="529971"/>
            <a:ext cx="2566599" cy="665119"/>
            <a:chOff x="8149815" y="529971"/>
            <a:chExt cx="2566599" cy="665119"/>
          </a:xfrm>
        </p:grpSpPr>
        <p:sp>
          <p:nvSpPr>
            <p:cNvPr id="74" name="Oval 73"/>
            <p:cNvSpPr/>
            <p:nvPr/>
          </p:nvSpPr>
          <p:spPr>
            <a:xfrm>
              <a:off x="8149815" y="529971"/>
              <a:ext cx="500911" cy="523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53450" y="825758"/>
              <a:ext cx="2162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 (Insertion 50)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65130" y="3636453"/>
            <a:ext cx="1007354" cy="772721"/>
            <a:chOff x="2365130" y="3636453"/>
            <a:chExt cx="1007354" cy="772721"/>
          </a:xfrm>
        </p:grpSpPr>
        <p:sp>
          <p:nvSpPr>
            <p:cNvPr id="15" name="Cloud 14"/>
            <p:cNvSpPr/>
            <p:nvPr/>
          </p:nvSpPr>
          <p:spPr>
            <a:xfrm>
              <a:off x="2365130" y="3636453"/>
              <a:ext cx="1007354" cy="77272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3851" y="3818604"/>
              <a:ext cx="569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21173" y="252448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5E-6 0.00023 C -0.00156 0.00371 -0.00325 0.00718 -0.00468 0.01111 C -0.00585 0.01366 -0.00781 0.01945 -0.00781 0.01968 C -0.00833 0.02338 -0.00859 0.02662 -0.00937 0.03056 C -0.01197 0.04074 -0.00989 0.03172 -0.01249 0.04028 C -0.01367 0.04375 -0.01432 0.04792 -0.01562 0.05139 C -0.01861 0.0581 -0.01732 0.05486 -0.01953 0.06111 C -0.01992 0.06459 -0.02005 0.07107 -0.0211 0.075 C -0.02161 0.07639 -0.02213 0.07778 -0.02265 0.07917 C -0.02291 0.08033 -0.02382 0.08982 -0.02422 0.09167 C -0.0246 0.09306 -0.02527 0.09445 -0.02578 0.09584 C -0.02773 0.11528 -0.02486 0.0956 -0.0289 0.10834 C -0.03203 0.11783 -0.02708 0.11065 -0.03203 0.11667 C -0.03398 0.12153 -0.03385 0.12153 -0.03671 0.12639 C -0.03749 0.12732 -0.03842 0.12778 -0.03907 0.12917 C -0.04296 0.13472 -0.03971 0.13218 -0.04374 0.13449 C -0.04662 0.14213 -0.04466 0.13727 -0.04999 0.14722 C -0.05105 0.14908 -0.05208 0.15093 -0.05313 0.15278 C -0.05442 0.15463 -0.05585 0.15625 -0.05703 0.15834 C -0.05976 0.1625 -0.06067 0.16551 -0.06328 0.17084 C -0.06433 0.17269 -0.06523 0.17477 -0.0664 0.17639 C -0.06718 0.17709 -0.0681 0.17685 -0.06874 0.17778 C -0.07045 0.1794 -0.072 0.18102 -0.07343 0.18334 C -0.08098 0.19398 -0.07408 0.18727 -0.08047 0.19306 C -0.08516 0.20533 -0.07682 0.18357 -0.08828 0.20834 C -0.08958 0.21111 -0.09075 0.21412 -0.09218 0.21667 C -0.09348 0.21875 -0.09492 0.22014 -0.09609 0.22222 C -0.09713 0.22385 -0.09752 0.22616 -0.09843 0.22778 C -0.09869 0.22801 -0.10547 0.23866 -0.10704 0.24028 C -0.10886 0.2419 -0.11068 0.24306 -0.1125 0.24422 C -0.11524 0.25371 -0.11277 0.2463 -0.11719 0.25556 C -0.11836 0.25764 -0.11915 0.26019 -0.12032 0.26227 C -0.1211 0.26366 -0.12201 0.26412 -0.12266 0.26528 C -0.12787 0.27315 -0.12709 0.27176 -0.12969 0.27917 C -0.13021 0.28264 -0.13099 0.28866 -0.13204 0.29167 C -0.13269 0.29283 -0.1336 0.29352 -0.13438 0.29422 C -0.13542 0.29722 -0.1362 0.30023 -0.1375 0.30278 C -0.13829 0.30417 -0.13933 0.30533 -0.13985 0.30672 C -0.1418 0.31181 -0.14102 0.31366 -0.14375 0.31806 C -0.14571 0.3206 -0.14831 0.32176 -0.15 0.325 C -0.15079 0.32616 -0.15157 0.32778 -0.15235 0.32917 C -0.15365 0.33102 -0.15508 0.33264 -0.15625 0.33472 C -0.15704 0.33565 -0.15717 0.33773 -0.15782 0.33866 C -0.15977 0.34121 -0.16407 0.34445 -0.16407 0.34468 C -0.16459 0.34676 -0.16511 0.34908 -0.16563 0.35116 C -0.16719 0.35718 -0.16797 0.35764 -0.16875 0.36505 C -0.16902 0.3676 -0.16902 0.36968 -0.16954 0.37222 C -0.17006 0.37361 -0.17136 0.37454 -0.17188 0.37616 C -0.17266 0.37801 -0.17279 0.3801 -0.17344 0.38195 C -0.17409 0.3831 -0.17514 0.38357 -0.17579 0.38472 C -0.17683 0.38635 -0.17735 0.38843 -0.17813 0.39028 C -0.17917 0.39213 -0.18034 0.39375 -0.18125 0.39584 C -0.18243 0.39792 -0.18334 0.40047 -0.18438 0.40278 C -0.18542 0.40463 -0.18659 0.40625 -0.1875 0.40834 C -0.18816 0.40949 -0.18855 0.41111 -0.18907 0.4125 C -0.19011 0.41482 -0.19115 0.41713 -0.19219 0.41945 C -0.19467 0.43241 -0.18998 0.40903 -0.2 0.43611 C -0.20053 0.4375 -0.20092 0.43912 -0.20157 0.44028 C -0.20261 0.4419 -0.20378 0.44283 -0.20469 0.44445 C -0.21198 0.45718 -0.20573 0.44931 -0.21094 0.45556 C -0.21146 0.45834 -0.21146 0.46158 -0.2125 0.46389 C -0.21329 0.46528 -0.21459 0.46482 -0.21563 0.46528 C -0.21719 0.46574 -0.21875 0.46621 -0.22032 0.46667 C -0.22253 0.47037 -0.22279 0.47037 -0.22422 0.475 C -0.22566 0.47917 -0.2254 0.48148 -0.22813 0.48334 C -0.22891 0.4838 -0.22969 0.48334 -0.23047 0.48334 " pathEditMode="relative" rAng="0" ptsTypes="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46945E-18 L 4.16667E-7 3.46945E-18 C -0.00235 -0.00046 -0.00469 -0.00138 -0.00703 -0.00138 C -0.00795 -0.00138 -0.0086 -0.00046 -0.00938 3.46945E-18 C -0.01042 0.00047 -0.01146 0.00116 -0.0125 0.00139 C -0.01641 0.00209 -0.02031 0.00232 -0.02422 0.00278 C -0.02735 0.00371 -0.03047 0.00463 -0.0336 0.00556 C -0.03933 0.00695 -0.04349 0.00718 -0.04922 0.00834 C -0.05117 0.00857 -0.05287 0.00926 -0.05469 0.00973 C -0.05547 0.01019 -0.05625 0.01065 -0.05703 0.01112 C -0.06042 0.01274 -0.06511 0.01412 -0.06797 0.01528 L -0.07188 0.01667 C -0.07722 0.02362 -0.07279 0.01899 -0.07969 0.02223 C -0.08854 0.02593 -0.08021 0.02477 -0.09219 0.02778 C -0.09558 0.02848 -0.09909 0.02848 -0.10235 0.02917 C -0.10456 0.0294 -0.10651 0.0301 -0.1086 0.03056 C -0.11016 0.03241 -0.11224 0.03334 -0.11328 0.03612 C -0.11719 0.0463 -0.11224 0.03357 -0.11719 0.04445 C -0.11914 0.04838 -0.11875 0.04931 -0.12031 0.05417 C -0.12136 0.05695 -0.1224 0.05973 -0.12344 0.0625 L -0.12656 0.07084 C -0.12709 0.07223 -0.12787 0.07338 -0.12813 0.075 C -0.12969 0.08311 -0.128 0.07524 -0.13047 0.08334 C -0.13138 0.08588 -0.13203 0.08889 -0.13281 0.09167 C -0.1336 0.09352 -0.13451 0.09514 -0.13516 0.09723 C -0.13581 0.09885 -0.1362 0.10093 -0.13672 0.10278 C -0.1375 0.1051 -0.13854 0.10718 -0.13906 0.10973 C -0.13985 0.11227 -0.13972 0.11551 -0.14063 0.11806 C -0.14115 0.11945 -0.1418 0.12061 -0.14219 0.12223 C -0.14362 0.12686 -0.14245 0.12709 -0.14453 0.13195 C -0.14597 0.13496 -0.14922 0.14028 -0.14922 0.14028 C -0.15326 0.16158 -0.1487 0.13936 -0.15235 0.15278 C -0.15677 0.16829 -0.14831 0.14213 -0.15469 0.1625 C -0.15521 0.16389 -0.15599 0.16505 -0.15625 0.16667 C -0.15703 0.16922 -0.15729 0.17223 -0.15781 0.175 C -0.15873 0.17848 -0.16133 0.18658 -0.1625 0.18889 C -0.16354 0.19075 -0.16459 0.1926 -0.16563 0.19445 C -0.16641 0.19537 -0.16732 0.19584 -0.16797 0.19723 C -0.17058 0.20162 -0.17031 0.20463 -0.17344 0.20834 C -0.17435 0.20926 -0.17552 0.20926 -0.17656 0.20973 C -0.17761 0.21112 -0.17878 0.21227 -0.17969 0.21389 C -0.1806 0.21505 -0.18112 0.2169 -0.18203 0.21806 C -0.18334 0.21922 -0.18477 0.21968 -0.18594 0.22084 C -0.18711 0.22153 -0.18815 0.22246 -0.18906 0.22362 C -0.19024 0.22477 -0.19115 0.22639 -0.19219 0.22778 C -0.1987 0.23496 -0.19245 0.22709 -0.19766 0.23195 C -0.19857 0.23264 -0.19922 0.23403 -0.2 0.23473 C -0.21055 0.2426 -0.19714 0.23056 -0.20547 0.2375 C -0.20768 0.23912 -0.20951 0.24237 -0.21172 0.24306 C -0.21732 0.24468 -0.21498 0.24352 -0.21875 0.24584 C -0.22409 0.2551 -0.21771 0.24537 -0.225 0.25139 C -0.22683 0.25255 -0.228 0.25579 -0.22969 0.25695 L -0.23438 0.25973 C -0.23516 0.26112 -0.23607 0.26227 -0.23672 0.26389 C -0.23737 0.26505 -0.23763 0.2669 -0.23828 0.26806 C -0.23972 0.27014 -0.24141 0.27176 -0.24297 0.27362 C -0.24362 0.27431 -0.24401 0.27547 -0.24453 0.27639 " pathEditMode="relative" ptsTypes="AAAAAA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18068" y="757496"/>
            <a:ext cx="444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Sprouting Insertion</a:t>
            </a:r>
            <a:endParaRPr lang="en-US" sz="4000" b="1" dirty="0"/>
          </a:p>
        </p:txBody>
      </p:sp>
      <p:sp>
        <p:nvSpPr>
          <p:cNvPr id="66" name="Rectangle 65"/>
          <p:cNvSpPr/>
          <p:nvPr/>
        </p:nvSpPr>
        <p:spPr>
          <a:xfrm>
            <a:off x="5689595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8504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8177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7376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7049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6722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4111394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850303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79976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59175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88848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8521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2259512" y="450107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998421" y="450107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407293" y="464429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136966" y="464429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3728094" y="4501072"/>
            <a:ext cx="729673" cy="655782"/>
            <a:chOff x="4693284" y="4494016"/>
            <a:chExt cx="729673" cy="655782"/>
          </a:xfrm>
        </p:grpSpPr>
        <p:sp>
          <p:nvSpPr>
            <p:cNvPr id="151" name="Rectangle 150"/>
            <p:cNvSpPr/>
            <p:nvPr/>
          </p:nvSpPr>
          <p:spPr>
            <a:xfrm>
              <a:off x="4693284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831829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114732" y="4501072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58642"/>
            <a:ext cx="4143834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5398" y="2058642"/>
            <a:ext cx="1457943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93341" y="205864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93341" y="2058642"/>
            <a:ext cx="3714770" cy="87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  <a:endCxn id="150" idx="0"/>
          </p:cNvCxnSpPr>
          <p:nvPr/>
        </p:nvCxnSpPr>
        <p:spPr>
          <a:xfrm flipH="1">
            <a:off x="3363258" y="3578104"/>
            <a:ext cx="1851882" cy="92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  <a:endCxn id="164" idx="0"/>
          </p:cNvCxnSpPr>
          <p:nvPr/>
        </p:nvCxnSpPr>
        <p:spPr>
          <a:xfrm>
            <a:off x="5215140" y="3578104"/>
            <a:ext cx="1003338" cy="92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6488536" y="456427"/>
            <a:ext cx="729673" cy="655782"/>
            <a:chOff x="963869" y="1264372"/>
            <a:chExt cx="729673" cy="655782"/>
          </a:xfrm>
        </p:grpSpPr>
        <p:sp>
          <p:nvSpPr>
            <p:cNvPr id="192" name="Rectangle 191"/>
            <p:cNvSpPr/>
            <p:nvPr/>
          </p:nvSpPr>
          <p:spPr>
            <a:xfrm>
              <a:off x="963869" y="126437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02414" y="1407597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49</a:t>
              </a:r>
              <a:endParaRPr lang="en-US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375228" y="4467350"/>
            <a:ext cx="3636264" cy="1823022"/>
            <a:chOff x="8104901" y="4494016"/>
            <a:chExt cx="3636264" cy="1823022"/>
          </a:xfrm>
        </p:grpSpPr>
        <p:grpSp>
          <p:nvGrpSpPr>
            <p:cNvPr id="197" name="Group 196"/>
            <p:cNvGrpSpPr/>
            <p:nvPr/>
          </p:nvGrpSpPr>
          <p:grpSpPr>
            <a:xfrm>
              <a:off x="8796531" y="4494016"/>
              <a:ext cx="2198255" cy="655782"/>
              <a:chOff x="2951017" y="2424544"/>
              <a:chExt cx="2198255" cy="655782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951017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689926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419599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098798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828471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48</a:t>
                </a:r>
                <a:endParaRPr lang="en-US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558144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49</a:t>
                </a:r>
                <a:endParaRPr lang="en-US" dirty="0"/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8104901" y="566125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90403" y="58044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088659" y="5644606"/>
              <a:ext cx="729673" cy="655782"/>
              <a:chOff x="1915174" y="3874401"/>
              <a:chExt cx="729673" cy="65578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915174" y="3874401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100676" y="40176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45</a:t>
                </a:r>
                <a:endParaRPr lang="en-US" dirty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0086917" y="5653781"/>
              <a:ext cx="729673" cy="655782"/>
              <a:chOff x="1915174" y="3874401"/>
              <a:chExt cx="729673" cy="655782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1915174" y="3874401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100676" y="40176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48</a:t>
                </a:r>
                <a:endParaRPr lang="en-US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1011492" y="5637871"/>
              <a:ext cx="729673" cy="655782"/>
              <a:chOff x="1915174" y="3874401"/>
              <a:chExt cx="729673" cy="655782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915174" y="3874401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100676" y="40176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49</a:t>
                </a:r>
                <a:endParaRPr lang="en-US" dirty="0"/>
              </a:p>
            </p:txBody>
          </p:sp>
        </p:grpSp>
        <p:cxnSp>
          <p:nvCxnSpPr>
            <p:cNvPr id="216" name="Straight Arrow Connector 215"/>
            <p:cNvCxnSpPr>
              <a:stCxn id="199" idx="2"/>
            </p:cNvCxnSpPr>
            <p:nvPr/>
          </p:nvCxnSpPr>
          <p:spPr>
            <a:xfrm flipH="1">
              <a:off x="8650726" y="5149798"/>
              <a:ext cx="1249551" cy="488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99" idx="2"/>
              <a:endCxn id="206" idx="0"/>
            </p:cNvCxnSpPr>
            <p:nvPr/>
          </p:nvCxnSpPr>
          <p:spPr>
            <a:xfrm flipH="1">
              <a:off x="9453496" y="5149798"/>
              <a:ext cx="446781" cy="494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99" idx="2"/>
              <a:endCxn id="210" idx="0"/>
            </p:cNvCxnSpPr>
            <p:nvPr/>
          </p:nvCxnSpPr>
          <p:spPr>
            <a:xfrm>
              <a:off x="9900277" y="5149798"/>
              <a:ext cx="551477" cy="5039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99" idx="2"/>
              <a:endCxn id="213" idx="0"/>
            </p:cNvCxnSpPr>
            <p:nvPr/>
          </p:nvCxnSpPr>
          <p:spPr>
            <a:xfrm>
              <a:off x="9900277" y="5149798"/>
              <a:ext cx="1476052" cy="488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>
            <a:stCxn id="107" idx="2"/>
            <a:endCxn id="199" idx="0"/>
          </p:cNvCxnSpPr>
          <p:nvPr/>
        </p:nvCxnSpPr>
        <p:spPr>
          <a:xfrm>
            <a:off x="5215140" y="3578104"/>
            <a:ext cx="3955464" cy="88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20795" y="2508021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104901" y="456427"/>
            <a:ext cx="648939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38913" y="3680058"/>
            <a:ext cx="1410836" cy="781214"/>
            <a:chOff x="6938913" y="3680058"/>
            <a:chExt cx="1410836" cy="781214"/>
          </a:xfrm>
        </p:grpSpPr>
        <p:sp>
          <p:nvSpPr>
            <p:cNvPr id="4" name="Cloud Callout 3"/>
            <p:cNvSpPr/>
            <p:nvPr/>
          </p:nvSpPr>
          <p:spPr>
            <a:xfrm>
              <a:off x="6938913" y="3680058"/>
              <a:ext cx="1410836" cy="781214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8224" y="389480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93542" y="1546085"/>
            <a:ext cx="19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Insert(49)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15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0573 0.2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20093 L -0.10729 0.3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0.3044 L -0.01406 0.491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2.91667E-6 7.40741E-7 C -0.00339 0.00046 -0.00677 0.0007 -0.01003 0.00139 C -0.01172 0.00185 -0.01432 0.00347 -0.01602 0.0044 C -0.01706 0.00579 -0.0181 0.00787 -0.0194 0.0088 C -0.02122 0.01042 -0.02878 0.01181 -0.02943 0.01181 C -0.03242 0.01458 -0.03242 0.01482 -0.03542 0.01644 C -0.03646 0.0169 -0.03763 0.01736 -0.0388 0.01783 C -0.04011 0.01852 -0.04154 0.01875 -0.04297 0.01945 C -0.04466 0.02014 -0.04622 0.02176 -0.04805 0.02245 C -0.05013 0.02315 -0.06055 0.02477 -0.06237 0.02546 C -0.06563 0.02639 -0.07331 0.02986 -0.07669 0.03125 C -0.07761 0.0331 -0.07969 0.03634 -0.08008 0.03889 C -0.08073 0.04375 -0.0806 0.04884 -0.08086 0.0537 C -0.08112 0.05787 -0.08125 0.06181 -0.08177 0.06574 C -0.08216 0.06898 -0.08294 0.07176 -0.08346 0.07477 C -0.08386 0.07732 -0.08399 0.07986 -0.08425 0.08218 C -0.08451 0.08426 -0.0849 0.08634 -0.08516 0.0882 C -0.08542 0.09074 -0.08555 0.09329 -0.08594 0.09583 C -0.08633 0.09838 -0.08711 0.1007 -0.08763 0.10324 C -0.08789 0.10463 -0.08815 0.10625 -0.08854 0.10764 C -0.0888 0.11227 -0.08932 0.11667 -0.08932 0.1213 C -0.08932 0.12361 -0.09245 0.15463 -0.08685 0.16458 C -0.08607 0.16597 -0.08516 0.16667 -0.08425 0.16759 C -0.07865 0.1875 -0.08646 0.1625 -0.08008 0.17662 C -0.07956 0.17778 -0.07943 0.17963 -0.07917 0.18125 C -0.07865 0.18495 -0.07839 0.18796 -0.07747 0.19167 C -0.07708 0.19375 -0.07656 0.19583 -0.07578 0.19769 C -0.07461 0.2007 -0.07318 0.20139 -0.07162 0.2037 C -0.07096 0.2044 -0.07044 0.20556 -0.06992 0.20671 C -0.06901 0.20857 -0.06849 0.21088 -0.06745 0.2125 C -0.06589 0.21505 -0.06419 0.21713 -0.06237 0.21852 C -0.0599 0.2206 -0.05482 0.22315 -0.05482 0.22315 C -0.05391 0.22408 -0.05313 0.22523 -0.05221 0.22616 C -0.05013 0.22801 -0.04662 0.22847 -0.04466 0.22917 C -0.04414 0.23009 -0.04362 0.23148 -0.04297 0.23218 C -0.04193 0.2331 -0.04076 0.2331 -0.03958 0.23357 C -0.02995 0.23727 -0.04024 0.23287 -0.03203 0.23658 C -0.03112 0.2375 -0.03034 0.23866 -0.02943 0.23958 C -0.02865 0.24028 -0.02787 0.24074 -0.02695 0.24097 C -0.02175 0.24329 -0.02214 0.24213 -0.01602 0.24398 C -0.01315 0.24491 -0.01042 0.2463 -0.00755 0.24699 C -0.00482 0.24769 -0.00195 0.24792 0.00091 0.24861 C 0.00312 0.24908 0.00534 0.24954 0.00755 0.25 C 0.01042 0.2507 0.01328 0.25093 0.01601 0.25162 C 0.01771 0.25185 0.0194 0.25232 0.02109 0.25301 C 0.022 0.25347 0.02279 0.2544 0.02357 0.25463 C 0.02891 0.25533 0.03424 0.25556 0.03958 0.25602 C 0.05026 0.25833 0.05169 0.25857 0.06575 0.26343 C 0.06862 0.26458 0.07148 0.26482 0.07422 0.26644 C 0.075 0.26713 0.07591 0.26783 0.07669 0.26806 C 0.08203 0.26898 0.08737 0.26898 0.09271 0.26945 C 0.09388 0.26991 0.09505 0.2706 0.09609 0.27107 C 0.09753 0.27153 0.09896 0.27199 0.10039 0.27245 C 0.10117 0.27292 0.10208 0.27361 0.10286 0.27408 C 0.10534 0.27685 0.10508 0.27732 0.10794 0.27847 C 0.10989 0.2794 0.11276 0.27986 0.11471 0.28148 C 0.11562 0.28241 0.11628 0.2838 0.11719 0.28449 C 0.11797 0.28519 0.11979 0.28611 0.11979 0.28611 " pathEditMode="relative" ptsTypes="AAAAAAAAAAAAAAAAAAAAAAAAAAAAAAAAAAAAAAAAAAAAAAAAAAAAAAAAA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81673" y="1155224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Simple Deletion</a:t>
            </a:r>
            <a:endParaRPr lang="en-US" sz="3600" b="1" dirty="0"/>
          </a:p>
        </p:txBody>
      </p:sp>
      <p:sp>
        <p:nvSpPr>
          <p:cNvPr id="66" name="Rectangle 65"/>
          <p:cNvSpPr/>
          <p:nvPr/>
        </p:nvSpPr>
        <p:spPr>
          <a:xfrm>
            <a:off x="5684972" y="1381331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3881" y="1381331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3554" y="1381331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2753" y="152455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2426" y="152455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2099" y="152455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4111394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850303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79976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59175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88848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8521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894942" y="4494016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37113"/>
            <a:ext cx="4139211" cy="878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0776" y="2037113"/>
            <a:ext cx="145794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88718" y="2037113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88718" y="2037113"/>
            <a:ext cx="3719393" cy="89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</p:cNvCxnSpPr>
          <p:nvPr/>
        </p:nvCxnSpPr>
        <p:spPr>
          <a:xfrm flipH="1">
            <a:off x="4102156" y="3578104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</p:cNvCxnSpPr>
          <p:nvPr/>
        </p:nvCxnSpPr>
        <p:spPr>
          <a:xfrm>
            <a:off x="5215140" y="3578104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67004" y="1755664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Delete(39)</a:t>
            </a:r>
            <a:endParaRPr lang="en-US" sz="28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061347" y="3560370"/>
            <a:ext cx="3153793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419268" y="778093"/>
            <a:ext cx="1292038" cy="377131"/>
            <a:chOff x="6419268" y="778093"/>
            <a:chExt cx="1292038" cy="377131"/>
          </a:xfrm>
        </p:grpSpPr>
        <p:sp>
          <p:nvSpPr>
            <p:cNvPr id="5" name="Oval 4"/>
            <p:cNvSpPr/>
            <p:nvPr/>
          </p:nvSpPr>
          <p:spPr>
            <a:xfrm>
              <a:off x="6419268" y="778093"/>
              <a:ext cx="451315" cy="377131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0312" y="778093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49784" y="4494016"/>
            <a:ext cx="2198255" cy="1388350"/>
            <a:chOff x="749784" y="4494016"/>
            <a:chExt cx="2198255" cy="1388350"/>
          </a:xfrm>
        </p:grpSpPr>
        <p:grpSp>
          <p:nvGrpSpPr>
            <p:cNvPr id="83" name="Group 82"/>
            <p:cNvGrpSpPr/>
            <p:nvPr/>
          </p:nvGrpSpPr>
          <p:grpSpPr>
            <a:xfrm>
              <a:off x="749784" y="4494016"/>
              <a:ext cx="2198255" cy="655782"/>
              <a:chOff x="2951017" y="2424544"/>
              <a:chExt cx="2198255" cy="65578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951017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689926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419599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098798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828471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558144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1158136" y="5513034"/>
              <a:ext cx="107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New Leaf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4702" y="4494016"/>
            <a:ext cx="2198255" cy="1376337"/>
            <a:chOff x="3224702" y="4494016"/>
            <a:chExt cx="2198255" cy="1376337"/>
          </a:xfrm>
        </p:grpSpPr>
        <p:grpSp>
          <p:nvGrpSpPr>
            <p:cNvPr id="4" name="Group 3"/>
            <p:cNvGrpSpPr/>
            <p:nvPr/>
          </p:nvGrpSpPr>
          <p:grpSpPr>
            <a:xfrm>
              <a:off x="3224702" y="4494016"/>
              <a:ext cx="2198255" cy="655782"/>
              <a:chOff x="3224702" y="4494016"/>
              <a:chExt cx="2198255" cy="65578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224702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963611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372483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102156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39</a:t>
                </a:r>
                <a:endParaRPr lang="en-US" dirty="0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4693284" y="4494016"/>
                <a:ext cx="729673" cy="655782"/>
                <a:chOff x="4693284" y="4494016"/>
                <a:chExt cx="729673" cy="655782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4693284" y="4494016"/>
                  <a:ext cx="729673" cy="6557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831829" y="4637241"/>
                  <a:ext cx="4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2" name="TextBox 111"/>
            <p:cNvSpPr txBox="1"/>
            <p:nvPr/>
          </p:nvSpPr>
          <p:spPr>
            <a:xfrm>
              <a:off x="3589538" y="5501021"/>
              <a:ext cx="972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Old Leaf</a:t>
              </a:r>
              <a:endParaRPr lang="en-US" b="1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79866" y="1528882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GrandParent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27780" y="2474301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082633" y="825759"/>
            <a:ext cx="2178120" cy="415812"/>
            <a:chOff x="3082633" y="825759"/>
            <a:chExt cx="2178120" cy="415812"/>
          </a:xfrm>
        </p:grpSpPr>
        <p:sp>
          <p:nvSpPr>
            <p:cNvPr id="17" name="Oval 16"/>
            <p:cNvSpPr/>
            <p:nvPr/>
          </p:nvSpPr>
          <p:spPr>
            <a:xfrm>
              <a:off x="4757372" y="825759"/>
              <a:ext cx="503381" cy="415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82633" y="848999"/>
              <a:ext cx="15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Second Thread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74271" y="1339890"/>
            <a:ext cx="1461886" cy="637563"/>
            <a:chOff x="2857324" y="3699545"/>
            <a:chExt cx="1461886" cy="637563"/>
          </a:xfrm>
        </p:grpSpPr>
        <p:sp>
          <p:nvSpPr>
            <p:cNvPr id="18" name="Cloud 17"/>
            <p:cNvSpPr/>
            <p:nvPr/>
          </p:nvSpPr>
          <p:spPr>
            <a:xfrm>
              <a:off x="2857324" y="3699545"/>
              <a:ext cx="1461886" cy="6375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1473" y="3851394"/>
              <a:ext cx="656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CAS</a:t>
              </a:r>
              <a:endParaRPr lang="en-IN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009724" y="3851945"/>
            <a:ext cx="1461886" cy="637563"/>
            <a:chOff x="2857324" y="3699545"/>
            <a:chExt cx="1461886" cy="637563"/>
          </a:xfrm>
        </p:grpSpPr>
        <p:sp>
          <p:nvSpPr>
            <p:cNvPr id="93" name="Cloud 92"/>
            <p:cNvSpPr/>
            <p:nvPr/>
          </p:nvSpPr>
          <p:spPr>
            <a:xfrm>
              <a:off x="2857324" y="3699545"/>
              <a:ext cx="1461886" cy="6375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61473" y="3851394"/>
              <a:ext cx="656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CAS</a:t>
              </a:r>
              <a:endParaRPr lang="en-IN" sz="20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30213" y="2167327"/>
            <a:ext cx="1461886" cy="637563"/>
            <a:chOff x="2857324" y="3699545"/>
            <a:chExt cx="1461886" cy="637563"/>
          </a:xfrm>
        </p:grpSpPr>
        <p:sp>
          <p:nvSpPr>
            <p:cNvPr id="113" name="Cloud 112"/>
            <p:cNvSpPr/>
            <p:nvPr/>
          </p:nvSpPr>
          <p:spPr>
            <a:xfrm>
              <a:off x="2857324" y="3699545"/>
              <a:ext cx="1461886" cy="6375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61473" y="3851394"/>
              <a:ext cx="656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CAS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8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1592E-6 8.10317E-6 C 0.00117 0.00695 0.00247 0.01365 0.00481 0.01967 C 0.00611 0.02638 0.00794 0.03216 0.00885 0.0391 C 0.0082 0.04789 0.00833 0.05367 0.00481 0.05992 C 0.00312 0.06778 0.0052 0.05922 0.00208 0.06732 C -0.00027 0.0731 -5.11592E-6 0.0775 -0.00352 0.08189 C -0.00756 0.10456 -0.02111 0.11821 -0.03035 0.13325 C -0.03348 0.13834 -0.03647 0.14551 -0.04064 0.14782 C -0.04377 0.15175 -0.0465 0.15569 -0.05028 0.15777 C -0.05275 0.15916 -0.05783 0.16147 -0.05783 0.16147 C -0.06265 0.16679 -0.06799 0.17118 -0.07294 0.17604 C -0.07659 0.17974 -0.07802 0.18298 -0.08193 0.1846 C -0.08349 0.18622 -0.08453 0.189 -0.0861 0.19061 C -0.08792 0.19247 -0.09417 0.19709 -0.09639 0.19802 C -0.09821 0.20033 -0.10264 0.20287 -0.10264 0.20287 C -0.10694 0.20889 -0.11254 0.21074 -0.11709 0.21629 C -0.11892 0.2186 -0.12322 0.22115 -0.12322 0.22115 C -0.1279 0.22693 -0.13559 0.23272 -0.14119 0.2348 C -0.14471 0.2378 -0.14848 0.23942 -0.15213 0.24197 C -0.15434 0.24336 -0.15617 0.24567 -0.15838 0.24683 C -0.16307 0.25261 -0.16086 0.25099 -0.1645 0.25307 C -0.16685 0.25631 -0.16867 0.25862 -0.17141 0.26047 C -0.17453 0.26603 -0.17792 0.27204 -0.18169 0.2762 C -0.183 0.27944 -0.18339 0.28106 -0.18521 0.28361 C -0.18651 0.28546 -0.18925 0.28846 -0.18925 0.28846 C -0.1912 0.29332 -0.19433 0.2954 -0.19693 0.29957 C -0.20149 0.30674 -0.20553 0.3183 -0.21061 0.32386 C -0.21113 0.32501 -0.21139 0.3264 -0.21204 0.32756 C -0.21269 0.32871 -0.2136 0.32894 -0.21412 0.3301 C -0.21504 0.33218 -0.2153 0.33519 -0.21621 0.33727 C -0.21738 0.34421 -0.21946 0.3537 -0.22168 0.35948 C -0.22285 0.36572 -0.22311 0.36919 -0.22572 0.37405 C -0.22702 0.38007 -0.22676 0.384 -0.22988 0.38747 C -0.23067 0.3921 -0.23249 0.39464 -0.23405 0.39857 C -0.23496 0.40343 -0.23588 0.40829 -0.23679 0.41315 C -0.23561 0.43003 -0.23614 0.41962 -0.23614 0.44484 " pathEditMode="relative" ptsTypes="fffffffffffffffffffffffffffffffffff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39576" y="474536"/>
            <a:ext cx="4660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Concurrent Pruning Deletion</a:t>
            </a:r>
            <a:endParaRPr lang="en-US" sz="2800" b="1" dirty="0"/>
          </a:p>
        </p:txBody>
      </p:sp>
      <p:sp>
        <p:nvSpPr>
          <p:cNvPr id="66" name="Rectangle 65"/>
          <p:cNvSpPr/>
          <p:nvPr/>
        </p:nvSpPr>
        <p:spPr>
          <a:xfrm>
            <a:off x="5684972" y="1381331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3881" y="1381331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3554" y="1381331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2753" y="152455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2426" y="152455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2099" y="152455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4111394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850303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79976" y="292232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59175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988848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5718521" y="306554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894942" y="4494016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37113"/>
            <a:ext cx="4139211" cy="878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0776" y="2037113"/>
            <a:ext cx="145794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88718" y="2037113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88718" y="2037113"/>
            <a:ext cx="3719393" cy="89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</p:cNvCxnSpPr>
          <p:nvPr/>
        </p:nvCxnSpPr>
        <p:spPr>
          <a:xfrm flipH="1">
            <a:off x="4102156" y="3578104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</p:cNvCxnSpPr>
          <p:nvPr/>
        </p:nvCxnSpPr>
        <p:spPr>
          <a:xfrm>
            <a:off x="5215140" y="3578104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5683" y="1337911"/>
            <a:ext cx="1994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Delete(37)</a:t>
            </a:r>
            <a:endParaRPr lang="en-US" sz="32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6351794" y="746356"/>
            <a:ext cx="1359512" cy="401069"/>
            <a:chOff x="6351794" y="746356"/>
            <a:chExt cx="1359512" cy="401069"/>
          </a:xfrm>
        </p:grpSpPr>
        <p:sp>
          <p:nvSpPr>
            <p:cNvPr id="5" name="Oval 4"/>
            <p:cNvSpPr/>
            <p:nvPr/>
          </p:nvSpPr>
          <p:spPr>
            <a:xfrm>
              <a:off x="6351794" y="746356"/>
              <a:ext cx="451315" cy="39257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890312" y="778093"/>
              <a:ext cx="82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4702" y="4494016"/>
            <a:ext cx="2198255" cy="1376337"/>
            <a:chOff x="3224702" y="4494016"/>
            <a:chExt cx="2198255" cy="1376337"/>
          </a:xfrm>
        </p:grpSpPr>
        <p:grpSp>
          <p:nvGrpSpPr>
            <p:cNvPr id="4" name="Group 3"/>
            <p:cNvGrpSpPr/>
            <p:nvPr/>
          </p:nvGrpSpPr>
          <p:grpSpPr>
            <a:xfrm>
              <a:off x="3224702" y="4494016"/>
              <a:ext cx="2198255" cy="655782"/>
              <a:chOff x="3224702" y="4494016"/>
              <a:chExt cx="2198255" cy="65578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224702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963611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372483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102156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4693284" y="4494016"/>
                <a:ext cx="729673" cy="655782"/>
                <a:chOff x="4693284" y="4494016"/>
                <a:chExt cx="729673" cy="655782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4693284" y="4494016"/>
                  <a:ext cx="729673" cy="65578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831829" y="4637241"/>
                  <a:ext cx="4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12" name="TextBox 111"/>
            <p:cNvSpPr txBox="1"/>
            <p:nvPr/>
          </p:nvSpPr>
          <p:spPr>
            <a:xfrm>
              <a:off x="3589538" y="5501021"/>
              <a:ext cx="972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Old Leaf</a:t>
              </a:r>
              <a:endParaRPr lang="en-US" b="1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79866" y="1528882"/>
            <a:ext cx="139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GrandParent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427780" y="2474301"/>
            <a:ext cx="81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57372" y="825759"/>
            <a:ext cx="503381" cy="41581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/>
          <p:cNvSpPr txBox="1"/>
          <p:nvPr/>
        </p:nvSpPr>
        <p:spPr>
          <a:xfrm>
            <a:off x="3082633" y="84899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Thread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074271" y="1339890"/>
            <a:ext cx="1461886" cy="637563"/>
            <a:chOff x="2857324" y="3699545"/>
            <a:chExt cx="1461886" cy="637563"/>
          </a:xfrm>
        </p:grpSpPr>
        <p:sp>
          <p:nvSpPr>
            <p:cNvPr id="18" name="Cloud 17"/>
            <p:cNvSpPr/>
            <p:nvPr/>
          </p:nvSpPr>
          <p:spPr>
            <a:xfrm>
              <a:off x="2857324" y="3699545"/>
              <a:ext cx="1461886" cy="6375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1473" y="3851394"/>
              <a:ext cx="656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CAS</a:t>
              </a:r>
              <a:endParaRPr lang="en-IN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30213" y="2167327"/>
            <a:ext cx="1461886" cy="637563"/>
            <a:chOff x="2857324" y="3699545"/>
            <a:chExt cx="1461886" cy="637563"/>
          </a:xfrm>
        </p:grpSpPr>
        <p:sp>
          <p:nvSpPr>
            <p:cNvPr id="113" name="Cloud 112"/>
            <p:cNvSpPr/>
            <p:nvPr/>
          </p:nvSpPr>
          <p:spPr>
            <a:xfrm>
              <a:off x="2857324" y="3699545"/>
              <a:ext cx="1461886" cy="6375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61473" y="3851394"/>
              <a:ext cx="656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CAS</a:t>
              </a:r>
              <a:endParaRPr lang="en-IN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891094" y="2167327"/>
            <a:ext cx="1461886" cy="637563"/>
            <a:chOff x="2857324" y="3699545"/>
            <a:chExt cx="1461886" cy="637563"/>
          </a:xfrm>
        </p:grpSpPr>
        <p:sp>
          <p:nvSpPr>
            <p:cNvPr id="115" name="Cloud 114"/>
            <p:cNvSpPr/>
            <p:nvPr/>
          </p:nvSpPr>
          <p:spPr>
            <a:xfrm>
              <a:off x="2857324" y="3699545"/>
              <a:ext cx="1461886" cy="637563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261473" y="3851394"/>
              <a:ext cx="656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CAS</a:t>
              </a:r>
              <a:endParaRPr lang="en-IN" dirty="0"/>
            </a:p>
          </p:txBody>
        </p:sp>
      </p:grpSp>
      <p:cxnSp>
        <p:nvCxnSpPr>
          <p:cNvPr id="9" name="Straight Arrow Connector 8"/>
          <p:cNvCxnSpPr>
            <a:stCxn id="67" idx="2"/>
            <a:endCxn id="163" idx="0"/>
          </p:cNvCxnSpPr>
          <p:nvPr/>
        </p:nvCxnSpPr>
        <p:spPr>
          <a:xfrm flipH="1">
            <a:off x="6259779" y="2037113"/>
            <a:ext cx="528939" cy="2456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7" idx="2"/>
          </p:cNvCxnSpPr>
          <p:nvPr/>
        </p:nvCxnSpPr>
        <p:spPr>
          <a:xfrm flipH="1">
            <a:off x="5579976" y="2037113"/>
            <a:ext cx="120874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2785E-6 2.77816E-6 C -0.00143 0.0303 -0.00846 0.05829 -0.01159 0.08813 C -0.01289 0.09993 -0.01328 0.12167 -0.01602 0.13162 C -0.01758 0.1374 -0.01953 0.14064 -0.02162 0.14573 C -0.02422 0.16053 -0.03152 0.1677 -0.03738 0.17788 C -0.04259 0.18667 -0.04806 0.20032 -0.0547 0.20587 C -0.06043 0.21073 -0.06616 0.2142 -0.07189 0.21883 C -0.07658 0.2223 -0.08218 0.22207 -0.087 0.22623 C -0.08986 0.22854 -0.09195 0.23271 -0.09481 0.23525 C -0.10185 0.24751 -0.09299 0.23294 -0.09924 0.24034 C -0.10146 0.24288 -0.10341 0.24751 -0.10562 0.25075 C -0.10836 0.25445 -0.11214 0.25746 -0.115 0.26093 C -0.11995 0.26694 -0.12555 0.27527 -0.13154 0.27874 C -0.13428 0.28244 -0.13701 0.2873 -0.14014 0.28892 C -0.14183 0.29331 -0.143 0.29493 -0.14574 0.29678 C -0.14834 0.30326 -0.15251 0.30442 -0.15655 0.30696 C -0.16111 0.31876 -0.15486 0.30418 -0.1602 0.31182 C -0.1628 0.31575 -0.1615 0.31737 -0.16593 0.31968 C -0.16892 0.32732 -0.17244 0.32986 -0.17661 0.33495 C -0.17934 0.34212 -0.18364 0.34628 -0.18755 0.3516 C -0.1895 0.35484 -0.19119 0.35854 -0.19315 0.36178 C -0.19653 0.3671 -0.20135 0.37127 -0.20539 0.37474 C -0.20904 0.38145 -0.21385 0.38908 -0.21906 0.39139 C -0.22141 0.39718 -0.22388 0.40203 -0.22623 0.40805 C -0.22675 0.4092 -0.22766 0.41198 -0.22766 0.41221 C -0.22961 0.42563 -0.22688 0.40411 -0.22909 0.43095 C -0.23 0.44321 -0.23469 0.4557 -0.23469 0.46819 " pathEditMode="relative" rAng="0" ptsTypes="ffffffffffffffffffffffffff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5" y="23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37 L -0.16085 -0.229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6" y="-11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/>
      <p:bldP spid="110" grpId="0"/>
      <p:bldP spid="111" grpId="0"/>
      <p:bldP spid="75" grpId="0"/>
      <p:bldP spid="76" grpId="0"/>
      <p:bldP spid="76" grpId="1"/>
      <p:bldP spid="17" grpId="0" animBg="1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44" y="0"/>
            <a:ext cx="814715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345" y="2905781"/>
            <a:ext cx="313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Pseudo Code 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977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5" y="2905781"/>
            <a:ext cx="346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Pseudo Code Insertion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94" y="1"/>
            <a:ext cx="8140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0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4"/>
          <a:stretch/>
        </p:blipFill>
        <p:spPr>
          <a:xfrm>
            <a:off x="304801" y="572514"/>
            <a:ext cx="5119946" cy="566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99" y="2583134"/>
            <a:ext cx="4692891" cy="3543482"/>
          </a:xfrm>
          <a:prstGeom prst="rect">
            <a:avLst/>
          </a:prstGeom>
        </p:spPr>
      </p:pic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 flipH="1" flipV="1">
            <a:off x="4451153" y="996754"/>
            <a:ext cx="3651411" cy="6824171"/>
          </a:xfrm>
          <a:prstGeom prst="bentConnector5">
            <a:avLst>
              <a:gd name="adj1" fmla="val -6261"/>
              <a:gd name="adj2" fmla="val 51564"/>
              <a:gd name="adj3" fmla="val 106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9345" y="1006764"/>
            <a:ext cx="447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Delete – Pseudo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915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92" y="2022528"/>
            <a:ext cx="4158762" cy="1221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9" y="1377844"/>
            <a:ext cx="4291626" cy="2510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4226008"/>
            <a:ext cx="4184073" cy="12049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108" y="399517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HelpPrune</a:t>
            </a:r>
            <a:r>
              <a:rPr lang="en-US" sz="2400" dirty="0" smtClean="0"/>
              <a:t> – Pseudo Code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62619" y="3465497"/>
            <a:ext cx="3068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HelpMarked</a:t>
            </a:r>
            <a:r>
              <a:rPr lang="en-US" sz="2000" dirty="0" smtClean="0"/>
              <a:t> – Pseudo Code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12882" y="5652655"/>
            <a:ext cx="3082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HelpReplace</a:t>
            </a:r>
            <a:r>
              <a:rPr lang="en-US" sz="2000" dirty="0" smtClean="0"/>
              <a:t> – Pseudo 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5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Project Objectives</a:t>
            </a:r>
          </a:p>
          <a:p>
            <a:r>
              <a:rPr lang="en-IN" dirty="0" smtClean="0"/>
              <a:t>Background - K-</a:t>
            </a:r>
            <a:r>
              <a:rPr lang="en-IN" dirty="0" err="1" smtClean="0"/>
              <a:t>ary</a:t>
            </a:r>
            <a:r>
              <a:rPr lang="en-IN" dirty="0" smtClean="0"/>
              <a:t> Search Tree</a:t>
            </a:r>
          </a:p>
          <a:p>
            <a:r>
              <a:rPr lang="en-IN" dirty="0" smtClean="0"/>
              <a:t>Related Work</a:t>
            </a:r>
          </a:p>
          <a:p>
            <a:r>
              <a:rPr lang="en-IN" dirty="0" smtClean="0"/>
              <a:t>Insertion and Deletion Algorithms</a:t>
            </a:r>
          </a:p>
          <a:p>
            <a:r>
              <a:rPr lang="en-IN" dirty="0" smtClean="0"/>
              <a:t>Experimental Analysis and validation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Memory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seen from the previous slides the old leaf and the old internal node which were collected by garbage collector will now be stored in a thread local pool.</a:t>
            </a:r>
          </a:p>
          <a:p>
            <a:r>
              <a:rPr lang="en-US" dirty="0" smtClean="0"/>
              <a:t> For creation of a new node it would be checked in the thread local pol, if it’s not available then we create a new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58" y="316583"/>
            <a:ext cx="10972800" cy="1143000"/>
          </a:xfrm>
        </p:spPr>
        <p:txBody>
          <a:bodyPr/>
          <a:lstStyle/>
          <a:p>
            <a:r>
              <a:rPr lang="en-IN" dirty="0" smtClean="0"/>
              <a:t>ABA Problem Discussed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630099" y="212450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9008" y="212450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8681" y="212450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77880" y="226772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7553" y="226772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7226" y="226772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581446" y="3682269"/>
            <a:ext cx="2198255" cy="655782"/>
            <a:chOff x="2951017" y="2424544"/>
            <a:chExt cx="2198255" cy="655782"/>
          </a:xfrm>
        </p:grpSpPr>
        <p:sp>
          <p:nvSpPr>
            <p:cNvPr id="11" name="Rectangle 1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056521" y="3665491"/>
            <a:ext cx="2198255" cy="655782"/>
            <a:chOff x="4056521" y="3665491"/>
            <a:chExt cx="2198255" cy="655782"/>
          </a:xfrm>
        </p:grpSpPr>
        <p:sp>
          <p:nvSpPr>
            <p:cNvPr id="17" name="Rectangle 16"/>
            <p:cNvSpPr/>
            <p:nvPr/>
          </p:nvSpPr>
          <p:spPr>
            <a:xfrm>
              <a:off x="4056521" y="3665491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95430" y="3665491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25103" y="3665491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4302" y="3808716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49492" y="3678274"/>
            <a:ext cx="2198255" cy="655782"/>
            <a:chOff x="2951017" y="2424544"/>
            <a:chExt cx="2198255" cy="655782"/>
          </a:xfrm>
        </p:grpSpPr>
        <p:sp>
          <p:nvSpPr>
            <p:cNvPr id="24" name="Rectangle 23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90888" y="3658435"/>
            <a:ext cx="2198255" cy="655782"/>
            <a:chOff x="2951017" y="2424544"/>
            <a:chExt cx="2198255" cy="655782"/>
          </a:xfrm>
        </p:grpSpPr>
        <p:sp>
          <p:nvSpPr>
            <p:cNvPr id="38" name="Rectangle 37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Arrow Connector 43"/>
          <p:cNvCxnSpPr>
            <a:stCxn id="5" idx="2"/>
          </p:cNvCxnSpPr>
          <p:nvPr/>
        </p:nvCxnSpPr>
        <p:spPr>
          <a:xfrm flipH="1">
            <a:off x="2594634" y="2780282"/>
            <a:ext cx="4139211" cy="878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</p:cNvCxnSpPr>
          <p:nvPr/>
        </p:nvCxnSpPr>
        <p:spPr>
          <a:xfrm flipH="1">
            <a:off x="5275903" y="2780282"/>
            <a:ext cx="145794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</p:cNvCxnSpPr>
          <p:nvPr/>
        </p:nvCxnSpPr>
        <p:spPr>
          <a:xfrm>
            <a:off x="6733845" y="278028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2"/>
          </p:cNvCxnSpPr>
          <p:nvPr/>
        </p:nvCxnSpPr>
        <p:spPr>
          <a:xfrm>
            <a:off x="6733845" y="2780282"/>
            <a:ext cx="3719393" cy="89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981816" y="1352300"/>
            <a:ext cx="1714574" cy="561332"/>
            <a:chOff x="1489985" y="1148236"/>
            <a:chExt cx="1714574" cy="561332"/>
          </a:xfrm>
        </p:grpSpPr>
        <p:sp>
          <p:nvSpPr>
            <p:cNvPr id="59" name="Oval 58"/>
            <p:cNvSpPr/>
            <p:nvPr/>
          </p:nvSpPr>
          <p:spPr>
            <a:xfrm>
              <a:off x="2617365" y="1148236"/>
              <a:ext cx="587194" cy="5613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89985" y="1244236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Insert(45)</a:t>
              </a:r>
              <a:endParaRPr lang="en-IN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779701" y="1349521"/>
            <a:ext cx="1830556" cy="561332"/>
            <a:chOff x="8295117" y="1501629"/>
            <a:chExt cx="1830556" cy="561332"/>
          </a:xfrm>
        </p:grpSpPr>
        <p:sp>
          <p:nvSpPr>
            <p:cNvPr id="61" name="Oval 60"/>
            <p:cNvSpPr/>
            <p:nvPr/>
          </p:nvSpPr>
          <p:spPr>
            <a:xfrm>
              <a:off x="8295117" y="1501629"/>
              <a:ext cx="546879" cy="561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950864" y="1597629"/>
              <a:ext cx="1174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Delete(45)</a:t>
              </a:r>
              <a:endParaRPr lang="en-IN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889939" y="1266738"/>
            <a:ext cx="1878267" cy="644115"/>
            <a:chOff x="5889939" y="1266738"/>
            <a:chExt cx="1878267" cy="644115"/>
          </a:xfrm>
        </p:grpSpPr>
        <p:sp>
          <p:nvSpPr>
            <p:cNvPr id="69" name="Cloud Callout 68"/>
            <p:cNvSpPr/>
            <p:nvPr/>
          </p:nvSpPr>
          <p:spPr>
            <a:xfrm>
              <a:off x="5889939" y="1266738"/>
              <a:ext cx="1878267" cy="644115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53591" y="1445521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CAS</a:t>
              </a:r>
              <a:endParaRPr lang="en-IN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73476" y="2015443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 gets</a:t>
            </a:r>
          </a:p>
          <a:p>
            <a:r>
              <a:rPr lang="en-IN" dirty="0" err="1" smtClean="0"/>
              <a:t>descheduled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3911309" y="1352300"/>
            <a:ext cx="17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Thread </a:t>
            </a:r>
            <a:r>
              <a:rPr lang="en-IN" dirty="0" smtClean="0"/>
              <a:t>wakes up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8163141" y="226772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Insert Flag Raised</a:t>
            </a:r>
            <a:endParaRPr lang="en-IN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55577" y="2886536"/>
            <a:ext cx="1878267" cy="644115"/>
            <a:chOff x="4838746" y="2944145"/>
            <a:chExt cx="1878267" cy="644115"/>
          </a:xfrm>
        </p:grpSpPr>
        <p:sp>
          <p:nvSpPr>
            <p:cNvPr id="74" name="Cloud Callout 73"/>
            <p:cNvSpPr/>
            <p:nvPr/>
          </p:nvSpPr>
          <p:spPr>
            <a:xfrm>
              <a:off x="4838746" y="2944145"/>
              <a:ext cx="1878267" cy="644115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9743" y="3081536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CAS</a:t>
              </a:r>
              <a:endParaRPr lang="en-IN" dirty="0"/>
            </a:p>
          </p:txBody>
        </p:sp>
      </p:grpSp>
      <p:sp>
        <p:nvSpPr>
          <p:cNvPr id="78" name="Oval 77"/>
          <p:cNvSpPr/>
          <p:nvPr/>
        </p:nvSpPr>
        <p:spPr>
          <a:xfrm>
            <a:off x="2532608" y="5368954"/>
            <a:ext cx="4153067" cy="1082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/>
          <p:cNvSpPr/>
          <p:nvPr/>
        </p:nvSpPr>
        <p:spPr>
          <a:xfrm>
            <a:off x="6925590" y="5377343"/>
            <a:ext cx="3602280" cy="1082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/>
          <p:cNvSpPr txBox="1"/>
          <p:nvPr/>
        </p:nvSpPr>
        <p:spPr>
          <a:xfrm>
            <a:off x="1207212" y="5586878"/>
            <a:ext cx="12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</a:t>
            </a:r>
          </a:p>
          <a:p>
            <a:r>
              <a:rPr lang="en-IN" dirty="0" smtClean="0"/>
              <a:t>Local Pool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661055" y="5670958"/>
            <a:ext cx="12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Thread</a:t>
            </a:r>
          </a:p>
          <a:p>
            <a:r>
              <a:rPr lang="en-IN" dirty="0" smtClean="0"/>
              <a:t>Local Pool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29647" y="815621"/>
            <a:ext cx="3150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Sees already flagged</a:t>
            </a:r>
            <a:endParaRPr lang="en-IN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9076211" y="1814853"/>
            <a:ext cx="178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Offers help</a:t>
            </a:r>
            <a:endParaRPr lang="en-IN" sz="28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543089" y="2793144"/>
            <a:ext cx="2047090" cy="737507"/>
            <a:chOff x="4838746" y="2944145"/>
            <a:chExt cx="1878267" cy="644115"/>
          </a:xfrm>
        </p:grpSpPr>
        <p:sp>
          <p:nvSpPr>
            <p:cNvPr id="86" name="Cloud Callout 85"/>
            <p:cNvSpPr/>
            <p:nvPr/>
          </p:nvSpPr>
          <p:spPr>
            <a:xfrm>
              <a:off x="4838746" y="2944145"/>
              <a:ext cx="1878267" cy="644115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09743" y="3081536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CAS</a:t>
              </a:r>
              <a:endParaRPr lang="en-IN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79165" y="2661774"/>
            <a:ext cx="1639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it’s own operation of delete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 flipH="1">
            <a:off x="4468760" y="2780282"/>
            <a:ext cx="2265085" cy="302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96476" y="5060592"/>
            <a:ext cx="3492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Unexpected Behaviour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86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7726E-7 -5.66736E-7 C 0.01589 0.00139 0.03178 0.00532 0.04754 0.00856 C 0.05353 0.00971 0.05887 0.01272 0.06473 0.01457 C 0.06799 0.0155 0.07437 0.01712 0.07437 0.01712 C 0.08362 0.02221 0.09104 0.02221 0.1012 0.02313 C 0.11019 0.02614 0.11813 0.02938 0.12738 0.03053 C 0.13181 0.03308 0.13585 0.03423 0.1404 0.03539 C 0.15343 0.04302 0.16736 0.04418 0.18104 0.04649 C 0.18846 0.0495 0.19576 0.0532 0.20305 0.05621 C 0.20644 0.0576 0.20657 0.05829 0.2093 0.05991 C 0.20995 0.06037 0.21139 0.06107 0.21139 0.06107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54 -0.00417 C -0.0827 -0.00532 -0.08622 -0.00648 -0.09338 -0.00532 C -0.09859 -0.00232 -0.09234 -0.00671 -0.09677 -0.00047 C -0.09794 0.00115 -0.09951 0.00115 -0.10094 0.00208 C -0.10289 0.00694 -0.1068 0.0148 -0.10993 0.01665 C -0.11175 0.02174 -0.11266 0.02012 -0.1154 0.0229 C -0.11761 0.02498 -0.1193 0.02891 -0.12165 0.03007 C -0.12321 0.03099 -0.1249 0.03169 -0.12647 0.03261 C -0.12712 0.03308 -0.12842 0.03377 -0.12842 0.03377 C -0.13128 0.03724 -0.12972 0.03631 -0.13324 0.03631 " pathEditMode="relative" ptsTypes="fffffffffA">
                                      <p:cBhvr>
                                        <p:cTn id="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3.54167E-6 0.00023 C 0.00247 0.00092 0.00507 0.00138 0.00755 0.00277 C 0.01119 0.00509 0.01484 0.00763 0.01849 0.01041 C 0.04401 0.02893 0.04023 0.03009 0.07825 0.06736 C 0.08828 0.07708 0.09856 0.08611 0.10859 0.09583 C 0.11966 0.10648 0.13047 0.11805 0.14153 0.1287 C 0.15156 0.13842 0.16185 0.14745 0.17187 0.15717 C 0.18086 0.16597 0.18971 0.17546 0.19882 0.18426 C 0.2052 0.19027 0.21211 0.1949 0.21823 0.20208 C 0.21901 0.20324 0.21979 0.20439 0.2207 0.20509 C 0.22148 0.20578 0.22239 0.20625 0.2233 0.20671 C 0.22552 0.20763 0.22773 0.20856 0.22994 0.20972 L 0.23333 0.21111 C 0.2345 0.21203 0.23554 0.21319 0.23672 0.21412 C 0.2375 0.21481 0.23841 0.21481 0.23919 0.21551 C 0.2401 0.21643 0.24088 0.21782 0.24179 0.21851 C 0.24401 0.22083 0.24648 0.22222 0.24856 0.22453 C 0.24935 0.22569 0.25013 0.22685 0.25104 0.22754 C 0.25182 0.22824 0.25273 0.22847 0.25364 0.22916 C 0.25507 0.23032 0.25677 0.23287 0.25781 0.23518 C 0.25846 0.23657 0.25872 0.23842 0.2595 0.23958 C 0.26041 0.24097 0.26172 0.24166 0.26289 0.24259 C 0.26497 0.24629 0.2638 0.2449 0.26627 0.24699 L 0.28398 0.26666 " pathEditMode="relative" rAng="0" ptsTypes="AAAAAAAAAAAAAAAAAAAAAAAAA">
                                      <p:cBhvr>
                                        <p:cTn id="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98 0.26667 L 0.28398 0.26667 C 0.27135 0.27153 0.27721 0.27083 0.25859 0.26667 C 0.25781 0.26644 0.2569 0.26551 0.25612 0.26505 C 0.25391 0.26412 0.24935 0.26204 0.24935 0.26204 C 0.24206 0.25347 0.2513 0.26389 0.24427 0.25764 C 0.23945 0.25324 0.24427 0.25556 0.23841 0.25162 C 0.23737 0.25093 0.2362 0.25069 0.23503 0.25023 C 0.23425 0.24977 0.23333 0.24907 0.23255 0.24861 C 0.2293 0.24282 0.23255 0.24769 0.22656 0.24421 C 0.22461 0.24306 0.22279 0.24097 0.2207 0.23958 C 0.21875 0.23843 0.2168 0.23773 0.21484 0.23657 C 0.21367 0.23611 0.2125 0.23588 0.21146 0.23519 C 0.21003 0.23426 0.20859 0.2331 0.20716 0.23218 C 0.20638 0.23171 0.20547 0.23125 0.20469 0.23079 C 0.20352 0.22986 0.20247 0.22847 0.2013 0.22778 C 0.19232 0.22245 0.19714 0.22662 0.18867 0.22315 C 0.18555 0.22199 0.18255 0.22014 0.17943 0.21875 C 0.17344 0.21574 0.16719 0.21458 0.16172 0.20972 C 0.15586 0.20463 0.15846 0.20625 0.15417 0.2037 C 0.14583 0.1919 0.15404 0.20301 0.14063 0.18866 C 0.1332 0.18102 0.12565 0.17384 0.11875 0.16482 C 0.11146 0.15509 0.10286 0.14468 0.09596 0.13333 C 0.09427 0.13056 0.09297 0.12639 0.09089 0.12431 C 0.08893 0.12245 0.08633 0.12269 0.08411 0.1213 C 0.07852 0.11806 0.08307 0.11898 0.07826 0.1169 C 0.07552 0.11574 0.07266 0.11505 0.06979 0.11389 C 0.06875 0.11343 0.06758 0.11296 0.06641 0.1125 C 0.0651 0.11181 0.06367 0.11157 0.06224 0.11088 C 0.06029 0.11019 0.05703 0.10741 0.05547 0.10648 C 0.05469 0.10579 0.05378 0.10556 0.053 0.10486 C 0.04688 0.09769 0.05456 0.10648 0.04714 0.09884 C 0.04622 0.09815 0.04544 0.09676 0.04453 0.09607 C 0.04349 0.09491 0.04232 0.09421 0.04115 0.09306 C 0.03945 0.0912 0.03607 0.08704 0.03607 0.08704 C 0.03164 0.075 0.0375 0.08958 0.0319 0.0794 C 0.0263 0.06944 0.03451 0.08009 0.02773 0.07199 C 0.02695 0.06991 0.02565 0.06597 0.02435 0.06458 C 0.02357 0.06366 0.02266 0.06343 0.02175 0.06296 C 0.02122 0.06111 0.02083 0.0588 0.02005 0.05694 C 0.01914 0.05486 0.01758 0.05347 0.0168 0.05116 C 0.01445 0.04491 0.01576 0.04792 0.0125 0.04213 C 0.0112 0.03495 0.01146 0.0338 0.00911 0.0287 C 0.00872 0.02755 0.00807 0.02662 0.00742 0.02569 L 0.00573 0.01667 C 0.00547 0.01505 0.00534 0.01366 0.00495 0.01204 L 0.00417 0.00926 " pathEditMode="relative" ptsTypes="AAAAAAAAAAAAAAAAAAAAAAAAAAAAAAAAAAAAAAAAAAAAAAA">
                                      <p:cBhvr>
                                        <p:cTn id="10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4.16667E-7 0.00023 C 0.01628 0.04166 -0.0013 -0.00648 0.00547 0.01852 C 0.00703 0.0243 0.0099 0.03009 0.01198 0.03541 C 0.01328 0.03889 0.01471 0.0419 0.01576 0.0456 C 0.01641 0.04791 0.0168 0.05046 0.01771 0.05254 C 0.02083 0.06134 0.02201 0.0618 0.02604 0.06967 C 0.03581 0.08912 0.02995 0.08148 0.04557 0.10694 C 0.06432 0.1375 0.04375 0.10463 0.06237 0.13241 C 0.07227 0.14722 0.07878 0.15648 0.08672 0.17176 C 0.0944 0.18727 0.08984 0.18333 0.09583 0.18727 C 0.09753 0.18981 0.09896 0.19305 0.10065 0.1956 C 0.10339 0.19977 0.10651 0.20301 0.10898 0.20741 L 0.1155 0.21967 L 0.11836 0.22454 C 0.11966 0.22685 0.12109 0.2287 0.12214 0.23148 C 0.12266 0.23287 0.12344 0.23472 0.12396 0.23634 C 0.12474 0.23889 0.125 0.2412 0.12578 0.24329 C 0.1263 0.24467 0.12708 0.24537 0.12773 0.24676 C 0.12839 0.24815 0.12878 0.25046 0.12956 0.25185 C 0.13099 0.25486 0.13229 0.25833 0.13425 0.26041 C 0.1362 0.26296 0.13737 0.26366 0.1388 0.26713 C 0.13958 0.26875 0.13997 0.2706 0.14063 0.27222 C 0.14375 0.2787 0.14401 0.27847 0.14727 0.28241 C 0.15182 0.29491 0.15 0.29629 0.153 0.28588 C 0.15182 0.27986 0.15195 0.28241 0.15195 0.27754 " pathEditMode="relative" rAng="0" ptsTypes="AAAAAAAAAAAAAAAAAAAAAAAAAA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2" grpId="0"/>
      <p:bldP spid="73" grpId="0"/>
      <p:bldP spid="82" grpId="0"/>
      <p:bldP spid="82" grpId="1"/>
      <p:bldP spid="83" grpId="0"/>
      <p:bldP spid="83" grpId="1"/>
      <p:bldP spid="3" grpId="0"/>
      <p:bldP spid="3" grpId="1"/>
      <p:bldP spid="67" grpId="0"/>
      <p:bldP spid="67" grpId="1"/>
      <p:bldP spid="67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4850"/>
            <a:ext cx="9601200" cy="892175"/>
          </a:xfrm>
        </p:spPr>
        <p:txBody>
          <a:bodyPr/>
          <a:lstStyle/>
          <a:p>
            <a:r>
              <a:rPr lang="en-US" dirty="0" smtClean="0"/>
              <a:t>Experimental Analysis	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2141297"/>
            <a:ext cx="10455564" cy="401935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Performance analysis was calculated based on Throughput (op/sec) for each of our implementations.</a:t>
            </a:r>
          </a:p>
          <a:p>
            <a:r>
              <a:rPr lang="en-US" sz="2200" dirty="0" smtClean="0"/>
              <a:t>Throughput = (</a:t>
            </a:r>
            <a:r>
              <a:rPr lang="en-US" sz="2200" dirty="0" err="1" smtClean="0"/>
              <a:t>InsertOperations</a:t>
            </a:r>
            <a:r>
              <a:rPr lang="en-US" sz="2200" dirty="0" smtClean="0"/>
              <a:t> + </a:t>
            </a:r>
            <a:r>
              <a:rPr lang="en-US" sz="2200" dirty="0" err="1" smtClean="0"/>
              <a:t>RemoveOperations</a:t>
            </a:r>
            <a:r>
              <a:rPr lang="en-US" sz="2200" dirty="0" smtClean="0"/>
              <a:t> +</a:t>
            </a:r>
            <a:r>
              <a:rPr lang="en-US" sz="2200" dirty="0" err="1" smtClean="0"/>
              <a:t>ContainOperations</a:t>
            </a:r>
            <a:r>
              <a:rPr lang="en-US" sz="2200" dirty="0" smtClean="0"/>
              <a:t>)/</a:t>
            </a:r>
            <a:r>
              <a:rPr lang="en-US" sz="2200" dirty="0" err="1" smtClean="0"/>
              <a:t>timeElapsed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Number of add and remove operations are varied in proportion with number of contains operations.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Experiments Performed:</a:t>
            </a:r>
          </a:p>
          <a:p>
            <a:r>
              <a:rPr lang="en-US" sz="1800" dirty="0" smtClean="0"/>
              <a:t>	 Throughput vs Number of threads (for Fixed Contains Ratio)</a:t>
            </a:r>
          </a:p>
          <a:p>
            <a:r>
              <a:rPr lang="en-US" sz="1800" dirty="0" smtClean="0"/>
              <a:t>	 Throughput vs Contains Ratio (for Fixed number of Threads)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Throughput vs Threads(for Varying k)</a:t>
            </a:r>
          </a:p>
          <a:p>
            <a:r>
              <a:rPr lang="en-US" sz="1800" dirty="0" smtClean="0"/>
              <a:t>    Throughput vs Number Of Threads(for Manual Memory Management)</a:t>
            </a:r>
            <a:endParaRPr lang="en-US" sz="14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4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09" y="616018"/>
            <a:ext cx="7041281" cy="5640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766" y="1193533"/>
            <a:ext cx="39411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From this analysis we observe that throughput increases with increase in number of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 get the best performance </a:t>
            </a:r>
            <a:r>
              <a:rPr lang="en-US" sz="2400" dirty="0" err="1" smtClean="0"/>
              <a:t>upto</a:t>
            </a:r>
            <a:r>
              <a:rPr lang="en-US" sz="2400" dirty="0" smtClean="0"/>
              <a:t> 42 threads when k = 4.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After 42 threads as value of k increases performance reduces.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639" y="481263"/>
            <a:ext cx="6701188" cy="5890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19" y="654518"/>
            <a:ext cx="43506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 this we have 25% Insert, 25% Delete and 50% Find.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With increase in number of threads throughput increases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value of throughput increases with increase in value of 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94" y="555207"/>
            <a:ext cx="7238198" cy="5595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766" y="1058779"/>
            <a:ext cx="3744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With increase in percentage of </a:t>
            </a:r>
            <a:r>
              <a:rPr lang="en-US" sz="3200" dirty="0" err="1" smtClean="0"/>
              <a:t>conatins</a:t>
            </a:r>
            <a:r>
              <a:rPr lang="en-US" sz="3200" dirty="0" smtClean="0"/>
              <a:t> throughput rises for increase in value of 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4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1" y="539015"/>
            <a:ext cx="5715000" cy="58425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48" y="539015"/>
            <a:ext cx="5265019" cy="584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1919" y="2928134"/>
            <a:ext cx="3164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Thank You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976099"/>
            <a:ext cx="12448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Hope You enjoyed listening to it as much as we enjoyed doing the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5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and implement a concurrent Non-Blocking K-</a:t>
            </a:r>
            <a:r>
              <a:rPr lang="en-IN" dirty="0" err="1" smtClean="0"/>
              <a:t>ary</a:t>
            </a:r>
            <a:r>
              <a:rPr lang="en-IN" dirty="0" smtClean="0"/>
              <a:t> Search Tree which supports the three basic operations, INSERT, SEARCH and DELETE.</a:t>
            </a:r>
          </a:p>
          <a:p>
            <a:r>
              <a:rPr lang="en-IN" dirty="0" smtClean="0"/>
              <a:t>Extend this implementation to work without Garbage Collector by using the concept of thread local pool of pre-allocated nodes.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</a:t>
            </a:r>
            <a:r>
              <a:rPr lang="en-IN" dirty="0" err="1" smtClean="0"/>
              <a:t>Obectives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Implementation of a K-</a:t>
            </a:r>
            <a:r>
              <a:rPr lang="en-IN" dirty="0" err="1" smtClean="0"/>
              <a:t>ary</a:t>
            </a:r>
            <a:r>
              <a:rPr lang="en-IN" dirty="0" smtClean="0"/>
              <a:t> Search Tree Abstract Data Type</a:t>
            </a:r>
          </a:p>
          <a:p>
            <a:r>
              <a:rPr lang="en-IN" dirty="0" smtClean="0"/>
              <a:t>Implementation of a Non Blocking K-ay Search Tree</a:t>
            </a:r>
          </a:p>
          <a:p>
            <a:r>
              <a:rPr lang="en-IN" dirty="0" smtClean="0"/>
              <a:t>Implementation of Non Blocking K-</a:t>
            </a:r>
            <a:r>
              <a:rPr lang="en-IN" dirty="0" err="1" smtClean="0"/>
              <a:t>ary</a:t>
            </a:r>
            <a:r>
              <a:rPr lang="en-IN" dirty="0" smtClean="0"/>
              <a:t> Search Tree with Manual Memory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Ary</a:t>
            </a:r>
            <a:r>
              <a:rPr lang="en-US" dirty="0" smtClean="0"/>
              <a:t> Search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0711" y="2449737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620" y="2449737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49293" y="2449737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28492" y="259296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8165" y="259296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7838" y="259296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232058" y="4007506"/>
            <a:ext cx="2198255" cy="655782"/>
            <a:chOff x="2951017" y="2424544"/>
            <a:chExt cx="2198255" cy="655782"/>
          </a:xfrm>
        </p:grpSpPr>
        <p:sp>
          <p:nvSpPr>
            <p:cNvPr id="11" name="Rectangle 1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707133" y="3990728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46042" y="3990728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75715" y="3990728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54914" y="4133953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84587" y="4133953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14260" y="4133953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000104" y="4003511"/>
            <a:ext cx="2198255" cy="655782"/>
            <a:chOff x="2951017" y="2424544"/>
            <a:chExt cx="2198255" cy="655782"/>
          </a:xfrm>
        </p:grpSpPr>
        <p:sp>
          <p:nvSpPr>
            <p:cNvPr id="24" name="Rectangle 23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90681" y="5562422"/>
            <a:ext cx="2198255" cy="655782"/>
            <a:chOff x="2951017" y="2424544"/>
            <a:chExt cx="2198255" cy="655782"/>
          </a:xfrm>
        </p:grpSpPr>
        <p:sp>
          <p:nvSpPr>
            <p:cNvPr id="31" name="Rectangle 3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41500" y="3983672"/>
            <a:ext cx="2198255" cy="655782"/>
            <a:chOff x="2951017" y="2424544"/>
            <a:chExt cx="2198255" cy="655782"/>
          </a:xfrm>
        </p:grpSpPr>
        <p:sp>
          <p:nvSpPr>
            <p:cNvPr id="38" name="Rectangle 37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stCxn id="5" idx="2"/>
            <a:endCxn id="39" idx="0"/>
          </p:cNvCxnSpPr>
          <p:nvPr/>
        </p:nvCxnSpPr>
        <p:spPr>
          <a:xfrm flipH="1">
            <a:off x="2245246" y="3105519"/>
            <a:ext cx="4139211" cy="878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</p:cNvCxnSpPr>
          <p:nvPr/>
        </p:nvCxnSpPr>
        <p:spPr>
          <a:xfrm flipH="1">
            <a:off x="4926515" y="3105519"/>
            <a:ext cx="145794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2"/>
          </p:cNvCxnSpPr>
          <p:nvPr/>
        </p:nvCxnSpPr>
        <p:spPr>
          <a:xfrm>
            <a:off x="6384457" y="3105519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2"/>
            <a:endCxn id="25" idx="0"/>
          </p:cNvCxnSpPr>
          <p:nvPr/>
        </p:nvCxnSpPr>
        <p:spPr>
          <a:xfrm>
            <a:off x="6384457" y="3105519"/>
            <a:ext cx="3719393" cy="897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</p:cNvCxnSpPr>
          <p:nvPr/>
        </p:nvCxnSpPr>
        <p:spPr>
          <a:xfrm flipH="1">
            <a:off x="3697895" y="4646510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</p:cNvCxnSpPr>
          <p:nvPr/>
        </p:nvCxnSpPr>
        <p:spPr>
          <a:xfrm>
            <a:off x="4810879" y="4646510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820441" y="5562422"/>
            <a:ext cx="2198255" cy="655782"/>
            <a:chOff x="3224702" y="4494016"/>
            <a:chExt cx="2198255" cy="655782"/>
          </a:xfrm>
        </p:grpSpPr>
        <p:sp>
          <p:nvSpPr>
            <p:cNvPr id="51" name="Rectangle 50"/>
            <p:cNvSpPr/>
            <p:nvPr/>
          </p:nvSpPr>
          <p:spPr>
            <a:xfrm>
              <a:off x="3224702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63611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72483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02156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39</a:t>
              </a:r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693284" y="4494016"/>
              <a:ext cx="729673" cy="655782"/>
              <a:chOff x="4693284" y="4494016"/>
              <a:chExt cx="729673" cy="65578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693284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831829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9000104" y="5794408"/>
            <a:ext cx="2510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4-Ary Search Tree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47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FC2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2951017" y="2424544"/>
            <a:ext cx="2198255" cy="655782"/>
            <a:chOff x="2951017" y="2424544"/>
            <a:chExt cx="2198255" cy="655782"/>
          </a:xfrm>
        </p:grpSpPr>
        <p:sp>
          <p:nvSpPr>
            <p:cNvPr id="23" name="Rectangle 2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∞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∞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∞</a:t>
              </a:r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971306" y="2424544"/>
            <a:ext cx="3315859" cy="655782"/>
            <a:chOff x="5971306" y="2424544"/>
            <a:chExt cx="3315859" cy="655782"/>
          </a:xfrm>
        </p:grpSpPr>
        <p:sp>
          <p:nvSpPr>
            <p:cNvPr id="29" name="Rectangle 28"/>
            <p:cNvSpPr/>
            <p:nvPr/>
          </p:nvSpPr>
          <p:spPr>
            <a:xfrm>
              <a:off x="8557492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7130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8748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5474" y="2567769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41642" y="2567769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55474" y="2567769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911914" y="3611423"/>
            <a:ext cx="3856186" cy="669641"/>
            <a:chOff x="1911914" y="3611423"/>
            <a:chExt cx="3856186" cy="669641"/>
          </a:xfrm>
        </p:grpSpPr>
        <p:sp>
          <p:nvSpPr>
            <p:cNvPr id="37" name="Rectangle 36"/>
            <p:cNvSpPr/>
            <p:nvPr/>
          </p:nvSpPr>
          <p:spPr>
            <a:xfrm>
              <a:off x="4008572" y="3611423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911914" y="3611423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7956" y="3611423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26082" y="375464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92722" y="375464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55941" y="375464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38427" y="362528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22577" y="376850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262579" y="1717962"/>
            <a:ext cx="4659749" cy="706582"/>
            <a:chOff x="4262580" y="1717962"/>
            <a:chExt cx="4659749" cy="706582"/>
          </a:xfrm>
        </p:grpSpPr>
        <p:cxnSp>
          <p:nvCxnSpPr>
            <p:cNvPr id="56" name="Straight Arrow Connector 55"/>
            <p:cNvCxnSpPr>
              <a:stCxn id="16" idx="2"/>
            </p:cNvCxnSpPr>
            <p:nvPr/>
          </p:nvCxnSpPr>
          <p:spPr>
            <a:xfrm flipH="1">
              <a:off x="4262580" y="1717962"/>
              <a:ext cx="2124361" cy="688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6" idx="2"/>
              <a:endCxn id="32" idx="0"/>
            </p:cNvCxnSpPr>
            <p:nvPr/>
          </p:nvCxnSpPr>
          <p:spPr>
            <a:xfrm flipH="1">
              <a:off x="6336143" y="1717962"/>
              <a:ext cx="50798" cy="7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6" idx="2"/>
              <a:endCxn id="33" idx="0"/>
            </p:cNvCxnSpPr>
            <p:nvPr/>
          </p:nvCxnSpPr>
          <p:spPr>
            <a:xfrm>
              <a:off x="6386941" y="1717962"/>
              <a:ext cx="1265385" cy="7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6" idx="2"/>
              <a:endCxn id="29" idx="0"/>
            </p:cNvCxnSpPr>
            <p:nvPr/>
          </p:nvCxnSpPr>
          <p:spPr>
            <a:xfrm>
              <a:off x="6386941" y="1717962"/>
              <a:ext cx="2535388" cy="706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276751" y="3080333"/>
            <a:ext cx="3126513" cy="544956"/>
            <a:chOff x="2276751" y="3080326"/>
            <a:chExt cx="3126513" cy="544956"/>
          </a:xfrm>
        </p:grpSpPr>
        <p:cxnSp>
          <p:nvCxnSpPr>
            <p:cNvPr id="66" name="Straight Arrow Connector 65"/>
            <p:cNvCxnSpPr>
              <a:stCxn id="24" idx="2"/>
              <a:endCxn id="38" idx="0"/>
            </p:cNvCxnSpPr>
            <p:nvPr/>
          </p:nvCxnSpPr>
          <p:spPr>
            <a:xfrm flipH="1">
              <a:off x="2276751" y="3080326"/>
              <a:ext cx="1778012" cy="53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</p:cNvCxnSpPr>
            <p:nvPr/>
          </p:nvCxnSpPr>
          <p:spPr>
            <a:xfrm flipH="1">
              <a:off x="3532907" y="3080326"/>
              <a:ext cx="521856" cy="53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4" idx="2"/>
              <a:endCxn id="37" idx="0"/>
            </p:cNvCxnSpPr>
            <p:nvPr/>
          </p:nvCxnSpPr>
          <p:spPr>
            <a:xfrm>
              <a:off x="4054763" y="3080326"/>
              <a:ext cx="318646" cy="531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2"/>
              <a:endCxn id="43" idx="0"/>
            </p:cNvCxnSpPr>
            <p:nvPr/>
          </p:nvCxnSpPr>
          <p:spPr>
            <a:xfrm>
              <a:off x="4054763" y="3080326"/>
              <a:ext cx="1348501" cy="544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5283195" y="609598"/>
            <a:ext cx="2198255" cy="1108364"/>
            <a:chOff x="5283195" y="628070"/>
            <a:chExt cx="2198255" cy="1108364"/>
          </a:xfrm>
        </p:grpSpPr>
        <p:sp>
          <p:nvSpPr>
            <p:cNvPr id="15" name="Rectangle 14"/>
            <p:cNvSpPr/>
            <p:nvPr/>
          </p:nvSpPr>
          <p:spPr>
            <a:xfrm>
              <a:off x="5283195" y="108065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22104" y="108065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51777" y="108065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12868" y="628070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30976" y="1223877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∞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60649" y="1223877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∞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90322" y="1223877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∞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2800" y="609598"/>
            <a:ext cx="3633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Initialization Of Tree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5450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47747" y="1142730"/>
            <a:ext cx="4616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 </a:t>
            </a:r>
            <a:r>
              <a:rPr lang="en-US" sz="4800" b="1" dirty="0" smtClean="0"/>
              <a:t>Simple Insertion</a:t>
            </a:r>
            <a:endParaRPr lang="en-US" sz="4800" b="1" dirty="0"/>
          </a:p>
        </p:txBody>
      </p:sp>
      <p:sp>
        <p:nvSpPr>
          <p:cNvPr id="66" name="Rectangle 65"/>
          <p:cNvSpPr/>
          <p:nvPr/>
        </p:nvSpPr>
        <p:spPr>
          <a:xfrm>
            <a:off x="5689595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8504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8177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7376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7049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6722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111394" y="2922322"/>
            <a:ext cx="2198255" cy="655782"/>
            <a:chOff x="2951017" y="2424544"/>
            <a:chExt cx="2198255" cy="655782"/>
          </a:xfrm>
        </p:grpSpPr>
        <p:sp>
          <p:nvSpPr>
            <p:cNvPr id="106" name="Rectangle 10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51</a:t>
              </a:r>
              <a:endParaRPr lang="en-US" dirty="0"/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3224702" y="4494016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372483" y="4494016"/>
            <a:ext cx="2050474" cy="655782"/>
            <a:chOff x="3372483" y="4494016"/>
            <a:chExt cx="2050474" cy="655782"/>
          </a:xfrm>
        </p:grpSpPr>
        <p:sp>
          <p:nvSpPr>
            <p:cNvPr id="150" name="Rectangle 149"/>
            <p:cNvSpPr/>
            <p:nvPr/>
          </p:nvSpPr>
          <p:spPr>
            <a:xfrm>
              <a:off x="3963611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72483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37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102156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39</a:t>
              </a:r>
              <a:endParaRPr lang="en-US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93284" y="4494016"/>
              <a:ext cx="729673" cy="655782"/>
              <a:chOff x="4693284" y="4494016"/>
              <a:chExt cx="729673" cy="655782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693284" y="4494016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831829" y="4637241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894942" y="4494016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58642"/>
            <a:ext cx="4143834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5398" y="2058642"/>
            <a:ext cx="1457943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93341" y="205864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93341" y="2058642"/>
            <a:ext cx="3714770" cy="87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</p:cNvCxnSpPr>
          <p:nvPr/>
        </p:nvCxnSpPr>
        <p:spPr>
          <a:xfrm flipH="1">
            <a:off x="4102156" y="3578104"/>
            <a:ext cx="1112984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</p:cNvCxnSpPr>
          <p:nvPr/>
        </p:nvCxnSpPr>
        <p:spPr>
          <a:xfrm>
            <a:off x="5215140" y="3578104"/>
            <a:ext cx="1351909" cy="91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6444076" y="313202"/>
            <a:ext cx="729673" cy="655782"/>
            <a:chOff x="963869" y="1264372"/>
            <a:chExt cx="729673" cy="655782"/>
          </a:xfrm>
        </p:grpSpPr>
        <p:sp>
          <p:nvSpPr>
            <p:cNvPr id="192" name="Rectangle 191"/>
            <p:cNvSpPr/>
            <p:nvPr/>
          </p:nvSpPr>
          <p:spPr>
            <a:xfrm>
              <a:off x="963869" y="126437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02414" y="1407597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41</a:t>
              </a:r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587719" y="4494016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326628" y="4494016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56301" y="4494016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35500" y="4637241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465173" y="4637241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94846" y="4637241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6997" y="5409928"/>
            <a:ext cx="15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Leaf Node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8655" y="5293023"/>
            <a:ext cx="16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Leaf Node</a:t>
            </a:r>
            <a:endParaRPr lang="en-US" dirty="0"/>
          </a:p>
        </p:txBody>
      </p:sp>
      <p:cxnSp>
        <p:nvCxnSpPr>
          <p:cNvPr id="6" name="Straight Arrow Connector 5"/>
          <p:cNvCxnSpPr>
            <a:stCxn id="107" idx="2"/>
            <a:endCxn id="62" idx="0"/>
          </p:cNvCxnSpPr>
          <p:nvPr/>
        </p:nvCxnSpPr>
        <p:spPr>
          <a:xfrm flipH="1">
            <a:off x="1691465" y="3578104"/>
            <a:ext cx="3523675" cy="9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00143 0.11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1169 L -0.13489 0.319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89 0.31944 L -0.18541 0.480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/>
      <p:bldP spid="65" grpId="0"/>
      <p:bldP spid="6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620386" y="965155"/>
            <a:ext cx="4867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Sprouting Insertion</a:t>
            </a:r>
            <a:endParaRPr lang="en-US" sz="4400" b="1" dirty="0"/>
          </a:p>
        </p:txBody>
      </p:sp>
      <p:sp>
        <p:nvSpPr>
          <p:cNvPr id="66" name="Rectangle 65"/>
          <p:cNvSpPr/>
          <p:nvPr/>
        </p:nvSpPr>
        <p:spPr>
          <a:xfrm>
            <a:off x="5689595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28504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58177" y="1402860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37376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67049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96722" y="1546085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84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636319" y="2939100"/>
            <a:ext cx="2198255" cy="655782"/>
            <a:chOff x="2951017" y="2424544"/>
            <a:chExt cx="2198255" cy="655782"/>
          </a:xfrm>
        </p:grpSpPr>
        <p:sp>
          <p:nvSpPr>
            <p:cNvPr id="99" name="Rectangle 98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71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78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111394" y="2922322"/>
            <a:ext cx="2198255" cy="655782"/>
            <a:chOff x="2951017" y="2424544"/>
            <a:chExt cx="2198255" cy="655782"/>
          </a:xfrm>
        </p:grpSpPr>
        <p:sp>
          <p:nvSpPr>
            <p:cNvPr id="106" name="Rectangle 10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33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51</a:t>
              </a:r>
              <a:endParaRPr lang="en-US" dirty="0"/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2259512" y="450107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998421" y="4501072"/>
            <a:ext cx="729673" cy="655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407293" y="464429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136966" y="4644297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3728094" y="4501072"/>
            <a:ext cx="729673" cy="655782"/>
            <a:chOff x="4693284" y="4494016"/>
            <a:chExt cx="729673" cy="655782"/>
          </a:xfrm>
        </p:grpSpPr>
        <p:sp>
          <p:nvSpPr>
            <p:cNvPr id="151" name="Rectangle 150"/>
            <p:cNvSpPr/>
            <p:nvPr/>
          </p:nvSpPr>
          <p:spPr>
            <a:xfrm>
              <a:off x="4693284" y="449401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831829" y="4637241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404365" y="2935105"/>
            <a:ext cx="2198255" cy="655782"/>
            <a:chOff x="2951017" y="2424544"/>
            <a:chExt cx="2198255" cy="655782"/>
          </a:xfrm>
        </p:grpSpPr>
        <p:sp>
          <p:nvSpPr>
            <p:cNvPr id="156" name="Rectangle 155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91</a:t>
              </a:r>
              <a:endParaRPr lang="en-US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97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114732" y="4501072"/>
            <a:ext cx="2198255" cy="655782"/>
            <a:chOff x="2951017" y="2424544"/>
            <a:chExt cx="2198255" cy="655782"/>
          </a:xfrm>
        </p:grpSpPr>
        <p:sp>
          <p:nvSpPr>
            <p:cNvPr id="163" name="Rectangle 162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45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48</a:t>
              </a:r>
              <a:endParaRPr lang="en-US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545761" y="2915266"/>
            <a:ext cx="2198255" cy="655782"/>
            <a:chOff x="2951017" y="2424544"/>
            <a:chExt cx="2198255" cy="655782"/>
          </a:xfrm>
        </p:grpSpPr>
        <p:sp>
          <p:nvSpPr>
            <p:cNvPr id="171" name="Rectangle 170"/>
            <p:cNvSpPr/>
            <p:nvPr/>
          </p:nvSpPr>
          <p:spPr>
            <a:xfrm>
              <a:off x="2951017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689926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419599" y="2424544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098798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28471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17</a:t>
              </a:r>
              <a:endParaRPr lang="en-US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558144" y="2567769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23</a:t>
              </a:r>
              <a:endParaRPr lang="en-US" dirty="0"/>
            </a:p>
          </p:txBody>
        </p:sp>
      </p:grpSp>
      <p:cxnSp>
        <p:nvCxnSpPr>
          <p:cNvPr id="178" name="Straight Arrow Connector 177"/>
          <p:cNvCxnSpPr>
            <a:stCxn id="67" idx="2"/>
            <a:endCxn id="172" idx="0"/>
          </p:cNvCxnSpPr>
          <p:nvPr/>
        </p:nvCxnSpPr>
        <p:spPr>
          <a:xfrm flipH="1">
            <a:off x="2649507" y="2058642"/>
            <a:ext cx="4143834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67" idx="2"/>
          </p:cNvCxnSpPr>
          <p:nvPr/>
        </p:nvCxnSpPr>
        <p:spPr>
          <a:xfrm flipH="1">
            <a:off x="5335398" y="2058642"/>
            <a:ext cx="1457943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67" idx="2"/>
          </p:cNvCxnSpPr>
          <p:nvPr/>
        </p:nvCxnSpPr>
        <p:spPr>
          <a:xfrm>
            <a:off x="6793341" y="2058642"/>
            <a:ext cx="720432" cy="85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7" idx="2"/>
            <a:endCxn id="157" idx="0"/>
          </p:cNvCxnSpPr>
          <p:nvPr/>
        </p:nvCxnSpPr>
        <p:spPr>
          <a:xfrm>
            <a:off x="6793341" y="2058642"/>
            <a:ext cx="3714770" cy="876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7" idx="2"/>
            <a:endCxn id="150" idx="0"/>
          </p:cNvCxnSpPr>
          <p:nvPr/>
        </p:nvCxnSpPr>
        <p:spPr>
          <a:xfrm flipH="1">
            <a:off x="3363258" y="3578104"/>
            <a:ext cx="1851882" cy="92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7" idx="2"/>
            <a:endCxn id="164" idx="0"/>
          </p:cNvCxnSpPr>
          <p:nvPr/>
        </p:nvCxnSpPr>
        <p:spPr>
          <a:xfrm>
            <a:off x="5215140" y="3578104"/>
            <a:ext cx="1003338" cy="922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6488536" y="456427"/>
            <a:ext cx="729673" cy="655782"/>
            <a:chOff x="963869" y="1264372"/>
            <a:chExt cx="729673" cy="655782"/>
          </a:xfrm>
        </p:grpSpPr>
        <p:sp>
          <p:nvSpPr>
            <p:cNvPr id="192" name="Rectangle 191"/>
            <p:cNvSpPr/>
            <p:nvPr/>
          </p:nvSpPr>
          <p:spPr>
            <a:xfrm>
              <a:off x="963869" y="1264372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02414" y="1407597"/>
              <a:ext cx="43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49</a:t>
              </a:r>
              <a:endParaRPr lang="en-US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375228" y="4467350"/>
            <a:ext cx="3636264" cy="1823022"/>
            <a:chOff x="8104901" y="4494016"/>
            <a:chExt cx="3636264" cy="1823022"/>
          </a:xfrm>
        </p:grpSpPr>
        <p:grpSp>
          <p:nvGrpSpPr>
            <p:cNvPr id="197" name="Group 196"/>
            <p:cNvGrpSpPr/>
            <p:nvPr/>
          </p:nvGrpSpPr>
          <p:grpSpPr>
            <a:xfrm>
              <a:off x="8796531" y="4494016"/>
              <a:ext cx="2198255" cy="655782"/>
              <a:chOff x="2951017" y="2424544"/>
              <a:chExt cx="2198255" cy="655782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951017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689926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4419599" y="2424544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098798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3828471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48</a:t>
                </a:r>
                <a:endParaRPr lang="en-US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558144" y="2567769"/>
                <a:ext cx="4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49</a:t>
                </a:r>
                <a:endParaRPr lang="en-US" dirty="0"/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8104901" y="5661256"/>
              <a:ext cx="729673" cy="6557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90403" y="58044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44</a:t>
              </a:r>
              <a:endParaRPr lang="en-US" dirty="0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9088659" y="5644606"/>
              <a:ext cx="729673" cy="655782"/>
              <a:chOff x="1915174" y="3874401"/>
              <a:chExt cx="729673" cy="65578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1915174" y="3874401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100676" y="40176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45</a:t>
                </a:r>
                <a:endParaRPr lang="en-US" dirty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10086917" y="5653781"/>
              <a:ext cx="729673" cy="655782"/>
              <a:chOff x="1915174" y="3874401"/>
              <a:chExt cx="729673" cy="655782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1915174" y="3874401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100676" y="40176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48</a:t>
                </a:r>
                <a:endParaRPr lang="en-US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1011492" y="5637871"/>
              <a:ext cx="729673" cy="655782"/>
              <a:chOff x="1915174" y="3874401"/>
              <a:chExt cx="729673" cy="655782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1915174" y="3874401"/>
                <a:ext cx="729673" cy="6557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100676" y="401762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49</a:t>
                </a:r>
                <a:endParaRPr lang="en-US" dirty="0"/>
              </a:p>
            </p:txBody>
          </p:sp>
        </p:grpSp>
        <p:cxnSp>
          <p:nvCxnSpPr>
            <p:cNvPr id="216" name="Straight Arrow Connector 215"/>
            <p:cNvCxnSpPr>
              <a:stCxn id="199" idx="2"/>
            </p:cNvCxnSpPr>
            <p:nvPr/>
          </p:nvCxnSpPr>
          <p:spPr>
            <a:xfrm flipH="1">
              <a:off x="8650726" y="5149798"/>
              <a:ext cx="1249551" cy="488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99" idx="2"/>
              <a:endCxn id="206" idx="0"/>
            </p:cNvCxnSpPr>
            <p:nvPr/>
          </p:nvCxnSpPr>
          <p:spPr>
            <a:xfrm flipH="1">
              <a:off x="9453496" y="5149798"/>
              <a:ext cx="446781" cy="494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99" idx="2"/>
              <a:endCxn id="210" idx="0"/>
            </p:cNvCxnSpPr>
            <p:nvPr/>
          </p:nvCxnSpPr>
          <p:spPr>
            <a:xfrm>
              <a:off x="9900277" y="5149798"/>
              <a:ext cx="551477" cy="5039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99" idx="2"/>
              <a:endCxn id="213" idx="0"/>
            </p:cNvCxnSpPr>
            <p:nvPr/>
          </p:nvCxnSpPr>
          <p:spPr>
            <a:xfrm>
              <a:off x="9900277" y="5149798"/>
              <a:ext cx="1476052" cy="4880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>
            <a:stCxn id="107" idx="2"/>
            <a:endCxn id="199" idx="0"/>
          </p:cNvCxnSpPr>
          <p:nvPr/>
        </p:nvCxnSpPr>
        <p:spPr>
          <a:xfrm>
            <a:off x="5215140" y="3578104"/>
            <a:ext cx="3955464" cy="88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0573 0.2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20093 L -0.10729 0.3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29 0.3044 L -0.01406 0.491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5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688</Words>
  <Application>Microsoft Office PowerPoint</Application>
  <PresentationFormat>Widescreen</PresentationFormat>
  <Paragraphs>328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Non-Blocking K-Ary Search Tree</vt:lpstr>
      <vt:lpstr>Agenda</vt:lpstr>
      <vt:lpstr>Problem Statement</vt:lpstr>
      <vt:lpstr>Project Obectives</vt:lpstr>
      <vt:lpstr>K-Ary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Manual Memory Management </vt:lpstr>
      <vt:lpstr>ABA Problem Discussed</vt:lpstr>
      <vt:lpstr>Experimental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Patron</dc:creator>
  <cp:lastModifiedBy>Patron</cp:lastModifiedBy>
  <cp:revision>57</cp:revision>
  <dcterms:created xsi:type="dcterms:W3CDTF">2016-12-06T04:34:25Z</dcterms:created>
  <dcterms:modified xsi:type="dcterms:W3CDTF">2016-12-07T07:02:34Z</dcterms:modified>
</cp:coreProperties>
</file>