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260" r:id="rId3"/>
    <p:sldId id="262" r:id="rId4"/>
    <p:sldId id="261" r:id="rId5"/>
    <p:sldId id="288" r:id="rId6"/>
    <p:sldId id="290" r:id="rId7"/>
    <p:sldId id="291" r:id="rId8"/>
    <p:sldId id="334" r:id="rId9"/>
    <p:sldId id="336" r:id="rId10"/>
    <p:sldId id="335" r:id="rId11"/>
    <p:sldId id="337" r:id="rId12"/>
    <p:sldId id="338" r:id="rId13"/>
    <p:sldId id="339" r:id="rId14"/>
    <p:sldId id="340" r:id="rId15"/>
    <p:sldId id="341" r:id="rId16"/>
    <p:sldId id="342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4DD6-73B6-4FF8-038F-442E93619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ACDED-6F6D-C1D8-D4FA-25FF5B1F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97BB-2D59-DBA4-3398-DD5F5066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AA2D-749B-4751-887B-A2A72D84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7C73-CCE7-52FE-8EE4-AE3AF039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C0D9-B295-698F-8E6B-7AF9FE22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75834-3C59-5F60-41BD-59A916491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7C36-2301-DB6E-2F52-55003BD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7632F-EB41-9B06-1BBB-0D0694F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1F60-3C6E-D86F-E6A2-D753D2C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3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73C20-19F5-1DEA-AF77-C0CC9CD2E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21073-442A-459C-11A5-7B47C9305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88F4-3396-5F3C-39D1-94172B16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F595-2D1D-3F46-B108-A26DD5C6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9AAA-2D58-CA8D-D158-7782873B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9E34-9CBE-5540-4A77-5320862B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E300-CE76-12B0-0ED7-A2D24AD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FB4-973C-0DBA-ED3D-C6D59E84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8EF6-FF9D-F8FD-AFB4-855779C4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E628-5437-81C7-4896-C446E518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FAA-FD9E-4549-D7C1-5E13367F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57128-BAB1-676F-EDBB-0B6E58AD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3785-40CC-355E-4FC5-28548726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EEA4-ADE0-01D0-D7E2-B65EB6E7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F736-C556-E352-9DB9-8ABFED2A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62B4-165A-E417-5FC6-2A5D508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A3CB-D01C-9F3F-51E6-A1851C6F9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DF5A-185A-B4EC-21F5-6952BE06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217C-5420-6FF2-AD3C-236FBBF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BEE0B-CA64-65B7-4B38-5DD6738B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54E59-3ADB-08FA-10DD-88D34B09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7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6E1-7D52-B3F7-4BDC-B6115213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AACF-8BE6-B69C-8195-51A37C3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A64F-5AB3-9694-0419-914EB6FA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6D03D-338D-E994-5BCF-BDC63BA55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01BA3-76B7-BB43-6129-1EC727D7A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40B52-4CA2-E3C0-04F2-3A5501C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FCC0E-756E-9BE0-9FD7-CCB3A40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8C95B-B140-1727-6583-ECCC8B8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5C32-8B42-53DC-B1B4-23F3B89C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83437-D26C-70FB-8086-D8459F68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467D7-A977-BC42-4B7F-6724F807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B7BE2-0DB7-AD1A-FEA9-45483592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2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E98AF-6FD9-775B-7268-977D4FD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5FAB-BFEE-7A54-035C-F8970DE4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28F3-B2CC-BA78-2B35-558CE365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CA89-1C5C-0D9D-0E11-DBECC48C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F659-BD8A-AB7C-BA52-A87E10A4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DC89F-5CE4-376E-991D-5A62CBBF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9933-F6E6-E49D-9255-301EA66D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D64E-9D92-1A42-93B5-BDB1FD5B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7920-CCA3-BCAD-B5DA-0150F1D4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2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7E-3EE4-0048-E6F3-C64BAEFB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502D9-9689-B4C7-0F62-ABE5F1624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2B6A9-760B-E4EB-87DE-C4AB5886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25FDF-48D3-30CC-4431-678846A0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D958-EC2C-FB0A-6841-F2FDC54E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9DAD-2F76-BB09-9DD8-F0222759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066FB-2DCC-42A8-1446-B7EBB7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8371C-97F1-9657-F5BE-C299CDF71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7AFA-9289-1CE2-92B0-138CC38F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C6F9B-1F53-4FCC-AB3E-EBADC6B93EC8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9B9C-2D31-2126-A475-7F2C93B5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2723-F358-44DA-4B5D-5BFA2958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9267C-AB2A-46B4-95F6-A21D547EF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137524" y="1351508"/>
            <a:ext cx="3359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Expo M"/>
              </a:rPr>
              <a:t>CHALLENGE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D221226-72A3-7693-C512-50CD68D9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31" y="581605"/>
            <a:ext cx="5540220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21041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6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02765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14024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59192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28253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0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67413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55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24261"/>
              </p:ext>
            </p:extLst>
          </p:nvPr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PREPARING THE </a:t>
            </a:r>
          </a:p>
          <a:p>
            <a:r>
              <a:rPr lang="en-IN" sz="3600" b="1" dirty="0">
                <a:latin typeface="Expo M"/>
              </a:rPr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IMPORTANT POINTS: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B46FE-A8E5-AB4F-4F37-7E0BAD7FD516}"/>
              </a:ext>
            </a:extLst>
          </p:cNvPr>
          <p:cNvGraphicFramePr>
            <a:graphicFrameLocks noGrp="1"/>
          </p:cNvGraphicFramePr>
          <p:nvPr/>
        </p:nvGraphicFramePr>
        <p:xfrm>
          <a:off x="3812913" y="2233483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1937">
                  <a:extLst>
                    <a:ext uri="{9D8B030D-6E8A-4147-A177-3AD203B41FA5}">
                      <a16:colId xmlns:a16="http://schemas.microsoft.com/office/drawing/2014/main" val="2531683619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087069965"/>
                    </a:ext>
                  </a:extLst>
                </a:gridCol>
                <a:gridCol w="1939663">
                  <a:extLst>
                    <a:ext uri="{9D8B030D-6E8A-4147-A177-3AD203B41FA5}">
                      <a16:colId xmlns:a16="http://schemas.microsoft.com/office/drawing/2014/main" val="217160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4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PREPARE THE TRACKER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6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DISCUSS ON THE AMBIGUITY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PRODUCT CATEGORY, SUBCATEGORY, SALES CHECK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2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TABLE CHECK (P2)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Hierarchy Check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 Examples (P4)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ym typeface="Wingdings" panose="05000000000000000000" pitchFamily="2" charset="2"/>
                        </a:rPr>
                        <a:t>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3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275050" y="1351508"/>
            <a:ext cx="33594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Expo M"/>
              </a:rPr>
              <a:t>SESSION WILL BE DIVIDED INTO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4004841" y="2090172"/>
            <a:ext cx="7720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What is meant by Data Modelling in Power BI?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Why do we need it?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Exploring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Preparing the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275050" y="1351508"/>
            <a:ext cx="33594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Expo M"/>
              </a:rPr>
              <a:t>SESSION WILL BE DIVIDED INTO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AB8CB9-6914-1A8A-178A-73BD54522FFA}"/>
              </a:ext>
            </a:extLst>
          </p:cNvPr>
          <p:cNvSpPr txBox="1"/>
          <p:nvPr/>
        </p:nvSpPr>
        <p:spPr>
          <a:xfrm>
            <a:off x="4004841" y="2090172"/>
            <a:ext cx="7720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What is meant by Data Modelling in Power BI?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Why do we need it?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Exploring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Preparing the Model</a:t>
            </a:r>
          </a:p>
        </p:txBody>
      </p:sp>
    </p:spTree>
    <p:extLst>
      <p:ext uri="{BB962C8B-B14F-4D97-AF65-F5344CB8AC3E}">
        <p14:creationId xmlns:p14="http://schemas.microsoft.com/office/powerpoint/2010/main" val="11432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2157607"/>
            <a:ext cx="29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WHAT </a:t>
            </a:r>
          </a:p>
          <a:p>
            <a:r>
              <a:rPr lang="en-IN" sz="3600" b="1" dirty="0">
                <a:latin typeface="Expo M"/>
              </a:rPr>
              <a:t>IS </a:t>
            </a:r>
          </a:p>
          <a:p>
            <a:r>
              <a:rPr lang="en-IN" sz="3600" b="1" dirty="0">
                <a:latin typeface="Expo M"/>
              </a:rPr>
              <a:t>DATA MODELING?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2157607"/>
            <a:ext cx="733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modeling in Power BI refers to the process of creating relationships between different data sources and defining the structure of your data. 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A5215E-48BA-7843-E199-02B19C0FA696}"/>
              </a:ext>
            </a:extLst>
          </p:cNvPr>
          <p:cNvSpPr txBox="1"/>
          <p:nvPr/>
        </p:nvSpPr>
        <p:spPr>
          <a:xfrm>
            <a:off x="3812913" y="3365957"/>
            <a:ext cx="733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involves organizing data into tables, defining relationships, and establishing rules to ensure accurate and efficient analysis and reporting.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17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2157607"/>
            <a:ext cx="299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WHAT </a:t>
            </a:r>
          </a:p>
          <a:p>
            <a:r>
              <a:rPr lang="en-IN" sz="3600" b="1" dirty="0">
                <a:latin typeface="Expo M"/>
              </a:rPr>
              <a:t>IS </a:t>
            </a:r>
          </a:p>
          <a:p>
            <a:r>
              <a:rPr lang="en-IN" sz="3600" b="1" dirty="0">
                <a:latin typeface="Expo M"/>
              </a:rPr>
              <a:t>DATA MODELING?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2157607"/>
            <a:ext cx="733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modeling in Power BI refers to the process of creating relationships between different data sources and defining the structure of your data. 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A5215E-48BA-7843-E199-02B19C0FA696}"/>
              </a:ext>
            </a:extLst>
          </p:cNvPr>
          <p:cNvSpPr txBox="1"/>
          <p:nvPr/>
        </p:nvSpPr>
        <p:spPr>
          <a:xfrm>
            <a:off x="3812913" y="3365957"/>
            <a:ext cx="7338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involves organizing data into tables, defining relationships, and establishing rules to ensure accurate and efficient analysis and reporting.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57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Expo M"/>
              </a:rPr>
              <a:t>WHY </a:t>
            </a:r>
          </a:p>
          <a:p>
            <a:r>
              <a:rPr lang="en-US" sz="3600" b="1" dirty="0">
                <a:latin typeface="Expo M"/>
              </a:rPr>
              <a:t>DO </a:t>
            </a:r>
          </a:p>
          <a:p>
            <a:r>
              <a:rPr lang="en-US" sz="3600" b="1" dirty="0">
                <a:latin typeface="Expo M"/>
              </a:rPr>
              <a:t>WE NEED DATA MODELING?</a:t>
            </a:r>
            <a:endParaRPr lang="en-IN" sz="3600" b="1" dirty="0">
              <a:latin typeface="Expo 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934212" y="1485803"/>
            <a:ext cx="73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Integrity</a:t>
            </a:r>
            <a:r>
              <a:rPr lang="en-US" sz="2400" dirty="0"/>
              <a:t>: Ensures that the data is accurate and consistent across different tables and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Efficiency</a:t>
            </a:r>
            <a:r>
              <a:rPr lang="en-US" sz="2400" dirty="0"/>
              <a:t>: Optimizes performance by reducing redundancy and improving query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Scalability</a:t>
            </a:r>
            <a:r>
              <a:rPr lang="en-US" sz="2400" dirty="0"/>
              <a:t>: Allows for easy expansion and modification of the data model as new data sources are added.</a:t>
            </a:r>
            <a:r>
              <a:rPr lang="en-US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User-Friendly</a:t>
            </a:r>
            <a:r>
              <a:rPr lang="en-US" sz="2400" dirty="0"/>
              <a:t>: Simplifies the data for end-users, making it easier to create reports and dashboards.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Expo M"/>
              </a:rPr>
              <a:t>WHY </a:t>
            </a:r>
          </a:p>
          <a:p>
            <a:r>
              <a:rPr lang="en-US" sz="3600" b="1" dirty="0">
                <a:latin typeface="Expo M"/>
              </a:rPr>
              <a:t>DO </a:t>
            </a:r>
          </a:p>
          <a:p>
            <a:r>
              <a:rPr lang="en-US" sz="3600" b="1" dirty="0">
                <a:latin typeface="Expo M"/>
              </a:rPr>
              <a:t>WE NEED DATA MODELING?</a:t>
            </a:r>
            <a:endParaRPr lang="en-IN" sz="3600" b="1" dirty="0">
              <a:latin typeface="Expo 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924881" y="1551117"/>
            <a:ext cx="7338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Integrity</a:t>
            </a:r>
            <a:r>
              <a:rPr lang="en-US" sz="2400" dirty="0"/>
              <a:t>: Ensures that the data is accurate and consistent across different tables and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Efficiency</a:t>
            </a:r>
            <a:r>
              <a:rPr lang="en-US" sz="2400" dirty="0"/>
              <a:t>: Optimizes performance by reducing redundancy and improving query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Scalability</a:t>
            </a:r>
            <a:r>
              <a:rPr lang="en-US" sz="2400" dirty="0"/>
              <a:t>: Allows for easy expansion and modification of the data model as new data sources are added.</a:t>
            </a:r>
            <a:r>
              <a:rPr lang="en-US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Enhanced Analysis</a:t>
            </a:r>
            <a:r>
              <a:rPr lang="en-US" sz="2400" dirty="0"/>
              <a:t>: Facilitates complex data analysis and reporting by establishing clear relationships and hierarchies.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User-Friendly</a:t>
            </a:r>
            <a:r>
              <a:rPr lang="en-US" sz="2400" dirty="0"/>
              <a:t>: Simplifies the data for end-users, making it easier to create reports and dashboards.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2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EXPLORING THE </a:t>
            </a:r>
          </a:p>
          <a:p>
            <a:r>
              <a:rPr lang="en-IN" sz="3600" b="1" dirty="0">
                <a:latin typeface="Expo M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THE TABLES IN THE DATASET.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A5912F-F2D4-A116-AEC9-1E27BC961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09490"/>
              </p:ext>
            </p:extLst>
          </p:nvPr>
        </p:nvGraphicFramePr>
        <p:xfrm>
          <a:off x="3812913" y="2119462"/>
          <a:ext cx="8127999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06146382"/>
                    </a:ext>
                  </a:extLst>
                </a:gridCol>
                <a:gridCol w="2808366">
                  <a:extLst>
                    <a:ext uri="{9D8B030D-6E8A-4147-A177-3AD203B41FA5}">
                      <a16:colId xmlns:a16="http://schemas.microsoft.com/office/drawing/2014/main" val="1019446972"/>
                    </a:ext>
                  </a:extLst>
                </a:gridCol>
                <a:gridCol w="2610300">
                  <a:extLst>
                    <a:ext uri="{9D8B030D-6E8A-4147-A177-3AD203B41FA5}">
                      <a16:colId xmlns:a16="http://schemas.microsoft.com/office/drawing/2014/main" val="219772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DimAccount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DimMachine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DimStore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DimChannel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DimOutage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FactExchangeRate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9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DimCurrency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DimProduct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FactInventory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3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DimCustomer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DimProductCategory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FactITMachine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5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DimDate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DimProductSubCategory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FactITSLA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DimEmployee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DimPromotion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FactOnlineSales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DimEnitity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DimSalesTerritory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FactSales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7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DimGeography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DimScenario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FactSalesQuota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784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FactStrategyPlan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3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7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4BFF684-77C3-FB53-7DB6-AAEA1A1DEBDB}"/>
              </a:ext>
            </a:extLst>
          </p:cNvPr>
          <p:cNvSpPr/>
          <p:nvPr/>
        </p:nvSpPr>
        <p:spPr>
          <a:xfrm>
            <a:off x="0" y="0"/>
            <a:ext cx="363445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6E7CE-6974-6C90-F3C4-76B4159852E0}"/>
              </a:ext>
            </a:extLst>
          </p:cNvPr>
          <p:cNvSpPr txBox="1"/>
          <p:nvPr/>
        </p:nvSpPr>
        <p:spPr>
          <a:xfrm>
            <a:off x="0" y="1657797"/>
            <a:ext cx="2991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Expo M"/>
              </a:rPr>
              <a:t>EXPLORING THE </a:t>
            </a:r>
          </a:p>
          <a:p>
            <a:r>
              <a:rPr lang="en-IN" sz="3600" b="1" dirty="0">
                <a:latin typeface="Expo M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9F96-11F2-3F53-42E3-29DD8945B7F6}"/>
              </a:ext>
            </a:extLst>
          </p:cNvPr>
          <p:cNvSpPr txBox="1"/>
          <p:nvPr/>
        </p:nvSpPr>
        <p:spPr>
          <a:xfrm>
            <a:off x="3812913" y="1657797"/>
            <a:ext cx="73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FOLLOWING ARE THE TABLES IN THE DATASET.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3EFA1-8BAB-8A1A-6165-B005390CFD5C}"/>
              </a:ext>
            </a:extLst>
          </p:cNvPr>
          <p:cNvCxnSpPr/>
          <p:nvPr/>
        </p:nvCxnSpPr>
        <p:spPr>
          <a:xfrm>
            <a:off x="363445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73B85D-AF1D-2D37-24B6-9FDEDF40B773}"/>
              </a:ext>
            </a:extLst>
          </p:cNvPr>
          <p:cNvSpPr txBox="1"/>
          <p:nvPr/>
        </p:nvSpPr>
        <p:spPr>
          <a:xfrm>
            <a:off x="-2" y="1089452"/>
            <a:ext cx="363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Expo M"/>
              </a:rPr>
              <a:t>SECTION 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94A5C-83F5-A720-45D9-D62108FB794B}"/>
              </a:ext>
            </a:extLst>
          </p:cNvPr>
          <p:cNvCxnSpPr/>
          <p:nvPr/>
        </p:nvCxnSpPr>
        <p:spPr>
          <a:xfrm>
            <a:off x="-1" y="1551117"/>
            <a:ext cx="363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A5912F-F2D4-A116-AEC9-1E27BC9614D6}"/>
              </a:ext>
            </a:extLst>
          </p:cNvPr>
          <p:cNvGraphicFramePr>
            <a:graphicFrameLocks noGrp="1"/>
          </p:cNvGraphicFramePr>
          <p:nvPr/>
        </p:nvGraphicFramePr>
        <p:xfrm>
          <a:off x="3812913" y="2119462"/>
          <a:ext cx="8127999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06146382"/>
                    </a:ext>
                  </a:extLst>
                </a:gridCol>
                <a:gridCol w="2808366">
                  <a:extLst>
                    <a:ext uri="{9D8B030D-6E8A-4147-A177-3AD203B41FA5}">
                      <a16:colId xmlns:a16="http://schemas.microsoft.com/office/drawing/2014/main" val="1019446972"/>
                    </a:ext>
                  </a:extLst>
                </a:gridCol>
                <a:gridCol w="2610300">
                  <a:extLst>
                    <a:ext uri="{9D8B030D-6E8A-4147-A177-3AD203B41FA5}">
                      <a16:colId xmlns:a16="http://schemas.microsoft.com/office/drawing/2014/main" val="219772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DimAccount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DimMachine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DimStore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8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DimChannel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DimOutage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FactExchangeRate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9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DimCurrency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DimProduct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FactInventory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3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DimCustomer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DimProductCategory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FactITMachine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5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DimDate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DimProductSubCategory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FactITSLA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6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DimEmployee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DimPromotion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FactOnlineSales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DimEnitity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DimSalesTerritory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FactSales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7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DimGeography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DimScenario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FactSalesQuota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784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FactStrategyPlan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3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894</Words>
  <Application>Microsoft Office PowerPoint</Application>
  <PresentationFormat>Widescreen</PresentationFormat>
  <Paragraphs>277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Expo 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shah</dc:creator>
  <cp:lastModifiedBy>karan shah</cp:lastModifiedBy>
  <cp:revision>25</cp:revision>
  <dcterms:created xsi:type="dcterms:W3CDTF">2024-03-20T11:38:57Z</dcterms:created>
  <dcterms:modified xsi:type="dcterms:W3CDTF">2024-07-31T14:27:02Z</dcterms:modified>
</cp:coreProperties>
</file>