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2"/>
    <p:sldId id="292" r:id="rId3"/>
    <p:sldId id="293" r:id="rId4"/>
    <p:sldId id="294" r:id="rId5"/>
    <p:sldId id="295" r:id="rId6"/>
    <p:sldId id="296" r:id="rId7"/>
    <p:sldId id="297" r:id="rId8"/>
    <p:sldId id="265" r:id="rId9"/>
    <p:sldId id="278"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7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7F7F7F"/>
    <a:srgbClr val="60B500"/>
    <a:srgbClr val="3D7400"/>
    <a:srgbClr val="333333"/>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62" autoAdjust="0"/>
    <p:restoredTop sz="93761"/>
  </p:normalViewPr>
  <p:slideViewPr>
    <p:cSldViewPr showGuides="1">
      <p:cViewPr varScale="1">
        <p:scale>
          <a:sx n="72" d="100"/>
          <a:sy n="72" d="100"/>
        </p:scale>
        <p:origin x="222" y="72"/>
      </p:cViewPr>
      <p:guideLst>
        <p:guide orient="horz" pos="2170"/>
        <p:guide pos="3836"/>
      </p:guideLst>
    </p:cSldViewPr>
  </p:slideViewPr>
  <p:outlineViewPr>
    <p:cViewPr>
      <p:scale>
        <a:sx n="33" d="100"/>
        <a:sy n="33" d="100"/>
      </p:scale>
      <p:origin x="0" y="-90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2022/9/30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246149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SimSun"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38624635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xmlns="" id="{6F917207-FE18-4ACC-800F-D8E17E7AE96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hangingPunct="1"/>
            <a:fld id="{6084D076-6E46-4FB5-8EFA-2C46554DB6FA}" type="slidenum">
              <a:rPr lang="en-US" altLang="en-US">
                <a:solidFill>
                  <a:srgbClr val="000000"/>
                </a:solidFill>
                <a:latin typeface="Calibri" panose="020F0502020204030204" pitchFamily="34" charset="0"/>
                <a:cs typeface="DejaVu Sans" charset="0"/>
              </a:rPr>
              <a:pPr eaLnBrk="1" hangingPunct="1"/>
              <a:t>3</a:t>
            </a:fld>
            <a:endParaRPr lang="en-US" altLang="en-US">
              <a:solidFill>
                <a:srgbClr val="000000"/>
              </a:solidFill>
              <a:latin typeface="Calibri" panose="020F0502020204030204" pitchFamily="34" charset="0"/>
              <a:cs typeface="DejaVu Sans" charset="0"/>
            </a:endParaRPr>
          </a:p>
        </p:txBody>
      </p:sp>
      <p:sp>
        <p:nvSpPr>
          <p:cNvPr id="24579" name="Rectangle 1">
            <a:extLst>
              <a:ext uri="{FF2B5EF4-FFF2-40B4-BE49-F238E27FC236}">
                <a16:creationId xmlns:a16="http://schemas.microsoft.com/office/drawing/2014/main" xmlns="" id="{997FEEA5-551F-4CD3-B4C1-270DE13A6758}"/>
              </a:ext>
            </a:extLst>
          </p:cNvPr>
          <p:cNvSpPr txBox="1">
            <a:spLocks noGrp="1" noRot="1" noChangeAspect="1" noChangeArrowheads="1" noTextEdit="1"/>
          </p:cNvSpPr>
          <p:nvPr>
            <p:ph type="sldImg"/>
          </p:nvPr>
        </p:nvSpPr>
        <p:spPr>
          <a:xfrm>
            <a:off x="381000" y="685800"/>
            <a:ext cx="6096000" cy="3429000"/>
          </a:xfrm>
          <a:solidFill>
            <a:srgbClr val="FFFFFF"/>
          </a:solidFill>
          <a:ln/>
        </p:spPr>
      </p:sp>
      <p:sp>
        <p:nvSpPr>
          <p:cNvPr id="24580" name="Text Box 2">
            <a:extLst>
              <a:ext uri="{FF2B5EF4-FFF2-40B4-BE49-F238E27FC236}">
                <a16:creationId xmlns:a16="http://schemas.microsoft.com/office/drawing/2014/main" xmlns="" id="{61A5689A-D752-478C-B663-E228FBE4024A}"/>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extLst>
      <p:ext uri="{BB962C8B-B14F-4D97-AF65-F5344CB8AC3E}">
        <p14:creationId xmlns:p14="http://schemas.microsoft.com/office/powerpoint/2010/main" val="151148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588" y="0"/>
            <a:ext cx="12203113" cy="690403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等腰三角形 3"/>
          <p:cNvSpPr/>
          <p:nvPr/>
        </p:nvSpPr>
        <p:spPr>
          <a:xfrm rot="16200000">
            <a:off x="7063581" y="1729581"/>
            <a:ext cx="6824663" cy="3432175"/>
          </a:xfrm>
          <a:prstGeom prst="triangle">
            <a:avLst/>
          </a:prstGeom>
          <a:solidFill>
            <a:srgbClr val="60B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等腰三角形 4"/>
          <p:cNvSpPr/>
          <p:nvPr/>
        </p:nvSpPr>
        <p:spPr>
          <a:xfrm rot="10800000">
            <a:off x="5373688" y="12700"/>
            <a:ext cx="6818313" cy="3467100"/>
          </a:xfrm>
          <a:prstGeom prst="triangl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等腰三角形 5"/>
          <p:cNvSpPr/>
          <p:nvPr/>
        </p:nvSpPr>
        <p:spPr>
          <a:xfrm rot="10800000" flipV="1">
            <a:off x="5373688" y="3395663"/>
            <a:ext cx="6818313" cy="3467100"/>
          </a:xfrm>
          <a:prstGeom prst="triangl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1" name="组合 29"/>
          <p:cNvGrpSpPr/>
          <p:nvPr/>
        </p:nvGrpSpPr>
        <p:grpSpPr>
          <a:xfrm>
            <a:off x="9310688" y="3251200"/>
            <a:ext cx="266700" cy="466725"/>
            <a:chOff x="9311030" y="3255473"/>
            <a:chExt cx="238032" cy="415795"/>
          </a:xfrm>
        </p:grpSpPr>
        <p:sp>
          <p:nvSpPr>
            <p:cNvPr id="8" name="Freeform 264"/>
            <p:cNvSpPr/>
            <p:nvPr/>
          </p:nvSpPr>
          <p:spPr bwMode="auto">
            <a:xfrm>
              <a:off x="9311030" y="3255473"/>
              <a:ext cx="238032" cy="415795"/>
            </a:xfrm>
            <a:custGeom>
              <a:avLst/>
              <a:gdLst>
                <a:gd name="T0" fmla="*/ 104 w 104"/>
                <a:gd name="T1" fmla="*/ 176 h 184"/>
                <a:gd name="T2" fmla="*/ 96 w 104"/>
                <a:gd name="T3" fmla="*/ 184 h 184"/>
                <a:gd name="T4" fmla="*/ 8 w 104"/>
                <a:gd name="T5" fmla="*/ 184 h 184"/>
                <a:gd name="T6" fmla="*/ 0 w 104"/>
                <a:gd name="T7" fmla="*/ 176 h 184"/>
                <a:gd name="T8" fmla="*/ 0 w 104"/>
                <a:gd name="T9" fmla="*/ 8 h 184"/>
                <a:gd name="T10" fmla="*/ 8 w 104"/>
                <a:gd name="T11" fmla="*/ 0 h 184"/>
                <a:gd name="T12" fmla="*/ 96 w 104"/>
                <a:gd name="T13" fmla="*/ 0 h 184"/>
                <a:gd name="T14" fmla="*/ 104 w 104"/>
                <a:gd name="T15" fmla="*/ 8 h 184"/>
                <a:gd name="T16" fmla="*/ 104 w 104"/>
                <a:gd name="T17" fmla="*/ 17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84">
                  <a:moveTo>
                    <a:pt x="104" y="176"/>
                  </a:moveTo>
                  <a:cubicBezTo>
                    <a:pt x="104" y="180"/>
                    <a:pt x="101" y="184"/>
                    <a:pt x="96" y="184"/>
                  </a:cubicBezTo>
                  <a:cubicBezTo>
                    <a:pt x="8" y="184"/>
                    <a:pt x="8" y="184"/>
                    <a:pt x="8" y="184"/>
                  </a:cubicBezTo>
                  <a:cubicBezTo>
                    <a:pt x="4" y="184"/>
                    <a:pt x="0" y="180"/>
                    <a:pt x="0" y="176"/>
                  </a:cubicBezTo>
                  <a:cubicBezTo>
                    <a:pt x="0" y="8"/>
                    <a:pt x="0" y="8"/>
                    <a:pt x="0" y="8"/>
                  </a:cubicBezTo>
                  <a:cubicBezTo>
                    <a:pt x="0" y="3"/>
                    <a:pt x="4" y="0"/>
                    <a:pt x="8" y="0"/>
                  </a:cubicBezTo>
                  <a:cubicBezTo>
                    <a:pt x="96" y="0"/>
                    <a:pt x="96" y="0"/>
                    <a:pt x="96" y="0"/>
                  </a:cubicBezTo>
                  <a:cubicBezTo>
                    <a:pt x="101" y="0"/>
                    <a:pt x="104" y="3"/>
                    <a:pt x="104" y="8"/>
                  </a:cubicBezTo>
                  <a:lnTo>
                    <a:pt x="104" y="176"/>
                  </a:lnTo>
                  <a:close/>
                </a:path>
              </a:pathLst>
            </a:cu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Line 265"/>
            <p:cNvSpPr>
              <a:spLocks noChangeShapeType="1"/>
            </p:cNvSpPr>
            <p:nvPr/>
          </p:nvSpPr>
          <p:spPr bwMode="auto">
            <a:xfrm>
              <a:off x="9421545" y="3289415"/>
              <a:ext cx="18419" cy="0"/>
            </a:xfrm>
            <a:prstGeom prst="line">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266"/>
            <p:cNvSpPr>
              <a:spLocks noChangeArrowheads="1"/>
            </p:cNvSpPr>
            <p:nvPr/>
          </p:nvSpPr>
          <p:spPr bwMode="auto">
            <a:xfrm>
              <a:off x="9411626" y="3599141"/>
              <a:ext cx="38256" cy="35356"/>
            </a:xfrm>
            <a:prstGeom prst="ellipse">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267"/>
            <p:cNvSpPr>
              <a:spLocks noChangeArrowheads="1"/>
            </p:cNvSpPr>
            <p:nvPr/>
          </p:nvSpPr>
          <p:spPr bwMode="auto">
            <a:xfrm>
              <a:off x="9347868" y="3326186"/>
              <a:ext cx="164355" cy="234769"/>
            </a:xfrm>
            <a:prstGeom prst="rect">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268"/>
            <p:cNvSpPr>
              <a:spLocks noChangeShapeType="1"/>
            </p:cNvSpPr>
            <p:nvPr/>
          </p:nvSpPr>
          <p:spPr bwMode="auto">
            <a:xfrm>
              <a:off x="9383289" y="3289415"/>
              <a:ext cx="0" cy="0"/>
            </a:xfrm>
            <a:prstGeom prst="line">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Line 269"/>
          <p:cNvSpPr>
            <a:spLocks noChangeShapeType="1"/>
          </p:cNvSpPr>
          <p:nvPr/>
        </p:nvSpPr>
        <p:spPr bwMode="auto">
          <a:xfrm>
            <a:off x="8750300" y="4240213"/>
            <a:ext cx="74613" cy="0"/>
          </a:xfrm>
          <a:prstGeom prst="line">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270"/>
          <p:cNvSpPr/>
          <p:nvPr/>
        </p:nvSpPr>
        <p:spPr bwMode="auto">
          <a:xfrm>
            <a:off x="8567738" y="3933825"/>
            <a:ext cx="384175" cy="190500"/>
          </a:xfrm>
          <a:custGeom>
            <a:avLst/>
            <a:gdLst>
              <a:gd name="T0" fmla="*/ 168 w 168"/>
              <a:gd name="T1" fmla="*/ 84 h 84"/>
              <a:gd name="T2" fmla="*/ 168 w 168"/>
              <a:gd name="T3" fmla="*/ 8 h 84"/>
              <a:gd name="T4" fmla="*/ 160 w 168"/>
              <a:gd name="T5" fmla="*/ 0 h 84"/>
              <a:gd name="T6" fmla="*/ 8 w 168"/>
              <a:gd name="T7" fmla="*/ 0 h 84"/>
              <a:gd name="T8" fmla="*/ 0 w 168"/>
              <a:gd name="T9" fmla="*/ 8 h 84"/>
              <a:gd name="T10" fmla="*/ 0 w 168"/>
              <a:gd name="T11" fmla="*/ 56 h 84"/>
            </a:gdLst>
            <a:ahLst/>
            <a:cxnLst>
              <a:cxn ang="0">
                <a:pos x="T0" y="T1"/>
              </a:cxn>
              <a:cxn ang="0">
                <a:pos x="T2" y="T3"/>
              </a:cxn>
              <a:cxn ang="0">
                <a:pos x="T4" y="T5"/>
              </a:cxn>
              <a:cxn ang="0">
                <a:pos x="T6" y="T7"/>
              </a:cxn>
              <a:cxn ang="0">
                <a:pos x="T8" y="T9"/>
              </a:cxn>
              <a:cxn ang="0">
                <a:pos x="T10" y="T11"/>
              </a:cxn>
            </a:cxnLst>
            <a:rect l="0" t="0" r="r" b="b"/>
            <a:pathLst>
              <a:path w="168" h="84">
                <a:moveTo>
                  <a:pt x="168" y="84"/>
                </a:moveTo>
                <a:cubicBezTo>
                  <a:pt x="168" y="8"/>
                  <a:pt x="168" y="8"/>
                  <a:pt x="168" y="8"/>
                </a:cubicBezTo>
                <a:cubicBezTo>
                  <a:pt x="168" y="3"/>
                  <a:pt x="165" y="0"/>
                  <a:pt x="160" y="0"/>
                </a:cubicBezTo>
                <a:cubicBezTo>
                  <a:pt x="8" y="0"/>
                  <a:pt x="8" y="0"/>
                  <a:pt x="8" y="0"/>
                </a:cubicBezTo>
                <a:cubicBezTo>
                  <a:pt x="4" y="0"/>
                  <a:pt x="0" y="3"/>
                  <a:pt x="0" y="8"/>
                </a:cubicBezTo>
                <a:cubicBezTo>
                  <a:pt x="0" y="56"/>
                  <a:pt x="0" y="56"/>
                  <a:pt x="0" y="56"/>
                </a:cubicBezTo>
              </a:path>
            </a:pathLst>
          </a:cu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Line 271"/>
          <p:cNvSpPr>
            <a:spLocks noChangeShapeType="1"/>
          </p:cNvSpPr>
          <p:nvPr/>
        </p:nvSpPr>
        <p:spPr bwMode="auto">
          <a:xfrm>
            <a:off x="8750300" y="4186238"/>
            <a:ext cx="74613" cy="0"/>
          </a:xfrm>
          <a:prstGeom prst="line">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272"/>
          <p:cNvSpPr/>
          <p:nvPr/>
        </p:nvSpPr>
        <p:spPr bwMode="auto">
          <a:xfrm>
            <a:off x="8548688" y="4059238"/>
            <a:ext cx="201613" cy="290513"/>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4" y="128"/>
                  <a:pt x="0" y="124"/>
                  <a:pt x="0" y="120"/>
                </a:cubicBezTo>
                <a:cubicBezTo>
                  <a:pt x="0" y="8"/>
                  <a:pt x="0" y="8"/>
                  <a:pt x="0" y="8"/>
                </a:cubicBezTo>
                <a:cubicBezTo>
                  <a:pt x="0" y="3"/>
                  <a:pt x="4" y="0"/>
                  <a:pt x="8" y="0"/>
                </a:cubicBezTo>
                <a:cubicBezTo>
                  <a:pt x="80" y="0"/>
                  <a:pt x="80" y="0"/>
                  <a:pt x="80" y="0"/>
                </a:cubicBezTo>
                <a:cubicBezTo>
                  <a:pt x="85" y="0"/>
                  <a:pt x="88" y="3"/>
                  <a:pt x="88" y="8"/>
                </a:cubicBezTo>
                <a:lnTo>
                  <a:pt x="88" y="120"/>
                </a:lnTo>
                <a:close/>
              </a:path>
            </a:pathLst>
          </a:cu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Line 273"/>
          <p:cNvSpPr>
            <a:spLocks noChangeShapeType="1"/>
          </p:cNvSpPr>
          <p:nvPr/>
        </p:nvSpPr>
        <p:spPr bwMode="auto">
          <a:xfrm>
            <a:off x="8650288" y="4313238"/>
            <a:ext cx="0" cy="0"/>
          </a:xfrm>
          <a:prstGeom prst="line">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274"/>
          <p:cNvSpPr>
            <a:spLocks noChangeArrowheads="1"/>
          </p:cNvSpPr>
          <p:nvPr/>
        </p:nvSpPr>
        <p:spPr bwMode="auto">
          <a:xfrm>
            <a:off x="8585200" y="4095750"/>
            <a:ext cx="128588" cy="180975"/>
          </a:xfrm>
          <a:prstGeom prst="rect">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275"/>
          <p:cNvSpPr/>
          <p:nvPr/>
        </p:nvSpPr>
        <p:spPr bwMode="auto">
          <a:xfrm>
            <a:off x="8824913" y="4133850"/>
            <a:ext cx="146050" cy="217488"/>
          </a:xfrm>
          <a:custGeom>
            <a:avLst/>
            <a:gdLst>
              <a:gd name="T0" fmla="*/ 64 w 64"/>
              <a:gd name="T1" fmla="*/ 88 h 96"/>
              <a:gd name="T2" fmla="*/ 56 w 64"/>
              <a:gd name="T3" fmla="*/ 96 h 96"/>
              <a:gd name="T4" fmla="*/ 8 w 64"/>
              <a:gd name="T5" fmla="*/ 96 h 96"/>
              <a:gd name="T6" fmla="*/ 0 w 64"/>
              <a:gd name="T7" fmla="*/ 88 h 96"/>
              <a:gd name="T8" fmla="*/ 0 w 64"/>
              <a:gd name="T9" fmla="*/ 8 h 96"/>
              <a:gd name="T10" fmla="*/ 8 w 64"/>
              <a:gd name="T11" fmla="*/ 0 h 96"/>
              <a:gd name="T12" fmla="*/ 56 w 64"/>
              <a:gd name="T13" fmla="*/ 0 h 96"/>
              <a:gd name="T14" fmla="*/ 64 w 64"/>
              <a:gd name="T15" fmla="*/ 8 h 96"/>
              <a:gd name="T16" fmla="*/ 64 w 64"/>
              <a:gd name="T1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96">
                <a:moveTo>
                  <a:pt x="64" y="88"/>
                </a:moveTo>
                <a:cubicBezTo>
                  <a:pt x="64" y="92"/>
                  <a:pt x="61" y="96"/>
                  <a:pt x="56" y="96"/>
                </a:cubicBezTo>
                <a:cubicBezTo>
                  <a:pt x="8" y="96"/>
                  <a:pt x="8" y="96"/>
                  <a:pt x="8" y="96"/>
                </a:cubicBezTo>
                <a:cubicBezTo>
                  <a:pt x="4" y="96"/>
                  <a:pt x="0" y="92"/>
                  <a:pt x="0" y="88"/>
                </a:cubicBezTo>
                <a:cubicBezTo>
                  <a:pt x="0" y="8"/>
                  <a:pt x="0" y="8"/>
                  <a:pt x="0" y="8"/>
                </a:cubicBezTo>
                <a:cubicBezTo>
                  <a:pt x="0" y="3"/>
                  <a:pt x="4" y="0"/>
                  <a:pt x="8" y="0"/>
                </a:cubicBezTo>
                <a:cubicBezTo>
                  <a:pt x="56" y="0"/>
                  <a:pt x="56" y="0"/>
                  <a:pt x="56" y="0"/>
                </a:cubicBezTo>
                <a:cubicBezTo>
                  <a:pt x="61" y="0"/>
                  <a:pt x="64" y="3"/>
                  <a:pt x="64" y="8"/>
                </a:cubicBezTo>
                <a:lnTo>
                  <a:pt x="64" y="88"/>
                </a:lnTo>
                <a:close/>
              </a:path>
            </a:pathLst>
          </a:cu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Line 276"/>
          <p:cNvSpPr>
            <a:spLocks noChangeShapeType="1"/>
          </p:cNvSpPr>
          <p:nvPr/>
        </p:nvSpPr>
        <p:spPr bwMode="auto">
          <a:xfrm>
            <a:off x="8894763" y="4313238"/>
            <a:ext cx="0" cy="0"/>
          </a:xfrm>
          <a:prstGeom prst="line">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ectangle 277"/>
          <p:cNvSpPr>
            <a:spLocks noChangeArrowheads="1"/>
          </p:cNvSpPr>
          <p:nvPr/>
        </p:nvSpPr>
        <p:spPr bwMode="auto">
          <a:xfrm>
            <a:off x="8861425" y="4170363"/>
            <a:ext cx="73025" cy="107950"/>
          </a:xfrm>
          <a:prstGeom prst="rect">
            <a:avLst/>
          </a:prstGeom>
          <a:noFill/>
          <a:ln w="30163" cap="rnd">
            <a:solidFill>
              <a:srgbClr val="FFFFFF"/>
            </a:solidFill>
            <a:prstDash val="solid"/>
            <a:round/>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383"/>
          <p:cNvSpPr>
            <a:spLocks noEditPoints="1"/>
          </p:cNvSpPr>
          <p:nvPr/>
        </p:nvSpPr>
        <p:spPr bwMode="auto">
          <a:xfrm>
            <a:off x="8477250" y="2576513"/>
            <a:ext cx="533400" cy="479425"/>
          </a:xfrm>
          <a:custGeom>
            <a:avLst/>
            <a:gdLst>
              <a:gd name="T0" fmla="*/ 0 w 383"/>
              <a:gd name="T1" fmla="*/ 0 h 344"/>
              <a:gd name="T2" fmla="*/ 383 w 383"/>
              <a:gd name="T3" fmla="*/ 0 h 344"/>
              <a:gd name="T4" fmla="*/ 383 w 383"/>
              <a:gd name="T5" fmla="*/ 252 h 344"/>
              <a:gd name="T6" fmla="*/ 269 w 383"/>
              <a:gd name="T7" fmla="*/ 283 h 344"/>
              <a:gd name="T8" fmla="*/ 269 w 383"/>
              <a:gd name="T9" fmla="*/ 313 h 344"/>
              <a:gd name="T10" fmla="*/ 316 w 383"/>
              <a:gd name="T11" fmla="*/ 313 h 344"/>
              <a:gd name="T12" fmla="*/ 316 w 383"/>
              <a:gd name="T13" fmla="*/ 344 h 344"/>
              <a:gd name="T14" fmla="*/ 69 w 383"/>
              <a:gd name="T15" fmla="*/ 344 h 344"/>
              <a:gd name="T16" fmla="*/ 69 w 383"/>
              <a:gd name="T17" fmla="*/ 313 h 344"/>
              <a:gd name="T18" fmla="*/ 124 w 383"/>
              <a:gd name="T19" fmla="*/ 313 h 344"/>
              <a:gd name="T20" fmla="*/ 124 w 383"/>
              <a:gd name="T21" fmla="*/ 287 h 344"/>
              <a:gd name="T22" fmla="*/ 0 w 383"/>
              <a:gd name="T23" fmla="*/ 252 h 344"/>
              <a:gd name="T24" fmla="*/ 0 w 383"/>
              <a:gd name="T25" fmla="*/ 0 h 344"/>
              <a:gd name="T26" fmla="*/ 0 w 383"/>
              <a:gd name="T27" fmla="*/ 0 h 344"/>
              <a:gd name="T28" fmla="*/ 43 w 383"/>
              <a:gd name="T29" fmla="*/ 42 h 344"/>
              <a:gd name="T30" fmla="*/ 43 w 383"/>
              <a:gd name="T31" fmla="*/ 220 h 344"/>
              <a:gd name="T32" fmla="*/ 342 w 383"/>
              <a:gd name="T33" fmla="*/ 220 h 344"/>
              <a:gd name="T34" fmla="*/ 342 w 383"/>
              <a:gd name="T35" fmla="*/ 42 h 344"/>
              <a:gd name="T36" fmla="*/ 43 w 383"/>
              <a:gd name="T37" fmla="*/ 4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3" h="344">
                <a:moveTo>
                  <a:pt x="0" y="0"/>
                </a:moveTo>
                <a:lnTo>
                  <a:pt x="383" y="0"/>
                </a:lnTo>
                <a:lnTo>
                  <a:pt x="383" y="252"/>
                </a:lnTo>
                <a:lnTo>
                  <a:pt x="269" y="283"/>
                </a:lnTo>
                <a:lnTo>
                  <a:pt x="269" y="313"/>
                </a:lnTo>
                <a:lnTo>
                  <a:pt x="316" y="313"/>
                </a:lnTo>
                <a:lnTo>
                  <a:pt x="316" y="344"/>
                </a:lnTo>
                <a:lnTo>
                  <a:pt x="69" y="344"/>
                </a:lnTo>
                <a:lnTo>
                  <a:pt x="69" y="313"/>
                </a:lnTo>
                <a:lnTo>
                  <a:pt x="124" y="313"/>
                </a:lnTo>
                <a:lnTo>
                  <a:pt x="124" y="287"/>
                </a:lnTo>
                <a:lnTo>
                  <a:pt x="0" y="252"/>
                </a:lnTo>
                <a:lnTo>
                  <a:pt x="0" y="0"/>
                </a:lnTo>
                <a:lnTo>
                  <a:pt x="0" y="0"/>
                </a:lnTo>
                <a:close/>
                <a:moveTo>
                  <a:pt x="43" y="42"/>
                </a:moveTo>
                <a:lnTo>
                  <a:pt x="43" y="220"/>
                </a:lnTo>
                <a:lnTo>
                  <a:pt x="342" y="220"/>
                </a:lnTo>
                <a:lnTo>
                  <a:pt x="342" y="42"/>
                </a:lnTo>
                <a:lnTo>
                  <a:pt x="43" y="42"/>
                </a:lnTo>
                <a:close/>
              </a:path>
            </a:pathLst>
          </a:custGeom>
          <a:solidFill>
            <a:schemeClr val="bg1"/>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380"/>
          <p:cNvSpPr>
            <a:spLocks noEditPoints="1"/>
          </p:cNvSpPr>
          <p:nvPr/>
        </p:nvSpPr>
        <p:spPr bwMode="auto">
          <a:xfrm>
            <a:off x="7913688" y="3265488"/>
            <a:ext cx="292100" cy="438150"/>
          </a:xfrm>
          <a:custGeom>
            <a:avLst/>
            <a:gdLst>
              <a:gd name="T0" fmla="*/ 14 w 139"/>
              <a:gd name="T1" fmla="*/ 21 h 208"/>
              <a:gd name="T2" fmla="*/ 126 w 139"/>
              <a:gd name="T3" fmla="*/ 21 h 208"/>
              <a:gd name="T4" fmla="*/ 126 w 139"/>
              <a:gd name="T5" fmla="*/ 187 h 208"/>
              <a:gd name="T6" fmla="*/ 14 w 139"/>
              <a:gd name="T7" fmla="*/ 187 h 208"/>
              <a:gd name="T8" fmla="*/ 14 w 139"/>
              <a:gd name="T9" fmla="*/ 21 h 208"/>
              <a:gd name="T10" fmla="*/ 55 w 139"/>
              <a:gd name="T11" fmla="*/ 193 h 208"/>
              <a:gd name="T12" fmla="*/ 83 w 139"/>
              <a:gd name="T13" fmla="*/ 193 h 208"/>
              <a:gd name="T14" fmla="*/ 83 w 139"/>
              <a:gd name="T15" fmla="*/ 203 h 208"/>
              <a:gd name="T16" fmla="*/ 55 w 139"/>
              <a:gd name="T17" fmla="*/ 203 h 208"/>
              <a:gd name="T18" fmla="*/ 55 w 139"/>
              <a:gd name="T19" fmla="*/ 193 h 208"/>
              <a:gd name="T20" fmla="*/ 52 w 139"/>
              <a:gd name="T21" fmla="*/ 9 h 208"/>
              <a:gd name="T22" fmla="*/ 90 w 139"/>
              <a:gd name="T23" fmla="*/ 9 h 208"/>
              <a:gd name="T24" fmla="*/ 90 w 139"/>
              <a:gd name="T25" fmla="*/ 14 h 208"/>
              <a:gd name="T26" fmla="*/ 52 w 139"/>
              <a:gd name="T27" fmla="*/ 14 h 208"/>
              <a:gd name="T28" fmla="*/ 52 w 139"/>
              <a:gd name="T29" fmla="*/ 9 h 208"/>
              <a:gd name="T30" fmla="*/ 13 w 139"/>
              <a:gd name="T31" fmla="*/ 0 h 208"/>
              <a:gd name="T32" fmla="*/ 0 w 139"/>
              <a:gd name="T33" fmla="*/ 13 h 208"/>
              <a:gd name="T34" fmla="*/ 0 w 139"/>
              <a:gd name="T35" fmla="*/ 195 h 208"/>
              <a:gd name="T36" fmla="*/ 13 w 139"/>
              <a:gd name="T37" fmla="*/ 208 h 208"/>
              <a:gd name="T38" fmla="*/ 127 w 139"/>
              <a:gd name="T39" fmla="*/ 208 h 208"/>
              <a:gd name="T40" fmla="*/ 139 w 139"/>
              <a:gd name="T41" fmla="*/ 195 h 208"/>
              <a:gd name="T42" fmla="*/ 139 w 139"/>
              <a:gd name="T43" fmla="*/ 13 h 208"/>
              <a:gd name="T44" fmla="*/ 127 w 139"/>
              <a:gd name="T45" fmla="*/ 0 h 208"/>
              <a:gd name="T46" fmla="*/ 13 w 139"/>
              <a:gd name="T4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8" name="文本框 23"/>
          <p:cNvSpPr txBox="1"/>
          <p:nvPr/>
        </p:nvSpPr>
        <p:spPr>
          <a:xfrm>
            <a:off x="550863" y="2720975"/>
            <a:ext cx="12369800" cy="708025"/>
          </a:xfrm>
          <a:prstGeom prst="rect">
            <a:avLst/>
          </a:prstGeom>
          <a:noFill/>
          <a:ln w="9525">
            <a:noFill/>
          </a:ln>
        </p:spPr>
        <p:txBody>
          <a:bodyPr anchor="t" anchorCtr="0">
            <a:spAutoFit/>
          </a:bodyPr>
          <a:lstStyle/>
          <a:p>
            <a:r>
              <a:rPr lang="en-US" altLang="zh-CN" sz="4000" b="1" dirty="0">
                <a:solidFill>
                  <a:srgbClr val="60B500"/>
                </a:solidFill>
                <a:latin typeface="Microsoft YaHei" panose="020B0503020204020204" pitchFamily="34" charset="-122"/>
                <a:ea typeface="Microsoft YaHei" panose="020B0503020204020204" pitchFamily="34" charset="-122"/>
              </a:rPr>
              <a:t>Internet plus</a:t>
            </a:r>
            <a:r>
              <a:rPr lang="zh-CN" altLang="en-US" sz="4000" b="1" dirty="0">
                <a:solidFill>
                  <a:srgbClr val="60B500"/>
                </a:solidFill>
                <a:latin typeface="Microsoft YaHei" panose="020B0503020204020204" pitchFamily="34" charset="-122"/>
                <a:ea typeface="Microsoft YaHei" panose="020B0503020204020204" pitchFamily="34" charset="-122"/>
              </a:rPr>
              <a:t>＋</a:t>
            </a:r>
            <a:r>
              <a:rPr lang="en-US" altLang="zh-CN" sz="4000" b="1" dirty="0">
                <a:solidFill>
                  <a:schemeClr val="bg1"/>
                </a:solidFill>
                <a:latin typeface="Microsoft YaHei" panose="020B0503020204020204" pitchFamily="34" charset="-122"/>
                <a:ea typeface="Microsoft YaHei" panose="020B0503020204020204" pitchFamily="34" charset="-122"/>
              </a:rPr>
              <a:t>project plan</a:t>
            </a:r>
            <a:endParaRPr lang="zh-CN" altLang="en-US" sz="4000" b="1" dirty="0">
              <a:solidFill>
                <a:schemeClr val="bg1"/>
              </a:solidFill>
              <a:latin typeface="Microsoft YaHei" panose="020B0503020204020204" pitchFamily="34" charset="-122"/>
              <a:ea typeface="Microsoft YaHei" panose="020B0503020204020204" pitchFamily="34" charset="-122"/>
            </a:endParaRPr>
          </a:p>
        </p:txBody>
      </p:sp>
      <p:sp>
        <p:nvSpPr>
          <p:cNvPr id="25" name="矩形 24"/>
          <p:cNvSpPr/>
          <p:nvPr/>
        </p:nvSpPr>
        <p:spPr>
          <a:xfrm flipV="1">
            <a:off x="528638" y="3786188"/>
            <a:ext cx="1839913"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flipV="1">
            <a:off x="5265738" y="3786188"/>
            <a:ext cx="1839913"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nvGrpSpPr>
          <p:cNvPr id="4121" name="组合 28"/>
          <p:cNvGrpSpPr/>
          <p:nvPr/>
        </p:nvGrpSpPr>
        <p:grpSpPr>
          <a:xfrm>
            <a:off x="2473325" y="3567113"/>
            <a:ext cx="3040063" cy="523875"/>
            <a:chOff x="2552457" y="3915832"/>
            <a:chExt cx="3040777" cy="523220"/>
          </a:xfrm>
        </p:grpSpPr>
        <p:sp>
          <p:nvSpPr>
            <p:cNvPr id="4122" name="文本框 7"/>
            <p:cNvSpPr txBox="1"/>
            <p:nvPr/>
          </p:nvSpPr>
          <p:spPr>
            <a:xfrm>
              <a:off x="2552457" y="3952927"/>
              <a:ext cx="3040777" cy="461665"/>
            </a:xfrm>
            <a:prstGeom prst="rect">
              <a:avLst/>
            </a:prstGeom>
            <a:noFill/>
            <a:ln w="9525">
              <a:noFill/>
            </a:ln>
          </p:spPr>
          <p:txBody>
            <a:bodyPr anchor="t" anchorCtr="0">
              <a:spAutoFit/>
            </a:bodyPr>
            <a:lstStyle/>
            <a:p>
              <a:pPr algn="ctr"/>
              <a:r>
                <a:rPr lang="en-US" altLang="zh-CN" sz="2400" dirty="0">
                  <a:solidFill>
                    <a:schemeClr val="bg1"/>
                  </a:solidFill>
                  <a:latin typeface="Impact" panose="020B0806030902050204" pitchFamily="34" charset="0"/>
                  <a:ea typeface="SimSun" panose="02010600030101010101" pitchFamily="2" charset="-122"/>
                </a:rPr>
                <a:t>        Design</a:t>
              </a:r>
              <a:endParaRPr lang="zh-CN" altLang="en-US" sz="2400" dirty="0">
                <a:solidFill>
                  <a:schemeClr val="bg1"/>
                </a:solidFill>
                <a:latin typeface="Impact" panose="020B0806030902050204" pitchFamily="34" charset="0"/>
                <a:ea typeface="SimSun" panose="02010600030101010101" pitchFamily="2" charset="-122"/>
              </a:endParaRPr>
            </a:p>
          </p:txBody>
        </p:sp>
        <p:sp>
          <p:nvSpPr>
            <p:cNvPr id="4123" name="矩形 8"/>
            <p:cNvSpPr/>
            <p:nvPr/>
          </p:nvSpPr>
          <p:spPr>
            <a:xfrm>
              <a:off x="2933245" y="3915832"/>
              <a:ext cx="821059" cy="523220"/>
            </a:xfrm>
            <a:prstGeom prst="rect">
              <a:avLst/>
            </a:prstGeom>
            <a:noFill/>
            <a:ln w="9525">
              <a:noFill/>
            </a:ln>
          </p:spPr>
          <p:txBody>
            <a:bodyPr wrap="none" anchor="t" anchorCtr="0">
              <a:spAutoFit/>
            </a:bodyPr>
            <a:lstStyle/>
            <a:p>
              <a:pPr algn="ctr"/>
              <a:r>
                <a:rPr lang="en-US" altLang="zh-CN" sz="2800" dirty="0">
                  <a:solidFill>
                    <a:schemeClr val="bg1"/>
                  </a:solidFill>
                  <a:latin typeface="Impact" panose="020B0806030902050204" pitchFamily="34" charset="0"/>
                  <a:ea typeface="SimSun" panose="02010600030101010101" pitchFamily="2" charset="-122"/>
                </a:rPr>
                <a:t>Mao</a:t>
              </a:r>
              <a:r>
                <a:rPr lang="en-US" altLang="zh-CN" sz="700" dirty="0">
                  <a:solidFill>
                    <a:schemeClr val="bg1"/>
                  </a:solidFill>
                  <a:latin typeface="Impact" panose="020B0806030902050204" pitchFamily="34" charset="0"/>
                  <a:ea typeface="SimSun" panose="02010600030101010101" pitchFamily="2" charset="-122"/>
                </a:rPr>
                <a:t> </a:t>
              </a:r>
            </a:p>
          </p:txBody>
        </p:sp>
      </p:grpSp>
      <p:pic>
        <p:nvPicPr>
          <p:cNvPr id="3" name="Picture 2" descr="Cover Page"/>
          <p:cNvPicPr>
            <a:picLocks noChangeAspect="1"/>
          </p:cNvPicPr>
          <p:nvPr/>
        </p:nvPicPr>
        <p:blipFill>
          <a:blip r:embed="rId2"/>
          <a:stretch>
            <a:fillRect/>
          </a:stretch>
        </p:blipFill>
        <p:spPr>
          <a:xfrm>
            <a:off x="-96688" y="104139"/>
            <a:ext cx="12176293" cy="6768609"/>
          </a:xfrm>
          <a:prstGeom prst="rect">
            <a:avLst/>
          </a:prstGeom>
        </p:spPr>
      </p:pic>
      <p:sp>
        <p:nvSpPr>
          <p:cNvPr id="24" name="Rounded Rectangle 23"/>
          <p:cNvSpPr/>
          <p:nvPr/>
        </p:nvSpPr>
        <p:spPr>
          <a:xfrm>
            <a:off x="767408" y="3696942"/>
            <a:ext cx="10540821" cy="687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rPr>
              <a:t>PROJECT </a:t>
            </a:r>
            <a:r>
              <a:rPr lang="en-US" b="1" dirty="0" smtClean="0">
                <a:solidFill>
                  <a:schemeClr val="tx1"/>
                </a:solidFill>
              </a:rPr>
              <a:t>TOPIC-crop recommendation system using machine learning</a:t>
            </a:r>
            <a:endParaRPr lang="en-US" b="1" dirty="0">
              <a:solidFill>
                <a:schemeClr val="tx1"/>
              </a:solidFill>
            </a:endParaRPr>
          </a:p>
        </p:txBody>
      </p:sp>
      <p:sp>
        <p:nvSpPr>
          <p:cNvPr id="2" name="Oval 1"/>
          <p:cNvSpPr/>
          <p:nvPr/>
        </p:nvSpPr>
        <p:spPr>
          <a:xfrm>
            <a:off x="7687246" y="5768840"/>
            <a:ext cx="2945258" cy="936104"/>
          </a:xfrm>
          <a:prstGeom prst="ellipse">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8569740" y="6052226"/>
            <a:ext cx="1248996" cy="369332"/>
          </a:xfrm>
          <a:prstGeom prst="rect">
            <a:avLst/>
          </a:prstGeom>
        </p:spPr>
        <p:txBody>
          <a:bodyPr wrap="none">
            <a:spAutoFit/>
          </a:bodyPr>
          <a:lstStyle/>
          <a:p>
            <a:r>
              <a:rPr lang="en-US" b="1" dirty="0" err="1" smtClean="0"/>
              <a:t>Dr.V.V.KALE</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Quote"/>
          <p:cNvPicPr>
            <a:picLocks noGrp="1" noChangeAspect="1"/>
          </p:cNvPicPr>
          <p:nvPr>
            <p:ph idx="1"/>
          </p:nvPr>
        </p:nvPicPr>
        <p:blipFill>
          <a:blip r:embed="rId2"/>
          <a:stretch>
            <a:fillRect/>
          </a:stretch>
        </p:blipFill>
        <p:spPr>
          <a:xfrm>
            <a:off x="471805" y="275590"/>
            <a:ext cx="11109960" cy="61760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xmlns="" id="{C55DFCFD-B419-44BD-9414-9664325D3412}"/>
              </a:ext>
            </a:extLst>
          </p:cNvPr>
          <p:cNvSpPr txBox="1">
            <a:spLocks noChangeArrowheads="1"/>
          </p:cNvSpPr>
          <p:nvPr/>
        </p:nvSpPr>
        <p:spPr bwMode="auto">
          <a:xfrm>
            <a:off x="1981200" y="274638"/>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ctr" eaLnBrk="1" hangingPunct="1">
              <a:buClrTx/>
              <a:buFontTx/>
              <a:buNone/>
            </a:pPr>
            <a:endParaRPr lang="en-US" altLang="en-US" sz="4400" dirty="0">
              <a:solidFill>
                <a:srgbClr val="000000"/>
              </a:solidFill>
              <a:latin typeface="Times New Roman" panose="02020603050405020304" pitchFamily="18" charset="0"/>
              <a:cs typeface="Times New Roman" panose="02020603050405020304" pitchFamily="18" charset="0"/>
            </a:endParaRPr>
          </a:p>
        </p:txBody>
      </p:sp>
      <p:sp>
        <p:nvSpPr>
          <p:cNvPr id="10243" name="Text Box 2">
            <a:extLst>
              <a:ext uri="{FF2B5EF4-FFF2-40B4-BE49-F238E27FC236}">
                <a16:creationId xmlns:a16="http://schemas.microsoft.com/office/drawing/2014/main" xmlns="" id="{4AD890A7-6BC2-453F-8A16-7BAF7FB7697A}"/>
              </a:ext>
            </a:extLst>
          </p:cNvPr>
          <p:cNvSpPr txBox="1">
            <a:spLocks noChangeArrowheads="1"/>
          </p:cNvSpPr>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buClrTx/>
              <a:buFontTx/>
              <a:buNone/>
            </a:pPr>
            <a:fld id="{91EC639F-9AAB-48F8-839B-6C04608A771F}" type="slidenum">
              <a:rPr lang="en-US" altLang="en-US" sz="1200">
                <a:solidFill>
                  <a:srgbClr val="898989"/>
                </a:solidFill>
              </a:rPr>
              <a:pPr algn="r" eaLnBrk="1" hangingPunct="1">
                <a:buClrTx/>
                <a:buFontTx/>
                <a:buNone/>
              </a:pPr>
              <a:t>3</a:t>
            </a:fld>
            <a:endParaRPr lang="en-US" altLang="en-US" sz="1200">
              <a:solidFill>
                <a:srgbClr val="898989"/>
              </a:solidFill>
            </a:endParaRPr>
          </a:p>
        </p:txBody>
      </p:sp>
      <p:graphicFrame>
        <p:nvGraphicFramePr>
          <p:cNvPr id="11267" name="Group 3">
            <a:extLst>
              <a:ext uri="{FF2B5EF4-FFF2-40B4-BE49-F238E27FC236}">
                <a16:creationId xmlns:a16="http://schemas.microsoft.com/office/drawing/2014/main" xmlns="" id="{A8D99110-067A-41DF-B29E-995CD1C2621F}"/>
              </a:ext>
            </a:extLst>
          </p:cNvPr>
          <p:cNvGraphicFramePr>
            <a:graphicFrameLocks noGrp="1"/>
          </p:cNvGraphicFramePr>
          <p:nvPr/>
        </p:nvGraphicFramePr>
        <p:xfrm>
          <a:off x="2057400" y="1524000"/>
          <a:ext cx="8154988" cy="5030788"/>
        </p:xfrm>
        <a:graphic>
          <a:graphicData uri="http://schemas.openxmlformats.org/drawingml/2006/table">
            <a:tbl>
              <a:tblPr/>
              <a:tblGrid>
                <a:gridCol w="1600200">
                  <a:extLst>
                    <a:ext uri="{9D8B030D-6E8A-4147-A177-3AD203B41FA5}">
                      <a16:colId xmlns:a16="http://schemas.microsoft.com/office/drawing/2014/main" xmlns="" val="20000"/>
                    </a:ext>
                  </a:extLst>
                </a:gridCol>
                <a:gridCol w="1660525">
                  <a:extLst>
                    <a:ext uri="{9D8B030D-6E8A-4147-A177-3AD203B41FA5}">
                      <a16:colId xmlns:a16="http://schemas.microsoft.com/office/drawing/2014/main" xmlns="" val="20001"/>
                    </a:ext>
                  </a:extLst>
                </a:gridCol>
                <a:gridCol w="1633538">
                  <a:extLst>
                    <a:ext uri="{9D8B030D-6E8A-4147-A177-3AD203B41FA5}">
                      <a16:colId xmlns:a16="http://schemas.microsoft.com/office/drawing/2014/main" xmlns="" val="20002"/>
                    </a:ext>
                  </a:extLst>
                </a:gridCol>
                <a:gridCol w="1630362">
                  <a:extLst>
                    <a:ext uri="{9D8B030D-6E8A-4147-A177-3AD203B41FA5}">
                      <a16:colId xmlns:a16="http://schemas.microsoft.com/office/drawing/2014/main" xmlns="" val="20003"/>
                    </a:ext>
                  </a:extLst>
                </a:gridCol>
                <a:gridCol w="1630363">
                  <a:extLst>
                    <a:ext uri="{9D8B030D-6E8A-4147-A177-3AD203B41FA5}">
                      <a16:colId xmlns:a16="http://schemas.microsoft.com/office/drawing/2014/main" xmlns="" val="20004"/>
                    </a:ext>
                  </a:extLst>
                </a:gridCol>
              </a:tblGrid>
              <a:tr h="884238">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Paper</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Author</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Methodology</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Drawback</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Overcome</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146550">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Supporting Privacy Protection in Personalized</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Web Search</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Lidan Shou, He Bai, Ke Chen, and Gang Chen</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 We also provide an online prediction mechanism for deciding whether personalizing a query</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is beneficial.</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This practice leads to unwanted</a:t>
                      </a:r>
                    </a:p>
                    <a:p>
                      <a:pPr marL="0" marR="0" lvl="0" indent="0" algn="just"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biases, errors and excessive medical costs which affects the</a:t>
                      </a:r>
                    </a:p>
                    <a:p>
                      <a:pPr marL="0" marR="0" lvl="0" indent="0" algn="just"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quality of service provided to patients.</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a:ln>
                            <a:noFill/>
                          </a:ln>
                          <a:solidFill>
                            <a:srgbClr val="000000"/>
                          </a:solidFill>
                          <a:effectLst/>
                          <a:latin typeface="Times New Roman" pitchFamily="16" charset="0"/>
                          <a:cs typeface="Times New Roman" pitchFamily="16" charset="0"/>
                        </a:rPr>
                        <a:t>System is working for 4 different disease and is not depend on any third-party classifiers so providing very less error rates.</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bl>
          </a:graphicData>
        </a:graphic>
      </p:graphicFrame>
      <p:graphicFrame>
        <p:nvGraphicFramePr>
          <p:cNvPr id="11305" name="Group 41">
            <a:extLst>
              <a:ext uri="{FF2B5EF4-FFF2-40B4-BE49-F238E27FC236}">
                <a16:creationId xmlns:a16="http://schemas.microsoft.com/office/drawing/2014/main" xmlns="" id="{2002C118-81C7-4844-8F8E-9770A4A57593}"/>
              </a:ext>
            </a:extLst>
          </p:cNvPr>
          <p:cNvGraphicFramePr>
            <a:graphicFrameLocks noGrp="1"/>
          </p:cNvGraphicFramePr>
          <p:nvPr>
            <p:extLst>
              <p:ext uri="{D42A27DB-BD31-4B8C-83A1-F6EECF244321}">
                <p14:modId xmlns:p14="http://schemas.microsoft.com/office/powerpoint/2010/main" val="1405274102"/>
              </p:ext>
            </p:extLst>
          </p:nvPr>
        </p:nvGraphicFramePr>
        <p:xfrm>
          <a:off x="551384" y="274638"/>
          <a:ext cx="10585175" cy="6280150"/>
        </p:xfrm>
        <a:graphic>
          <a:graphicData uri="http://schemas.openxmlformats.org/drawingml/2006/table">
            <a:tbl>
              <a:tblPr/>
              <a:tblGrid>
                <a:gridCol w="2077059">
                  <a:extLst>
                    <a:ext uri="{9D8B030D-6E8A-4147-A177-3AD203B41FA5}">
                      <a16:colId xmlns:a16="http://schemas.microsoft.com/office/drawing/2014/main" xmlns="" val="20000"/>
                    </a:ext>
                  </a:extLst>
                </a:gridCol>
                <a:gridCol w="2155361">
                  <a:extLst>
                    <a:ext uri="{9D8B030D-6E8A-4147-A177-3AD203B41FA5}">
                      <a16:colId xmlns:a16="http://schemas.microsoft.com/office/drawing/2014/main" xmlns="" val="20001"/>
                    </a:ext>
                  </a:extLst>
                </a:gridCol>
                <a:gridCol w="2120333">
                  <a:extLst>
                    <a:ext uri="{9D8B030D-6E8A-4147-A177-3AD203B41FA5}">
                      <a16:colId xmlns:a16="http://schemas.microsoft.com/office/drawing/2014/main" xmlns="" val="20002"/>
                    </a:ext>
                  </a:extLst>
                </a:gridCol>
                <a:gridCol w="2116210">
                  <a:extLst>
                    <a:ext uri="{9D8B030D-6E8A-4147-A177-3AD203B41FA5}">
                      <a16:colId xmlns:a16="http://schemas.microsoft.com/office/drawing/2014/main" xmlns="" val="20003"/>
                    </a:ext>
                  </a:extLst>
                </a:gridCol>
                <a:gridCol w="2116212">
                  <a:extLst>
                    <a:ext uri="{9D8B030D-6E8A-4147-A177-3AD203B41FA5}">
                      <a16:colId xmlns:a16="http://schemas.microsoft.com/office/drawing/2014/main" xmlns="" val="20004"/>
                    </a:ext>
                  </a:extLst>
                </a:gridCol>
              </a:tblGrid>
              <a:tr h="1103832">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a:ln>
                            <a:noFill/>
                          </a:ln>
                          <a:solidFill>
                            <a:srgbClr val="FFFFFF"/>
                          </a:solidFill>
                          <a:effectLst/>
                          <a:latin typeface="Calibri" pitchFamily="32" charset="0"/>
                          <a:ea typeface="Droid Sans Fallback" charset="0"/>
                          <a:cs typeface="Droid Sans Fallback" charset="0"/>
                        </a:rPr>
                        <a:t>Paper</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Author</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Methodology</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Drawback</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a:ln>
                            <a:noFill/>
                          </a:ln>
                          <a:solidFill>
                            <a:srgbClr val="FFFFFF"/>
                          </a:solidFill>
                          <a:effectLst/>
                          <a:latin typeface="Calibri" pitchFamily="32" charset="0"/>
                          <a:ea typeface="Droid Sans Fallback" charset="0"/>
                          <a:cs typeface="Droid Sans Fallback" charset="0"/>
                        </a:rPr>
                        <a:t>Overcome</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5176318">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A Study on Various Data Mining Techniques for</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Crop Yield Prediction</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a:ln>
                            <a:noFill/>
                          </a:ln>
                          <a:solidFill>
                            <a:srgbClr val="000000"/>
                          </a:solidFill>
                          <a:effectLst/>
                          <a:latin typeface="Times New Roman" pitchFamily="16" charset="0"/>
                          <a:cs typeface="Times New Roman" pitchFamily="16" charset="0"/>
                        </a:rPr>
                        <a:t>Yogesh</a:t>
                      </a: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 </a:t>
                      </a:r>
                      <a:r>
                        <a:rPr kumimoji="0" lang="en-US" sz="1800" b="0" i="0" u="none" strike="noStrike" cap="none" normalizeH="0" baseline="0" dirty="0" err="1">
                          <a:ln>
                            <a:noFill/>
                          </a:ln>
                          <a:solidFill>
                            <a:srgbClr val="000000"/>
                          </a:solidFill>
                          <a:effectLst/>
                          <a:latin typeface="Times New Roman" pitchFamily="16" charset="0"/>
                          <a:cs typeface="Times New Roman" pitchFamily="16" charset="0"/>
                        </a:rPr>
                        <a:t>Gandge</a:t>
                      </a: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 </a:t>
                      </a:r>
                      <a:r>
                        <a:rPr kumimoji="0" lang="en-US" sz="1800" b="0" i="0" u="none" strike="noStrike" cap="none" normalizeH="0" baseline="0" dirty="0" err="1">
                          <a:ln>
                            <a:noFill/>
                          </a:ln>
                          <a:solidFill>
                            <a:srgbClr val="000000"/>
                          </a:solidFill>
                          <a:effectLst/>
                          <a:latin typeface="Times New Roman" pitchFamily="16" charset="0"/>
                          <a:cs typeface="Times New Roman" pitchFamily="16" charset="0"/>
                        </a:rPr>
                        <a:t>Sandhya</a:t>
                      </a:r>
                      <a:endParaRPr kumimoji="0" lang="en-US" sz="1800" b="0" i="0" u="none" strike="noStrike" cap="none" normalizeH="0" baseline="0" dirty="0">
                        <a:ln>
                          <a:noFill/>
                        </a:ln>
                        <a:solidFill>
                          <a:srgbClr val="000000"/>
                        </a:solidFill>
                        <a:effectLst/>
                        <a:latin typeface="Times New Roman" pitchFamily="16" charset="0"/>
                        <a:cs typeface="Times New Roman" pitchFamily="16" charset="0"/>
                      </a:endParaRP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 </a:t>
                      </a:r>
                      <a:r>
                        <a:rPr kumimoji="0" lang="en-US" sz="1400" b="0" i="0" u="none" strike="noStrike" cap="none" normalizeH="0" baseline="0" dirty="0">
                          <a:ln>
                            <a:noFill/>
                          </a:ln>
                          <a:solidFill>
                            <a:srgbClr val="000000"/>
                          </a:solidFill>
                          <a:effectLst/>
                          <a:latin typeface="Times New Roman" pitchFamily="16" charset="0"/>
                          <a:cs typeface="Times New Roman" pitchFamily="16" charset="0"/>
                        </a:rPr>
                        <a:t>Most of the research papers that were studied have</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a:ln>
                            <a:noFill/>
                          </a:ln>
                          <a:solidFill>
                            <a:srgbClr val="000000"/>
                          </a:solidFill>
                          <a:effectLst/>
                          <a:latin typeface="Times New Roman" pitchFamily="16" charset="0"/>
                          <a:cs typeface="Times New Roman" pitchFamily="16" charset="0"/>
                        </a:rPr>
                        <a:t>considered some climatic parameters like temperature, humidity,</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a:ln>
                            <a:noFill/>
                          </a:ln>
                          <a:solidFill>
                            <a:srgbClr val="000000"/>
                          </a:solidFill>
                          <a:effectLst/>
                          <a:latin typeface="Times New Roman" pitchFamily="16" charset="0"/>
                          <a:cs typeface="Times New Roman" pitchFamily="16" charset="0"/>
                        </a:rPr>
                        <a:t>rainfall. Some agronomical parameters like soil, nutrient</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a:ln>
                            <a:noFill/>
                          </a:ln>
                          <a:solidFill>
                            <a:srgbClr val="000000"/>
                          </a:solidFill>
                          <a:effectLst/>
                          <a:latin typeface="Times New Roman" pitchFamily="16" charset="0"/>
                          <a:cs typeface="Times New Roman" pitchFamily="16" charset="0"/>
                        </a:rPr>
                        <a:t>contents like N, P, K, and pesticides </a:t>
                      </a:r>
                      <a:r>
                        <a:rPr kumimoji="0" lang="en-US" sz="1400" b="0" i="0" u="none" strike="noStrike" cap="none" normalizeH="0" baseline="0" dirty="0" err="1">
                          <a:ln>
                            <a:noFill/>
                          </a:ln>
                          <a:solidFill>
                            <a:srgbClr val="000000"/>
                          </a:solidFill>
                          <a:effectLst/>
                          <a:latin typeface="Times New Roman" pitchFamily="16" charset="0"/>
                          <a:cs typeface="Times New Roman" pitchFamily="16" charset="0"/>
                        </a:rPr>
                        <a:t>etc.The</a:t>
                      </a:r>
                      <a:r>
                        <a:rPr kumimoji="0" lang="en-US" sz="1400" b="0" i="0" u="none" strike="noStrike" cap="none" normalizeH="0" baseline="0" dirty="0">
                          <a:ln>
                            <a:noFill/>
                          </a:ln>
                          <a:solidFill>
                            <a:srgbClr val="000000"/>
                          </a:solidFill>
                          <a:effectLst/>
                          <a:latin typeface="Times New Roman" pitchFamily="16" charset="0"/>
                          <a:cs typeface="Times New Roman" pitchFamily="16" charset="0"/>
                        </a:rPr>
                        <a:t> values of these</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0" i="0" u="none" strike="noStrike" cap="none" normalizeH="0" baseline="0" dirty="0">
                          <a:ln>
                            <a:noFill/>
                          </a:ln>
                          <a:solidFill>
                            <a:srgbClr val="000000"/>
                          </a:solidFill>
                          <a:effectLst/>
                          <a:latin typeface="Times New Roman" pitchFamily="16" charset="0"/>
                          <a:cs typeface="Times New Roman" pitchFamily="16" charset="0"/>
                        </a:rPr>
                        <a:t>variables have been taken as input.</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0" i="0" kern="1200" dirty="0">
                          <a:solidFill>
                            <a:schemeClr val="tx1"/>
                          </a:solidFill>
                          <a:effectLst/>
                          <a:latin typeface="+mn-lt"/>
                          <a:ea typeface="+mn-ea"/>
                          <a:cs typeface="+mn-cs"/>
                        </a:rPr>
                        <a:t>Improper Implementation Can Cause Much More Harm Than Good.</a:t>
                      </a:r>
                      <a:endParaRPr kumimoji="0" lang="en-US" sz="1800" b="0" i="0" u="none" strike="noStrike" cap="none" normalizeH="0" baseline="0" dirty="0">
                        <a:ln>
                          <a:noFill/>
                        </a:ln>
                        <a:solidFill>
                          <a:srgbClr val="000000"/>
                        </a:solidFill>
                        <a:effectLst/>
                        <a:latin typeface="Times New Roman" pitchFamily="16" charset="0"/>
                        <a:cs typeface="Times New Roman" pitchFamily="16" charset="0"/>
                      </a:endParaRP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0" i="0" kern="1200" dirty="0">
                          <a:solidFill>
                            <a:schemeClr val="tx1"/>
                          </a:solidFill>
                          <a:effectLst/>
                          <a:latin typeface="+mn-lt"/>
                          <a:ea typeface="+mn-ea"/>
                          <a:cs typeface="+mn-cs"/>
                        </a:rPr>
                        <a:t>data analytics in </a:t>
                      </a:r>
                      <a:r>
                        <a:rPr lang="en-US" sz="1800" b="1" i="0" kern="1200" dirty="0">
                          <a:solidFill>
                            <a:schemeClr val="tx1"/>
                          </a:solidFill>
                          <a:effectLst/>
                          <a:latin typeface="+mn-lt"/>
                          <a:ea typeface="+mn-ea"/>
                          <a:cs typeface="+mn-cs"/>
                        </a:rPr>
                        <a:t>crop prediction</a:t>
                      </a:r>
                      <a:r>
                        <a:rPr lang="en-US" sz="1800" b="0" i="0" kern="1200" dirty="0">
                          <a:solidFill>
                            <a:schemeClr val="tx1"/>
                          </a:solidFill>
                          <a:effectLst/>
                          <a:latin typeface="+mn-lt"/>
                          <a:ea typeface="+mn-ea"/>
                          <a:cs typeface="+mn-cs"/>
                        </a:rPr>
                        <a:t>, there are different techniques or and technologies to </a:t>
                      </a:r>
                      <a:r>
                        <a:rPr lang="en-US" sz="1800" b="1" i="0" kern="1200" dirty="0">
                          <a:solidFill>
                            <a:schemeClr val="tx1"/>
                          </a:solidFill>
                          <a:effectLst/>
                          <a:latin typeface="+mn-lt"/>
                          <a:ea typeface="+mn-ea"/>
                          <a:cs typeface="+mn-cs"/>
                        </a:rPr>
                        <a:t>overcome</a:t>
                      </a:r>
                      <a:r>
                        <a:rPr lang="en-US" sz="1800" b="0" i="0" kern="1200" dirty="0">
                          <a:solidFill>
                            <a:schemeClr val="tx1"/>
                          </a:solidFill>
                          <a:effectLst/>
                          <a:latin typeface="+mn-lt"/>
                          <a:ea typeface="+mn-ea"/>
                          <a:cs typeface="+mn-cs"/>
                        </a:rPr>
                        <a:t> the situation faced by us</a:t>
                      </a:r>
                      <a:endParaRPr kumimoji="0" lang="en-US" sz="1800" b="0" i="0" u="none" strike="noStrike" cap="none" normalizeH="0" baseline="0" dirty="0">
                        <a:ln>
                          <a:noFill/>
                        </a:ln>
                        <a:solidFill>
                          <a:srgbClr val="000000"/>
                        </a:solidFill>
                        <a:effectLst/>
                        <a:latin typeface="Times New Roman" pitchFamily="16" charset="0"/>
                        <a:cs typeface="Times New Roman" pitchFamily="16" charset="0"/>
                      </a:endParaRP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766180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14466671"/>
              </p:ext>
            </p:extLst>
          </p:nvPr>
        </p:nvGraphicFramePr>
        <p:xfrm>
          <a:off x="609600" y="260648"/>
          <a:ext cx="11103023" cy="6659265"/>
        </p:xfrm>
        <a:graphic>
          <a:graphicData uri="http://schemas.openxmlformats.org/drawingml/2006/table">
            <a:tbl>
              <a:tblPr/>
              <a:tblGrid>
                <a:gridCol w="2178674"/>
                <a:gridCol w="2074927"/>
                <a:gridCol w="2409942"/>
                <a:gridCol w="2219739"/>
                <a:gridCol w="2219741"/>
              </a:tblGrid>
              <a:tr h="1047280">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dirty="0">
                          <a:ln>
                            <a:noFill/>
                          </a:ln>
                          <a:solidFill>
                            <a:srgbClr val="FFFFFF"/>
                          </a:solidFill>
                          <a:effectLst/>
                          <a:latin typeface="Calibri" pitchFamily="32" charset="0"/>
                          <a:ea typeface="Droid Sans Fallback" charset="0"/>
                          <a:cs typeface="Droid Sans Fallback" charset="0"/>
                        </a:rPr>
                        <a:t>Paper</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Author</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Methodology</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Drawback</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1" i="0" u="none" strike="noStrike" cap="none" normalizeH="0" baseline="0">
                          <a:ln>
                            <a:noFill/>
                          </a:ln>
                          <a:solidFill>
                            <a:srgbClr val="FFFFFF"/>
                          </a:solidFill>
                          <a:effectLst/>
                          <a:latin typeface="Calibri" pitchFamily="32" charset="0"/>
                          <a:ea typeface="Droid Sans Fallback" charset="0"/>
                          <a:cs typeface="Droid Sans Fallback" charset="0"/>
                        </a:rPr>
                        <a:t>Overcome</a:t>
                      </a:r>
                    </a:p>
                  </a:txBody>
                  <a:tcPr marL="90000" marR="90000" marT="59472"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r>
              <a:tr h="5611985">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Crop prediction using predictive</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Analytics</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P. S. </a:t>
                      </a:r>
                      <a:r>
                        <a:rPr kumimoji="0" lang="en-US" sz="1800" b="0" i="0" u="none" strike="noStrike" cap="none" normalizeH="0" baseline="0" dirty="0" err="1">
                          <a:ln>
                            <a:noFill/>
                          </a:ln>
                          <a:solidFill>
                            <a:srgbClr val="000000"/>
                          </a:solidFill>
                          <a:effectLst/>
                          <a:latin typeface="Times New Roman" pitchFamily="16" charset="0"/>
                          <a:cs typeface="Times New Roman" pitchFamily="16" charset="0"/>
                        </a:rPr>
                        <a:t>Vijayabaskar</a:t>
                      </a: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 </a:t>
                      </a:r>
                      <a:r>
                        <a:rPr kumimoji="0" lang="en-US" sz="1800" b="0" i="0" u="none" strike="noStrike" cap="none" normalizeH="0" baseline="0" dirty="0" err="1">
                          <a:ln>
                            <a:noFill/>
                          </a:ln>
                          <a:solidFill>
                            <a:srgbClr val="000000"/>
                          </a:solidFill>
                          <a:effectLst/>
                          <a:latin typeface="Times New Roman" pitchFamily="16" charset="0"/>
                          <a:cs typeface="Times New Roman" pitchFamily="16" charset="0"/>
                        </a:rPr>
                        <a:t>Sreemathi.R</a:t>
                      </a: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 </a:t>
                      </a:r>
                      <a:r>
                        <a:rPr kumimoji="0" lang="en-US" sz="1800" b="0" i="0" u="none" strike="noStrike" cap="none" normalizeH="0" baseline="0" dirty="0" err="1">
                          <a:ln>
                            <a:noFill/>
                          </a:ln>
                          <a:solidFill>
                            <a:srgbClr val="000000"/>
                          </a:solidFill>
                          <a:effectLst/>
                          <a:latin typeface="Times New Roman" pitchFamily="16" charset="0"/>
                          <a:cs typeface="Times New Roman" pitchFamily="16" charset="0"/>
                        </a:rPr>
                        <a:t>Keertanaa.E</a:t>
                      </a:r>
                      <a:endParaRPr kumimoji="0" lang="en-US" sz="1800" b="0" i="0" u="none" strike="noStrike" cap="none" normalizeH="0" baseline="0" dirty="0">
                        <a:ln>
                          <a:noFill/>
                        </a:ln>
                        <a:solidFill>
                          <a:srgbClr val="000000"/>
                        </a:solidFill>
                        <a:effectLst/>
                        <a:latin typeface="Times New Roman" pitchFamily="16" charset="0"/>
                        <a:cs typeface="Times New Roman" pitchFamily="16" charset="0"/>
                      </a:endParaRP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Predictive model establish a relationship between one or</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more known attributes of a unit. The main objective of this</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model is to obtain the similarity in different sample will</a:t>
                      </a:r>
                    </a:p>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a:ln>
                            <a:noFill/>
                          </a:ln>
                          <a:solidFill>
                            <a:srgbClr val="000000"/>
                          </a:solidFill>
                          <a:effectLst/>
                          <a:latin typeface="Times New Roman" pitchFamily="16" charset="0"/>
                          <a:cs typeface="Times New Roman" pitchFamily="16" charset="0"/>
                        </a:rPr>
                        <a:t>exhibit the specific performance.</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r>
                        <a:rPr lang="en-US" sz="1800" b="0" i="0" kern="1200" dirty="0">
                          <a:solidFill>
                            <a:schemeClr val="tx1"/>
                          </a:solidFill>
                          <a:effectLst/>
                          <a:latin typeface="+mn-lt"/>
                          <a:ea typeface="+mn-ea"/>
                          <a:cs typeface="+mn-cs"/>
                        </a:rPr>
                        <a:t>Obligatory Crop Diversification. </a:t>
                      </a:r>
                    </a:p>
                    <a:p>
                      <a:r>
                        <a:rPr lang="en-US" sz="1800" b="0" i="0" kern="1200" dirty="0">
                          <a:solidFill>
                            <a:schemeClr val="tx1"/>
                          </a:solidFill>
                          <a:effectLst/>
                          <a:latin typeface="+mn-lt"/>
                          <a:ea typeface="+mn-ea"/>
                          <a:cs typeface="+mn-cs"/>
                        </a:rPr>
                        <a:t>Requires More Knowledge and Skills.</a:t>
                      </a: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1" i="0" kern="1200" dirty="0">
                          <a:solidFill>
                            <a:schemeClr val="tx1"/>
                          </a:solidFill>
                          <a:effectLst/>
                          <a:latin typeface="+mn-lt"/>
                          <a:ea typeface="+mn-ea"/>
                          <a:cs typeface="+mn-cs"/>
                        </a:rPr>
                        <a:t>Crop prediction</a:t>
                      </a:r>
                      <a:r>
                        <a:rPr lang="en-US" sz="1800" b="0" i="0" kern="1200" dirty="0">
                          <a:solidFill>
                            <a:schemeClr val="tx1"/>
                          </a:solidFill>
                          <a:effectLst/>
                          <a:latin typeface="+mn-lt"/>
                          <a:ea typeface="+mn-ea"/>
                          <a:cs typeface="+mn-cs"/>
                        </a:rPr>
                        <a:t> depends on the soil, geographic and climatic ... </a:t>
                      </a:r>
                      <a:r>
                        <a:rPr lang="en-US" sz="1800" b="1" i="0" kern="1200" dirty="0">
                          <a:solidFill>
                            <a:schemeClr val="tx1"/>
                          </a:solidFill>
                          <a:effectLst/>
                          <a:latin typeface="+mn-lt"/>
                          <a:ea typeface="+mn-ea"/>
                          <a:cs typeface="+mn-cs"/>
                        </a:rPr>
                        <a:t>overcomes</a:t>
                      </a:r>
                      <a:r>
                        <a:rPr lang="en-US" sz="1800" b="0" i="0" kern="1200" dirty="0">
                          <a:solidFill>
                            <a:schemeClr val="tx1"/>
                          </a:solidFill>
                          <a:effectLst/>
                          <a:latin typeface="+mn-lt"/>
                          <a:ea typeface="+mn-ea"/>
                          <a:cs typeface="+mn-cs"/>
                        </a:rPr>
                        <a:t> high variance by using n learners of the same size on the same.</a:t>
                      </a:r>
                      <a:endParaRPr kumimoji="0" lang="en-US" sz="1800" b="0" i="0" u="none" strike="noStrike" cap="none" normalizeH="0" baseline="0" dirty="0">
                        <a:ln>
                          <a:noFill/>
                        </a:ln>
                        <a:solidFill>
                          <a:srgbClr val="000000"/>
                        </a:solidFill>
                        <a:effectLst/>
                        <a:latin typeface="Times New Roman" pitchFamily="16" charset="0"/>
                        <a:cs typeface="Times New Roman" pitchFamily="16" charset="0"/>
                      </a:endParaRPr>
                    </a:p>
                  </a:txBody>
                  <a:tcPr marL="90000" marR="90000" marT="91044"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286893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8072" y="332656"/>
            <a:ext cx="5256584" cy="584775"/>
          </a:xfrm>
          <a:prstGeom prst="rect">
            <a:avLst/>
          </a:prstGeom>
          <a:noFill/>
        </p:spPr>
        <p:txBody>
          <a:bodyPr wrap="square" rtlCol="0">
            <a:spAutoFit/>
          </a:bodyPr>
          <a:lstStyle/>
          <a:p>
            <a:r>
              <a:rPr lang="en-US" sz="3200" b="1" dirty="0"/>
              <a:t>D</a:t>
            </a:r>
            <a:r>
              <a:rPr lang="en-US" sz="3200" b="1" dirty="0" smtClean="0"/>
              <a:t>ataset</a:t>
            </a:r>
            <a:endParaRPr lang="en-US" sz="3200" b="1" dirty="0"/>
          </a:p>
        </p:txBody>
      </p:sp>
      <p:pic>
        <p:nvPicPr>
          <p:cNvPr id="3" name="Picture 2"/>
          <p:cNvPicPr>
            <a:picLocks noChangeAspect="1"/>
          </p:cNvPicPr>
          <p:nvPr/>
        </p:nvPicPr>
        <p:blipFill>
          <a:blip r:embed="rId2"/>
          <a:stretch>
            <a:fillRect/>
          </a:stretch>
        </p:blipFill>
        <p:spPr>
          <a:xfrm>
            <a:off x="1137538" y="1124744"/>
            <a:ext cx="6446248" cy="1296144"/>
          </a:xfrm>
          <a:prstGeom prst="rect">
            <a:avLst/>
          </a:prstGeom>
        </p:spPr>
      </p:pic>
      <p:pic>
        <p:nvPicPr>
          <p:cNvPr id="4" name="Picture 3"/>
          <p:cNvPicPr>
            <a:picLocks noChangeAspect="1"/>
          </p:cNvPicPr>
          <p:nvPr/>
        </p:nvPicPr>
        <p:blipFill>
          <a:blip r:embed="rId3"/>
          <a:stretch>
            <a:fillRect/>
          </a:stretch>
        </p:blipFill>
        <p:spPr>
          <a:xfrm>
            <a:off x="3503712" y="2661861"/>
            <a:ext cx="5760640" cy="1274541"/>
          </a:xfrm>
          <a:prstGeom prst="rect">
            <a:avLst/>
          </a:prstGeom>
        </p:spPr>
      </p:pic>
      <p:sp>
        <p:nvSpPr>
          <p:cNvPr id="6" name="Rectangle 5"/>
          <p:cNvSpPr/>
          <p:nvPr/>
        </p:nvSpPr>
        <p:spPr>
          <a:xfrm>
            <a:off x="1137538" y="4365104"/>
            <a:ext cx="4166374" cy="369332"/>
          </a:xfrm>
          <a:prstGeom prst="rect">
            <a:avLst/>
          </a:prstGeom>
        </p:spPr>
        <p:txBody>
          <a:bodyPr wrap="square">
            <a:spAutoFit/>
          </a:bodyPr>
          <a:lstStyle/>
          <a:p>
            <a:r>
              <a:rPr lang="en-US" b="1" dirty="0" smtClean="0"/>
              <a:t>Soil health card    - </a:t>
            </a:r>
            <a:r>
              <a:rPr lang="en-US" b="1" dirty="0"/>
              <a:t>F</a:t>
            </a:r>
            <a:r>
              <a:rPr lang="en-US" b="1" dirty="0" smtClean="0"/>
              <a:t>or report </a:t>
            </a:r>
            <a:endParaRPr lang="en-US" b="1" dirty="0"/>
          </a:p>
        </p:txBody>
      </p:sp>
    </p:spTree>
    <p:extLst>
      <p:ext uri="{BB962C8B-B14F-4D97-AF65-F5344CB8AC3E}">
        <p14:creationId xmlns:p14="http://schemas.microsoft.com/office/powerpoint/2010/main" val="378512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3872" y="548680"/>
            <a:ext cx="2068388" cy="369332"/>
          </a:xfrm>
          <a:prstGeom prst="rect">
            <a:avLst/>
          </a:prstGeom>
        </p:spPr>
        <p:txBody>
          <a:bodyPr wrap="square">
            <a:spAutoFit/>
          </a:bodyPr>
          <a:lstStyle/>
          <a:p>
            <a:r>
              <a:rPr lang="en-US" b="1" dirty="0" smtClean="0"/>
              <a:t>ALGORITHM USED </a:t>
            </a:r>
            <a:endParaRPr lang="en-US" b="1" dirty="0"/>
          </a:p>
        </p:txBody>
      </p:sp>
      <p:sp>
        <p:nvSpPr>
          <p:cNvPr id="3" name="Rectangle 1"/>
          <p:cNvSpPr>
            <a:spLocks noChangeArrowheads="1"/>
          </p:cNvSpPr>
          <p:nvPr/>
        </p:nvSpPr>
        <p:spPr bwMode="auto">
          <a:xfrm>
            <a:off x="839416" y="1556792"/>
            <a:ext cx="3916521"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rgbClr val="610B38"/>
                </a:solidFill>
                <a:effectLst/>
                <a:latin typeface="erdana"/>
              </a:rPr>
              <a:t>Why do we using a K-NN Algorithm?</a:t>
            </a:r>
            <a:endParaRPr kumimoji="0" lang="en-US" sz="1800" b="0" i="0" u="none" strike="noStrike" cap="none" normalizeH="0" baseline="0" dirty="0" smtClean="0">
              <a:ln>
                <a:noFill/>
              </a:ln>
              <a:solidFill>
                <a:srgbClr val="610B38"/>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8000" b="0" i="0" u="none" strike="noStrike" cap="none" normalizeH="0" baseline="0" dirty="0" smtClean="0">
                <a:ln>
                  <a:noFill/>
                </a:ln>
                <a:solidFill>
                  <a:schemeClr val="tx1"/>
                </a:solidFill>
                <a:effectLst/>
                <a:latin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K-Nearest Neighbor(KNN) Algorithm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2699232"/>
            <a:ext cx="5715000"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22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9416" y="1052736"/>
            <a:ext cx="9459645" cy="4896533"/>
          </a:xfrm>
          <a:prstGeom prst="rect">
            <a:avLst/>
          </a:prstGeom>
        </p:spPr>
      </p:pic>
      <p:sp>
        <p:nvSpPr>
          <p:cNvPr id="3" name="Rectangle 2"/>
          <p:cNvSpPr/>
          <p:nvPr/>
        </p:nvSpPr>
        <p:spPr>
          <a:xfrm>
            <a:off x="4367808" y="332656"/>
            <a:ext cx="1059333" cy="369332"/>
          </a:xfrm>
          <a:prstGeom prst="rect">
            <a:avLst/>
          </a:prstGeom>
        </p:spPr>
        <p:txBody>
          <a:bodyPr wrap="square">
            <a:spAutoFit/>
          </a:bodyPr>
          <a:lstStyle/>
          <a:p>
            <a:r>
              <a:rPr lang="en-US" b="1" dirty="0" smtClean="0"/>
              <a:t>CODE </a:t>
            </a:r>
            <a:endParaRPr lang="en-US" b="1" dirty="0"/>
          </a:p>
        </p:txBody>
      </p:sp>
    </p:spTree>
    <p:extLst>
      <p:ext uri="{BB962C8B-B14F-4D97-AF65-F5344CB8AC3E}">
        <p14:creationId xmlns:p14="http://schemas.microsoft.com/office/powerpoint/2010/main" val="168851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767715" y="1701165"/>
            <a:ext cx="9584690" cy="922020"/>
          </a:xfrm>
          <a:prstGeom prst="rect">
            <a:avLst/>
          </a:prstGeom>
          <a:noFill/>
        </p:spPr>
        <p:txBody>
          <a:bodyPr wrap="square" rtlCol="0" anchor="t">
            <a:spAutoFit/>
          </a:bodyPr>
          <a:lstStyle/>
          <a:p>
            <a:pPr algn="just"/>
            <a:r>
              <a:rPr lang="en-US"/>
              <a:t>01.Rakesh Kumar , M.P. Singh, Prabhat Kumar and J.P. Singh, “Crop Selection Method to Maximize Crop Yield Rate using Machine Learning Technique”, International Conference on Smart Technologies and Management for Computing, Communication, Controls, Energy and Material </a:t>
            </a:r>
          </a:p>
        </p:txBody>
      </p:sp>
      <p:sp>
        <p:nvSpPr>
          <p:cNvPr id="6" name="Text Box 5"/>
          <p:cNvSpPr txBox="1"/>
          <p:nvPr/>
        </p:nvSpPr>
        <p:spPr>
          <a:xfrm>
            <a:off x="695325" y="2708910"/>
            <a:ext cx="10414000" cy="922020"/>
          </a:xfrm>
          <a:prstGeom prst="rect">
            <a:avLst/>
          </a:prstGeom>
          <a:noFill/>
        </p:spPr>
        <p:txBody>
          <a:bodyPr wrap="square" rtlCol="0" anchor="t">
            <a:spAutoFit/>
          </a:bodyPr>
          <a:lstStyle/>
          <a:p>
            <a:pPr algn="just"/>
            <a:r>
              <a:rPr lang="en-US"/>
              <a:t>02] T.R. Lekhaa, “Efficient Crop Yield and Pesticide Prediction for mproving Agricultural Economy using DatMining Techniques”, nternational Journal of Modern Trends in Engineering and Science </a:t>
            </a:r>
          </a:p>
          <a:p>
            <a:pPr algn="just"/>
            <a:r>
              <a:rPr lang="en-US"/>
              <a:t>(IJMTES),</a:t>
            </a:r>
          </a:p>
        </p:txBody>
      </p:sp>
      <p:sp>
        <p:nvSpPr>
          <p:cNvPr id="7" name="Text Box 6"/>
          <p:cNvSpPr txBox="1"/>
          <p:nvPr/>
        </p:nvSpPr>
        <p:spPr>
          <a:xfrm>
            <a:off x="695325" y="3630930"/>
            <a:ext cx="11011535" cy="645160"/>
          </a:xfrm>
          <a:prstGeom prst="rect">
            <a:avLst/>
          </a:prstGeom>
          <a:noFill/>
        </p:spPr>
        <p:txBody>
          <a:bodyPr wrap="square" rtlCol="0" anchor="t">
            <a:spAutoFit/>
          </a:bodyPr>
          <a:lstStyle/>
          <a:p>
            <a:r>
              <a:rPr lang="en-US"/>
              <a:t>03]Jay Gholap, Anurag Ingole, Jayesh Gohil, Shailesh Gargade and Vahida Attar, “SoilData Analysis Using Classification Techniques and Soil Attribute Prediction”, International Journal of Computer Science Issues, Volume 9, Issue 3 </a:t>
            </a:r>
          </a:p>
        </p:txBody>
      </p:sp>
      <p:sp>
        <p:nvSpPr>
          <p:cNvPr id="8" name="Text Box 7"/>
          <p:cNvSpPr txBox="1"/>
          <p:nvPr/>
        </p:nvSpPr>
        <p:spPr>
          <a:xfrm>
            <a:off x="479425" y="476885"/>
            <a:ext cx="2341245" cy="645160"/>
          </a:xfrm>
          <a:prstGeom prst="rect">
            <a:avLst/>
          </a:prstGeom>
          <a:noFill/>
        </p:spPr>
        <p:txBody>
          <a:bodyPr wrap="none" rtlCol="0" anchor="t">
            <a:spAutoFit/>
          </a:bodyPr>
          <a:lstStyle/>
          <a:p>
            <a:pPr>
              <a:buNone/>
            </a:pPr>
            <a:r>
              <a:rPr lang="en-US" sz="3600" b="1">
                <a:sym typeface="+mn-ea"/>
              </a:rPr>
              <a:t>REFERENCE</a:t>
            </a:r>
          </a:p>
        </p:txBody>
      </p:sp>
      <p:sp>
        <p:nvSpPr>
          <p:cNvPr id="9" name="Text Box 8"/>
          <p:cNvSpPr txBox="1"/>
          <p:nvPr/>
        </p:nvSpPr>
        <p:spPr>
          <a:xfrm>
            <a:off x="695325" y="4292600"/>
            <a:ext cx="11412220" cy="2030095"/>
          </a:xfrm>
          <a:prstGeom prst="rect">
            <a:avLst/>
          </a:prstGeom>
          <a:noFill/>
        </p:spPr>
        <p:txBody>
          <a:bodyPr wrap="square" rtlCol="0" anchor="t">
            <a:spAutoFit/>
          </a:bodyPr>
          <a:lstStyle/>
          <a:p>
            <a:pPr algn="just"/>
            <a:r>
              <a:rPr lang="en-US"/>
              <a:t>[4] Ramanujam, R.Harine Rajashreeń, C.Kavyań, T.Kiruthikań, J.Nishań, S.Pudumalar(2016), ‘Crop Recommendation System for Precision Agriculture’(ICoAC) .</a:t>
            </a:r>
          </a:p>
          <a:p>
            <a:pPr algn="just"/>
            <a:endParaRPr lang="en-US"/>
          </a:p>
          <a:p>
            <a:pPr algn="just"/>
            <a:r>
              <a:rPr lang="en-US"/>
              <a:t>[5] Paul Monali K. Vishwakarma Santosh Ashok Verma(2015) "Analysis of Soil Behaviour and Prediction of Crop Yield using Data Mining Approach"</a:t>
            </a:r>
          </a:p>
          <a:p>
            <a:pPr algn="just"/>
            <a:r>
              <a:rPr lang="en-US"/>
              <a:t>International Conference on Computational Intelligence and Communication Network.</a:t>
            </a:r>
          </a:p>
          <a:p>
            <a:pPr algn="just"/>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11112" y="0"/>
            <a:ext cx="1220311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等腰三角形 3"/>
          <p:cNvSpPr/>
          <p:nvPr/>
        </p:nvSpPr>
        <p:spPr>
          <a:xfrm rot="16200000">
            <a:off x="7063581" y="1729581"/>
            <a:ext cx="6824663" cy="3432175"/>
          </a:xfrm>
          <a:prstGeom prst="triangle">
            <a:avLst/>
          </a:prstGeom>
          <a:solidFill>
            <a:srgbClr val="60B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79" name="文本框 23"/>
          <p:cNvSpPr txBox="1"/>
          <p:nvPr/>
        </p:nvSpPr>
        <p:spPr>
          <a:xfrm>
            <a:off x="4506913" y="2876550"/>
            <a:ext cx="3552825" cy="1016000"/>
          </a:xfrm>
          <a:prstGeom prst="rect">
            <a:avLst/>
          </a:prstGeom>
          <a:noFill/>
          <a:ln w="9525">
            <a:noFill/>
          </a:ln>
        </p:spPr>
        <p:txBody>
          <a:bodyPr anchor="t" anchorCtr="0">
            <a:spAutoFit/>
          </a:bodyPr>
          <a:lstStyle/>
          <a:p>
            <a:r>
              <a:rPr lang="en-US" altLang="zh-CN" sz="6000" b="1" dirty="0">
                <a:solidFill>
                  <a:schemeClr val="bg1"/>
                </a:solidFill>
                <a:latin typeface="Microsoft YaHei" panose="020B0503020204020204" pitchFamily="34" charset="-122"/>
                <a:ea typeface="Microsoft YaHei" panose="020B0503020204020204" pitchFamily="34" charset="-122"/>
              </a:rPr>
              <a:t>THANKS</a:t>
            </a:r>
            <a:endParaRPr lang="zh-CN" altLang="en-US" sz="6000" b="1" dirty="0">
              <a:solidFill>
                <a:schemeClr val="bg1"/>
              </a:solidFill>
              <a:latin typeface="Microsoft YaHei" panose="020B0503020204020204" pitchFamily="34" charset="-122"/>
              <a:ea typeface="Microsoft YaHei" panose="020B0503020204020204" pitchFamily="34" charset="-122"/>
            </a:endParaRPr>
          </a:p>
        </p:txBody>
      </p:sp>
      <p:sp>
        <p:nvSpPr>
          <p:cNvPr id="25" name="矩形 24"/>
          <p:cNvSpPr/>
          <p:nvPr/>
        </p:nvSpPr>
        <p:spPr>
          <a:xfrm flipV="1">
            <a:off x="2820988" y="4032250"/>
            <a:ext cx="1839913"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flipV="1">
            <a:off x="7559675" y="4032250"/>
            <a:ext cx="1838325"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nvGrpSpPr>
          <p:cNvPr id="24582" name="组合 28"/>
          <p:cNvGrpSpPr/>
          <p:nvPr/>
        </p:nvGrpSpPr>
        <p:grpSpPr>
          <a:xfrm>
            <a:off x="4765675" y="3813175"/>
            <a:ext cx="3040063" cy="497470"/>
            <a:chOff x="2552457" y="3915832"/>
            <a:chExt cx="3040777" cy="497476"/>
          </a:xfrm>
        </p:grpSpPr>
        <p:sp>
          <p:nvSpPr>
            <p:cNvPr id="24583" name="文本框 7"/>
            <p:cNvSpPr txBox="1"/>
            <p:nvPr/>
          </p:nvSpPr>
          <p:spPr>
            <a:xfrm>
              <a:off x="2552457" y="3952927"/>
              <a:ext cx="3040777" cy="460381"/>
            </a:xfrm>
            <a:prstGeom prst="rect">
              <a:avLst/>
            </a:prstGeom>
            <a:noFill/>
            <a:ln w="9525">
              <a:noFill/>
            </a:ln>
          </p:spPr>
          <p:txBody>
            <a:bodyPr anchor="t" anchorCtr="0">
              <a:spAutoFit/>
            </a:bodyPr>
            <a:lstStyle/>
            <a:p>
              <a:pPr algn="ctr"/>
              <a:endParaRPr lang="zh-CN" altLang="en-US" sz="2400" dirty="0">
                <a:solidFill>
                  <a:schemeClr val="bg1"/>
                </a:solidFill>
                <a:latin typeface="Impact" panose="020B0806030902050204" pitchFamily="34" charset="0"/>
                <a:ea typeface="SimSun" panose="02010600030101010101" pitchFamily="2" charset="-122"/>
              </a:endParaRPr>
            </a:p>
          </p:txBody>
        </p:sp>
        <p:sp>
          <p:nvSpPr>
            <p:cNvPr id="24584" name="矩形 8"/>
            <p:cNvSpPr/>
            <p:nvPr/>
          </p:nvSpPr>
          <p:spPr>
            <a:xfrm>
              <a:off x="3188799" y="3915832"/>
              <a:ext cx="309953" cy="198506"/>
            </a:xfrm>
            <a:prstGeom prst="rect">
              <a:avLst/>
            </a:prstGeom>
            <a:noFill/>
            <a:ln w="9525">
              <a:noFill/>
            </a:ln>
          </p:spPr>
          <p:txBody>
            <a:bodyPr wrap="none" anchor="t" anchorCtr="0">
              <a:spAutoFit/>
            </a:bodyPr>
            <a:lstStyle/>
            <a:p>
              <a:pPr algn="ctr"/>
              <a:endParaRPr lang="en-US" altLang="zh-CN" sz="700" dirty="0">
                <a:solidFill>
                  <a:schemeClr val="bg1"/>
                </a:solidFill>
                <a:latin typeface="Impact" panose="020B0806030902050204" pitchFamily="34" charset="0"/>
                <a:ea typeface="SimSun" panose="02010600030101010101" pitchFamily="2" charset="-122"/>
              </a:endParaRPr>
            </a:p>
          </p:txBody>
        </p:sp>
      </p:gr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451</Words>
  <Application>Microsoft Office PowerPoint</Application>
  <PresentationFormat>Widescreen</PresentationFormat>
  <Paragraphs>67</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Microsoft YaHei</vt:lpstr>
      <vt:lpstr>SimSun</vt:lpstr>
      <vt:lpstr>SimSun</vt:lpstr>
      <vt:lpstr>Arial</vt:lpstr>
      <vt:lpstr>Calibri</vt:lpstr>
      <vt:lpstr>DejaVu Sans</vt:lpstr>
      <vt:lpstr>Droid Sans Fallback</vt:lpstr>
      <vt:lpstr>erdana</vt:lpstr>
      <vt:lpstr>Impact</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yyq</dc:creator>
  <cp:lastModifiedBy>RDP</cp:lastModifiedBy>
  <cp:revision>25</cp:revision>
  <dcterms:created xsi:type="dcterms:W3CDTF">2015-07-18T07:33:47Z</dcterms:created>
  <dcterms:modified xsi:type="dcterms:W3CDTF">2022-09-30T04:00:48Z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3D6775B42DA64C07A935989A1F93A067</vt:lpwstr>
  </property>
</Properties>
</file>