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41" r:id="rId1"/>
  </p:sldMasterIdLst>
  <p:notesMasterIdLst>
    <p:notesMasterId r:id="rId6"/>
  </p:notesMasterIdLst>
  <p:handoutMasterIdLst>
    <p:handoutMasterId r:id="rId7"/>
  </p:handoutMasterIdLst>
  <p:sldIdLst>
    <p:sldId id="336" r:id="rId2"/>
    <p:sldId id="346" r:id="rId3"/>
    <p:sldId id="348" r:id="rId4"/>
    <p:sldId id="349" r:id="rId5"/>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000050"/>
    <a:srgbClr val="001E5A"/>
    <a:srgbClr val="000000"/>
    <a:srgbClr val="0000CC"/>
    <a:srgbClr val="00FF00"/>
    <a:srgbClr val="00145A"/>
    <a:srgbClr val="5F5F5F"/>
    <a:srgbClr val="00005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04" autoAdjust="0"/>
    <p:restoredTop sz="94567" autoAdjust="0"/>
  </p:normalViewPr>
  <p:slideViewPr>
    <p:cSldViewPr snapToGrid="0">
      <p:cViewPr varScale="1">
        <p:scale>
          <a:sx n="86" d="100"/>
          <a:sy n="86" d="100"/>
        </p:scale>
        <p:origin x="-1542" y="-78"/>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3558"/>
    </p:cViewPr>
  </p:sorterViewPr>
  <p:notesViewPr>
    <p:cSldViewPr snapToGrid="0">
      <p:cViewPr varScale="1">
        <p:scale>
          <a:sx n="65" d="100"/>
          <a:sy n="65" d="100"/>
        </p:scale>
        <p:origin x="-2700"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3170238" cy="479425"/>
          </a:xfrm>
          <a:prstGeom prst="rect">
            <a:avLst/>
          </a:prstGeom>
          <a:noFill/>
          <a:ln w="9525">
            <a:noFill/>
            <a:miter lim="800000"/>
            <a:headEnd/>
            <a:tailEnd/>
          </a:ln>
          <a:effectLst/>
        </p:spPr>
        <p:txBody>
          <a:bodyPr vert="horz" wrap="square" lIns="20132" tIns="0" rIns="20132" bIns="0" numCol="1" anchor="t" anchorCtr="0" compatLnSpc="1">
            <a:prstTxWarp prst="textNoShape">
              <a:avLst/>
            </a:prstTxWarp>
          </a:bodyPr>
          <a:lstStyle>
            <a:lvl1pPr defTabSz="966646">
              <a:defRPr sz="1100" b="0" i="1"/>
            </a:lvl1pPr>
          </a:lstStyle>
          <a:p>
            <a:pPr>
              <a:defRPr/>
            </a:pPr>
            <a:endParaRPr lang="en-US"/>
          </a:p>
        </p:txBody>
      </p:sp>
      <p:sp>
        <p:nvSpPr>
          <p:cNvPr id="3075" name="Rectangle 3"/>
          <p:cNvSpPr>
            <a:spLocks noGrp="1" noChangeArrowheads="1"/>
          </p:cNvSpPr>
          <p:nvPr>
            <p:ph type="dt" sz="quarter" idx="1"/>
          </p:nvPr>
        </p:nvSpPr>
        <p:spPr bwMode="auto">
          <a:xfrm>
            <a:off x="4144964" y="1"/>
            <a:ext cx="3170237" cy="479425"/>
          </a:xfrm>
          <a:prstGeom prst="rect">
            <a:avLst/>
          </a:prstGeom>
          <a:noFill/>
          <a:ln w="9525">
            <a:noFill/>
            <a:miter lim="800000"/>
            <a:headEnd/>
            <a:tailEnd/>
          </a:ln>
          <a:effectLst/>
        </p:spPr>
        <p:txBody>
          <a:bodyPr vert="horz" wrap="square" lIns="20132" tIns="0" rIns="20132" bIns="0" numCol="1" anchor="t" anchorCtr="0" compatLnSpc="1">
            <a:prstTxWarp prst="textNoShape">
              <a:avLst/>
            </a:prstTxWarp>
          </a:bodyPr>
          <a:lstStyle>
            <a:lvl1pPr algn="r" defTabSz="966646">
              <a:defRPr sz="1100" b="0" i="1"/>
            </a:lvl1pPr>
          </a:lstStyle>
          <a:p>
            <a:pPr>
              <a:defRPr/>
            </a:pPr>
            <a:endParaRPr lang="en-US"/>
          </a:p>
        </p:txBody>
      </p:sp>
      <p:sp>
        <p:nvSpPr>
          <p:cNvPr id="3076" name="Rectangle 4"/>
          <p:cNvSpPr>
            <a:spLocks noGrp="1" noChangeArrowheads="1"/>
          </p:cNvSpPr>
          <p:nvPr>
            <p:ph type="ftr" sz="quarter" idx="2"/>
          </p:nvPr>
        </p:nvSpPr>
        <p:spPr bwMode="auto">
          <a:xfrm>
            <a:off x="1" y="9121776"/>
            <a:ext cx="3170238" cy="479425"/>
          </a:xfrm>
          <a:prstGeom prst="rect">
            <a:avLst/>
          </a:prstGeom>
          <a:noFill/>
          <a:ln w="9525">
            <a:noFill/>
            <a:miter lim="800000"/>
            <a:headEnd/>
            <a:tailEnd/>
          </a:ln>
          <a:effectLst/>
        </p:spPr>
        <p:txBody>
          <a:bodyPr vert="horz" wrap="square" lIns="20132" tIns="0" rIns="20132" bIns="0" numCol="1" anchor="b" anchorCtr="0" compatLnSpc="1">
            <a:prstTxWarp prst="textNoShape">
              <a:avLst/>
            </a:prstTxWarp>
          </a:bodyPr>
          <a:lstStyle>
            <a:lvl1pPr defTabSz="966646">
              <a:defRPr sz="1100" b="0" i="1"/>
            </a:lvl1pPr>
          </a:lstStyle>
          <a:p>
            <a:pPr>
              <a:defRPr/>
            </a:pPr>
            <a:endParaRPr lang="en-US"/>
          </a:p>
        </p:txBody>
      </p:sp>
      <p:sp>
        <p:nvSpPr>
          <p:cNvPr id="3077" name="Rectangle 5"/>
          <p:cNvSpPr>
            <a:spLocks noGrp="1" noChangeArrowheads="1"/>
          </p:cNvSpPr>
          <p:nvPr>
            <p:ph type="sldNum" sz="quarter" idx="3"/>
          </p:nvPr>
        </p:nvSpPr>
        <p:spPr bwMode="auto">
          <a:xfrm>
            <a:off x="4144964" y="9121776"/>
            <a:ext cx="3170237" cy="479425"/>
          </a:xfrm>
          <a:prstGeom prst="rect">
            <a:avLst/>
          </a:prstGeom>
          <a:noFill/>
          <a:ln w="9525">
            <a:noFill/>
            <a:miter lim="800000"/>
            <a:headEnd/>
            <a:tailEnd/>
          </a:ln>
          <a:effectLst/>
        </p:spPr>
        <p:txBody>
          <a:bodyPr vert="horz" wrap="square" lIns="20132" tIns="0" rIns="20132" bIns="0" numCol="1" anchor="b" anchorCtr="0" compatLnSpc="1">
            <a:prstTxWarp prst="textNoShape">
              <a:avLst/>
            </a:prstTxWarp>
          </a:bodyPr>
          <a:lstStyle>
            <a:lvl1pPr algn="r" defTabSz="966646">
              <a:defRPr sz="1100" b="0" i="1"/>
            </a:lvl1pPr>
          </a:lstStyle>
          <a:p>
            <a:pPr>
              <a:defRPr/>
            </a:pPr>
            <a:fld id="{1B3B0E3B-E5C4-4251-A7FB-CB33CCB6CE5F}" type="slidenum">
              <a:rPr lang="en-US"/>
              <a:pPr>
                <a:defRPr/>
              </a:pPr>
              <a:t>‹#›</a:t>
            </a:fld>
            <a:endParaRPr lang="en-US"/>
          </a:p>
        </p:txBody>
      </p:sp>
    </p:spTree>
    <p:extLst>
      <p:ext uri="{BB962C8B-B14F-4D97-AF65-F5344CB8AC3E}">
        <p14:creationId xmlns="" xmlns:p14="http://schemas.microsoft.com/office/powerpoint/2010/main" val="23440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1"/>
            <a:ext cx="3170238" cy="479425"/>
          </a:xfrm>
          <a:prstGeom prst="rect">
            <a:avLst/>
          </a:prstGeom>
          <a:noFill/>
          <a:ln w="9525">
            <a:noFill/>
            <a:miter lim="800000"/>
            <a:headEnd/>
            <a:tailEnd/>
          </a:ln>
          <a:effectLst/>
        </p:spPr>
        <p:txBody>
          <a:bodyPr vert="horz" wrap="square" lIns="20132" tIns="0" rIns="20132" bIns="0" numCol="1" anchor="t" anchorCtr="0" compatLnSpc="1">
            <a:prstTxWarp prst="textNoShape">
              <a:avLst/>
            </a:prstTxWarp>
          </a:bodyPr>
          <a:lstStyle>
            <a:lvl1pPr defTabSz="966646">
              <a:defRPr sz="11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4" y="1"/>
            <a:ext cx="3170237" cy="479425"/>
          </a:xfrm>
          <a:prstGeom prst="rect">
            <a:avLst/>
          </a:prstGeom>
          <a:noFill/>
          <a:ln w="9525">
            <a:noFill/>
            <a:miter lim="800000"/>
            <a:headEnd/>
            <a:tailEnd/>
          </a:ln>
          <a:effectLst/>
        </p:spPr>
        <p:txBody>
          <a:bodyPr vert="horz" wrap="square" lIns="20132" tIns="0" rIns="20132" bIns="0" numCol="1" anchor="t" anchorCtr="0" compatLnSpc="1">
            <a:prstTxWarp prst="textNoShape">
              <a:avLst/>
            </a:prstTxWarp>
          </a:bodyPr>
          <a:lstStyle>
            <a:lvl1pPr algn="r" defTabSz="966646">
              <a:defRPr sz="11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6"/>
            <a:ext cx="3170238" cy="479425"/>
          </a:xfrm>
          <a:prstGeom prst="rect">
            <a:avLst/>
          </a:prstGeom>
          <a:noFill/>
          <a:ln w="9525">
            <a:noFill/>
            <a:miter lim="800000"/>
            <a:headEnd/>
            <a:tailEnd/>
          </a:ln>
          <a:effectLst/>
        </p:spPr>
        <p:txBody>
          <a:bodyPr vert="horz" wrap="square" lIns="20132" tIns="0" rIns="20132" bIns="0" numCol="1" anchor="b" anchorCtr="0" compatLnSpc="1">
            <a:prstTxWarp prst="textNoShape">
              <a:avLst/>
            </a:prstTxWarp>
          </a:bodyPr>
          <a:lstStyle>
            <a:lvl1pPr defTabSz="966646">
              <a:defRPr sz="11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4" y="9121776"/>
            <a:ext cx="3170237" cy="479425"/>
          </a:xfrm>
          <a:prstGeom prst="rect">
            <a:avLst/>
          </a:prstGeom>
          <a:noFill/>
          <a:ln w="9525">
            <a:noFill/>
            <a:miter lim="800000"/>
            <a:headEnd/>
            <a:tailEnd/>
          </a:ln>
          <a:effectLst/>
        </p:spPr>
        <p:txBody>
          <a:bodyPr vert="horz" wrap="square" lIns="20132" tIns="0" rIns="20132" bIns="0" numCol="1" anchor="b" anchorCtr="0" compatLnSpc="1">
            <a:prstTxWarp prst="textNoShape">
              <a:avLst/>
            </a:prstTxWarp>
          </a:bodyPr>
          <a:lstStyle>
            <a:lvl1pPr algn="r" defTabSz="966646">
              <a:defRPr sz="11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305" tIns="48654" rIns="97305" bIns="48654"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sp>
      <p:sp>
        <p:nvSpPr>
          <p:cNvPr id="2056" name="Rectangle 8"/>
          <p:cNvSpPr>
            <a:spLocks noChangeArrowheads="1"/>
          </p:cNvSpPr>
          <p:nvPr/>
        </p:nvSpPr>
        <p:spPr bwMode="auto">
          <a:xfrm>
            <a:off x="3270355" y="9144000"/>
            <a:ext cx="772904" cy="280410"/>
          </a:xfrm>
          <a:prstGeom prst="rect">
            <a:avLst/>
          </a:prstGeom>
          <a:noFill/>
          <a:ln w="9525">
            <a:noFill/>
            <a:miter lim="800000"/>
            <a:headEnd/>
            <a:tailEnd/>
          </a:ln>
          <a:effectLst/>
        </p:spPr>
        <p:txBody>
          <a:bodyPr wrap="none" lIns="92274" tIns="46976" rIns="92274" bIns="46976">
            <a:spAutoFit/>
          </a:bodyPr>
          <a:lstStyle/>
          <a:p>
            <a:pPr algn="ctr" defTabSz="917441">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441">
                <a:lnSpc>
                  <a:spcPct val="90000"/>
                </a:lnSpc>
                <a:defRPr/>
              </a:pPr>
              <a:t>‹#›</a:t>
            </a:fld>
            <a:endParaRPr lang="en-US" sz="1300" b="0" dirty="0">
              <a:solidFill>
                <a:schemeClr val="tx1"/>
              </a:solidFill>
            </a:endParaRPr>
          </a:p>
        </p:txBody>
      </p:sp>
    </p:spTree>
    <p:extLst>
      <p:ext uri="{BB962C8B-B14F-4D97-AF65-F5344CB8AC3E}">
        <p14:creationId xmlns=""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
        <p:nvSpPr>
          <p:cNvPr id="9728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E4412327-F9A8-4C82-83D7-AD07442DFF20}" type="slidenum">
              <a:rPr lang="en-US" sz="1100" b="0" smtClean="0">
                <a:solidFill>
                  <a:schemeClr val="tx1"/>
                </a:solidFill>
              </a:rPr>
              <a:pPr/>
              <a:t>1</a:t>
            </a:fld>
            <a:endParaRPr lang="en-US" sz="1100" b="0" dirty="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nchor="b"/>
          <a:lstStyle/>
          <a:p>
            <a:r>
              <a:rPr lang="en-US" smtClean="0"/>
              <a:t>Click to edit Master title style</a:t>
            </a:r>
            <a:endParaRPr lang="en-US" dirty="0"/>
          </a:p>
        </p:txBody>
      </p:sp>
      <p:sp>
        <p:nvSpPr>
          <p:cNvPr id="3" name="Subtitle 2"/>
          <p:cNvSpPr>
            <a:spLocks noGrp="1"/>
          </p:cNvSpPr>
          <p:nvPr>
            <p:ph type="subTitle" idx="1"/>
          </p:nvPr>
        </p:nvSpPr>
        <p:spPr>
          <a:xfrm>
            <a:off x="1371600" y="3584575"/>
            <a:ext cx="6400800" cy="609600"/>
          </a:xfrm>
        </p:spPr>
        <p:txBody>
          <a:bodyPr/>
          <a:lstStyle>
            <a:lvl1pPr marL="0" indent="0" algn="ctr">
              <a:buNone/>
              <a:defRPr>
                <a:solidFill>
                  <a:srgbClr val="3A222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07012E1F-CC9B-4A24-8835-E097471CC596}" type="slidenum">
              <a:rPr lang="en-US" smtClean="0"/>
              <a:pPr>
                <a:defRPr/>
              </a:pPr>
              <a:t>‹#›</a:t>
            </a:fld>
            <a:endParaRPr lang="en-US" dirty="0"/>
          </a:p>
        </p:txBody>
      </p:sp>
    </p:spTree>
    <p:extLst>
      <p:ext uri="{BB962C8B-B14F-4D97-AF65-F5344CB8AC3E}">
        <p14:creationId xmlns:p14="http://schemas.microsoft.com/office/powerpoint/2010/main" xmlns="" val="210074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pPr>
              <a:defRPr/>
            </a:pPr>
            <a:fld id="{09EA3BD3-2509-4F01-9114-521231456D67}" type="slidenum">
              <a:rPr lang="en-US" smtClean="0"/>
              <a:pPr>
                <a:defRPr/>
              </a:pPr>
              <a:t>‹#›</a:t>
            </a:fld>
            <a:endParaRPr lang="en-US" dirty="0"/>
          </a:p>
        </p:txBody>
      </p:sp>
    </p:spTree>
    <p:extLst>
      <p:ext uri="{BB962C8B-B14F-4D97-AF65-F5344CB8AC3E}">
        <p14:creationId xmlns:p14="http://schemas.microsoft.com/office/powerpoint/2010/main" xmlns="" val="331337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pPr>
              <a:defRPr/>
            </a:pPr>
            <a:fld id="{4AECF888-7503-4D3E-BC7A-0F436AE46021}" type="slidenum">
              <a:rPr lang="en-US" smtClean="0"/>
              <a:pPr>
                <a:defRPr/>
              </a:pPr>
              <a:t>‹#›</a:t>
            </a:fld>
            <a:endParaRPr lang="en-US" dirty="0"/>
          </a:p>
        </p:txBody>
      </p:sp>
    </p:spTree>
    <p:extLst>
      <p:ext uri="{BB962C8B-B14F-4D97-AF65-F5344CB8AC3E}">
        <p14:creationId xmlns:p14="http://schemas.microsoft.com/office/powerpoint/2010/main" xmlns="" val="2033173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000"/>
            </a:lvl1pPr>
            <a:lvl2pPr>
              <a:defRPr sz="2000"/>
            </a:lvl2pPr>
            <a:lvl3pPr>
              <a:defRPr sz="2000"/>
            </a:lvl3pPr>
            <a:lvl4pPr>
              <a:defRPr sz="20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a:t>
            </a:fld>
            <a:endParaRPr lang="en-US"/>
          </a:p>
        </p:txBody>
      </p:sp>
    </p:spTree>
    <p:extLst>
      <p:ext uri="{BB962C8B-B14F-4D97-AF65-F5344CB8AC3E}">
        <p14:creationId xmlns:p14="http://schemas.microsoft.com/office/powerpoint/2010/main" xmlns="" val="318004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3A222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pPr>
              <a:defRPr/>
            </a:pPr>
            <a:fld id="{F186E679-5245-4D04-9B5E-6F7A762A63FA}" type="slidenum">
              <a:rPr lang="en-US" smtClean="0"/>
              <a:pPr>
                <a:defRPr/>
              </a:pPr>
              <a:t>‹#›</a:t>
            </a:fld>
            <a:endParaRPr lang="en-US" dirty="0"/>
          </a:p>
        </p:txBody>
      </p:sp>
    </p:spTree>
    <p:extLst>
      <p:ext uri="{BB962C8B-B14F-4D97-AF65-F5344CB8AC3E}">
        <p14:creationId xmlns:p14="http://schemas.microsoft.com/office/powerpoint/2010/main" xmlns="" val="256295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pPr>
              <a:defRPr/>
            </a:pPr>
            <a:fld id="{AAA56877-A1FA-486C-970B-A787F06937FA}" type="slidenum">
              <a:rPr lang="en-US" smtClean="0"/>
              <a:pPr>
                <a:defRPr/>
              </a:pPr>
              <a:t>‹#›</a:t>
            </a:fld>
            <a:endParaRPr lang="en-US" dirty="0"/>
          </a:p>
        </p:txBody>
      </p:sp>
    </p:spTree>
    <p:extLst>
      <p:ext uri="{BB962C8B-B14F-4D97-AF65-F5344CB8AC3E}">
        <p14:creationId xmlns:p14="http://schemas.microsoft.com/office/powerpoint/2010/main" xmlns="" val="263652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pPr>
              <a:defRPr/>
            </a:pPr>
            <a:fld id="{E3621A5C-439D-4C05-8267-ECDE5013612F}" type="slidenum">
              <a:rPr lang="en-US" smtClean="0"/>
              <a:pPr>
                <a:defRPr/>
              </a:pPr>
              <a:t>‹#›</a:t>
            </a:fld>
            <a:endParaRPr lang="en-US" dirty="0"/>
          </a:p>
        </p:txBody>
      </p:sp>
    </p:spTree>
    <p:extLst>
      <p:ext uri="{BB962C8B-B14F-4D97-AF65-F5344CB8AC3E}">
        <p14:creationId xmlns:p14="http://schemas.microsoft.com/office/powerpoint/2010/main" xmlns="" val="100697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pPr>
              <a:defRPr/>
            </a:pPr>
            <a:fld id="{7CA1E189-A5E4-460C-B525-E80730F3D25C}" type="slidenum">
              <a:rPr lang="en-US" smtClean="0"/>
              <a:pPr>
                <a:defRPr/>
              </a:pPr>
              <a:t>‹#›</a:t>
            </a:fld>
            <a:endParaRPr lang="en-US" dirty="0"/>
          </a:p>
        </p:txBody>
      </p:sp>
    </p:spTree>
    <p:extLst>
      <p:ext uri="{BB962C8B-B14F-4D97-AF65-F5344CB8AC3E}">
        <p14:creationId xmlns:p14="http://schemas.microsoft.com/office/powerpoint/2010/main" xmlns="" val="418659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CA59007-A7D2-484D-B045-20F01AFEB211}" type="slidenum">
              <a:rPr lang="en-US" smtClean="0"/>
              <a:pPr>
                <a:defRPr/>
              </a:pPr>
              <a:t>‹#›</a:t>
            </a:fld>
            <a:endParaRPr lang="en-US" dirty="0"/>
          </a:p>
        </p:txBody>
      </p:sp>
    </p:spTree>
    <p:extLst>
      <p:ext uri="{BB962C8B-B14F-4D97-AF65-F5344CB8AC3E}">
        <p14:creationId xmlns:p14="http://schemas.microsoft.com/office/powerpoint/2010/main" xmlns="" val="90278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pPr>
              <a:defRPr/>
            </a:pPr>
            <a:fld id="{31E1680B-D5C9-49AC-83D2-20D4FD564E49}" type="slidenum">
              <a:rPr lang="en-US" smtClean="0"/>
              <a:pPr>
                <a:defRPr/>
              </a:pPr>
              <a:t>‹#›</a:t>
            </a:fld>
            <a:endParaRPr lang="en-US" dirty="0"/>
          </a:p>
        </p:txBody>
      </p:sp>
    </p:spTree>
    <p:extLst>
      <p:ext uri="{BB962C8B-B14F-4D97-AF65-F5344CB8AC3E}">
        <p14:creationId xmlns:p14="http://schemas.microsoft.com/office/powerpoint/2010/main" xmlns="" val="208425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pPr>
              <a:defRPr/>
            </a:pPr>
            <a:fld id="{4DF3C506-278B-4869-9411-0A8C8B40EDB9}" type="slidenum">
              <a:rPr lang="en-US" smtClean="0"/>
              <a:pPr>
                <a:defRPr/>
              </a:pPr>
              <a:t>‹#›</a:t>
            </a:fld>
            <a:endParaRPr lang="en-US" dirty="0"/>
          </a:p>
        </p:txBody>
      </p:sp>
    </p:spTree>
    <p:extLst>
      <p:ext uri="{BB962C8B-B14F-4D97-AF65-F5344CB8AC3E}">
        <p14:creationId xmlns:p14="http://schemas.microsoft.com/office/powerpoint/2010/main" xmlns="" val="4074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934200" y="6356350"/>
            <a:ext cx="2133600" cy="365125"/>
          </a:xfrm>
          <a:prstGeom prst="rect">
            <a:avLst/>
          </a:prstGeom>
        </p:spPr>
        <p:txBody>
          <a:bodyPr vert="horz" lIns="91440" tIns="45720" rIns="91440" bIns="45720" rtlCol="0" anchor="ctr"/>
          <a:lstStyle>
            <a:lvl1pPr algn="r">
              <a:defRPr sz="1200">
                <a:solidFill>
                  <a:srgbClr val="3A2222"/>
                </a:solidFill>
              </a:defRPr>
            </a:lvl1pPr>
          </a:lstStyle>
          <a:p>
            <a:pPr>
              <a:defRPr/>
            </a:pPr>
            <a:fld id="{80BDDBD9-5CD3-45F3-80AE-704B15C07F06}" type="slidenum">
              <a:rPr lang="en-US" smtClean="0"/>
              <a:pPr>
                <a:defRPr/>
              </a:pPr>
              <a:t>‹#›</a:t>
            </a:fld>
            <a:endParaRPr lang="en-US" dirty="0"/>
          </a:p>
        </p:txBody>
      </p:sp>
    </p:spTree>
    <p:extLst>
      <p:ext uri="{BB962C8B-B14F-4D97-AF65-F5344CB8AC3E}">
        <p14:creationId xmlns:p14="http://schemas.microsoft.com/office/powerpoint/2010/main" xmlns="" val="4150077879"/>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hf hdr="0"/>
  <p:txStyles>
    <p:titleStyle>
      <a:lvl1pPr algn="ctr" defTabSz="914400" rtl="0" eaLnBrk="1" latinLnBrk="0" hangingPunct="1">
        <a:spcBef>
          <a:spcPct val="0"/>
        </a:spcBef>
        <a:buNone/>
        <a:defRPr sz="2800" b="1" kern="1200">
          <a:ln w="19050">
            <a:solidFill>
              <a:schemeClr val="tx1">
                <a:lumMod val="65000"/>
                <a:lumOff val="35000"/>
              </a:schemeClr>
            </a:solidFill>
          </a:ln>
          <a:solidFill>
            <a:schemeClr val="tx1">
              <a:lumMod val="65000"/>
              <a:lumOff val="35000"/>
            </a:schemeClr>
          </a:solidFill>
          <a:effectLst/>
          <a:latin typeface="Microsoft New Tai Lue" panose="020B0502040204020203" pitchFamily="34" charset="0"/>
          <a:ea typeface="+mj-ea"/>
          <a:cs typeface="Microsoft New Tai Lue" panose="020B0502040204020203"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rgbClr val="3A222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3A222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3A222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3A222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3A222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0850" y="239120"/>
            <a:ext cx="8229600" cy="1515252"/>
          </a:xfrm>
        </p:spPr>
        <p:txBody>
          <a:bodyPr>
            <a:normAutofit/>
          </a:bodyPr>
          <a:lstStyle/>
          <a:p>
            <a:r>
              <a:rPr lang="en-US" dirty="0" smtClean="0"/>
              <a:t>Project Part 3 Guidance</a:t>
            </a:r>
          </a:p>
        </p:txBody>
      </p:sp>
      <p:sp>
        <p:nvSpPr>
          <p:cNvPr id="4099" name="Rectangle 3"/>
          <p:cNvSpPr>
            <a:spLocks noGrp="1" noChangeArrowheads="1"/>
          </p:cNvSpPr>
          <p:nvPr>
            <p:ph type="subTitle" idx="1"/>
          </p:nvPr>
        </p:nvSpPr>
        <p:spPr>
          <a:xfrm>
            <a:off x="1148317" y="2979013"/>
            <a:ext cx="7400260" cy="2805099"/>
          </a:xfrm>
        </p:spPr>
        <p:txBody>
          <a:bodyPr>
            <a:normAutofit fontScale="85000" lnSpcReduction="10000"/>
          </a:bodyPr>
          <a:lstStyle/>
          <a:p>
            <a:pPr>
              <a:lnSpc>
                <a:spcPct val="100000"/>
              </a:lnSpc>
              <a:spcBef>
                <a:spcPct val="0"/>
              </a:spcBef>
              <a:buSzTx/>
              <a:buFontTx/>
              <a:buNone/>
            </a:pPr>
            <a:r>
              <a:rPr lang="en-US" dirty="0">
                <a:solidFill>
                  <a:schemeClr val="tx1"/>
                </a:solidFill>
                <a:latin typeface="+mj-lt"/>
                <a:ea typeface="+mj-ea"/>
                <a:cs typeface="+mj-cs"/>
              </a:rPr>
              <a:t>Dr. John H Robb</a:t>
            </a:r>
          </a:p>
          <a:p>
            <a:pPr>
              <a:lnSpc>
                <a:spcPct val="100000"/>
              </a:lnSpc>
              <a:spcBef>
                <a:spcPct val="0"/>
              </a:spcBef>
              <a:buSzTx/>
              <a:buFontTx/>
              <a:buNone/>
            </a:pPr>
            <a:r>
              <a:rPr lang="en-US" dirty="0">
                <a:solidFill>
                  <a:schemeClr val="tx1"/>
                </a:solidFill>
                <a:latin typeface="+mj-lt"/>
                <a:ea typeface="+mj-ea"/>
                <a:cs typeface="+mj-cs"/>
              </a:rPr>
              <a:t>UTA Computer Science and </a:t>
            </a:r>
            <a:r>
              <a:rPr lang="en-US" dirty="0" smtClean="0">
                <a:solidFill>
                  <a:schemeClr val="tx1"/>
                </a:solidFill>
                <a:latin typeface="+mj-lt"/>
                <a:ea typeface="+mj-ea"/>
                <a:cs typeface="+mj-cs"/>
              </a:rPr>
              <a:t>Engineering</a:t>
            </a:r>
          </a:p>
          <a:p>
            <a:pPr>
              <a:lnSpc>
                <a:spcPct val="100000"/>
              </a:lnSpc>
              <a:spcBef>
                <a:spcPct val="0"/>
              </a:spcBef>
              <a:buSzTx/>
              <a:buFontTx/>
              <a:buNone/>
            </a:pPr>
            <a:endParaRPr lang="en-US" dirty="0">
              <a:solidFill>
                <a:schemeClr val="tx1"/>
              </a:solidFill>
              <a:latin typeface="+mj-lt"/>
              <a:ea typeface="+mj-ea"/>
              <a:cs typeface="+mj-cs"/>
            </a:endParaRPr>
          </a:p>
          <a:p>
            <a:r>
              <a:rPr lang="en-US" sz="2400" dirty="0" smtClean="0">
                <a:solidFill>
                  <a:schemeClr val="tx1"/>
                </a:solidFill>
                <a:latin typeface="+mj-lt"/>
                <a:ea typeface="+mj-ea"/>
                <a:cs typeface="+mj-cs"/>
              </a:rPr>
              <a:t>Throughout the course slides will be re-used from:</a:t>
            </a:r>
          </a:p>
          <a:p>
            <a:r>
              <a:rPr lang="en-US" sz="2400" i="1" dirty="0" smtClean="0">
                <a:solidFill>
                  <a:schemeClr val="tx1"/>
                </a:solidFill>
              </a:rPr>
              <a:t>Object-Oriented Software Engineering</a:t>
            </a:r>
            <a:r>
              <a:rPr lang="en-US" sz="2400" dirty="0" smtClean="0">
                <a:solidFill>
                  <a:schemeClr val="tx1"/>
                </a:solidFill>
              </a:rPr>
              <a:t>, Kung</a:t>
            </a:r>
          </a:p>
          <a:p>
            <a:r>
              <a:rPr lang="en-US" sz="2400" i="1" dirty="0" smtClean="0">
                <a:solidFill>
                  <a:schemeClr val="tx1"/>
                </a:solidFill>
              </a:rPr>
              <a:t>Introduction to Software Testing</a:t>
            </a:r>
            <a:r>
              <a:rPr lang="en-US" sz="2400" dirty="0" smtClean="0">
                <a:solidFill>
                  <a:schemeClr val="tx1"/>
                </a:solidFill>
              </a:rPr>
              <a:t>, </a:t>
            </a:r>
            <a:r>
              <a:rPr lang="en-US" sz="2400" dirty="0" err="1" smtClean="0">
                <a:solidFill>
                  <a:schemeClr val="tx1"/>
                </a:solidFill>
              </a:rPr>
              <a:t>Ammann</a:t>
            </a:r>
            <a:r>
              <a:rPr lang="en-US" sz="2400" dirty="0" smtClean="0">
                <a:solidFill>
                  <a:schemeClr val="tx1"/>
                </a:solidFill>
              </a:rPr>
              <a:t> &amp; Offutt</a:t>
            </a:r>
          </a:p>
          <a:p>
            <a:r>
              <a:rPr lang="en-US" sz="2400" i="1" dirty="0" smtClean="0">
                <a:solidFill>
                  <a:schemeClr val="tx1"/>
                </a:solidFill>
                <a:latin typeface="+mj-lt"/>
                <a:ea typeface="+mj-ea"/>
                <a:cs typeface="+mj-cs"/>
              </a:rPr>
              <a:t>Foundations of Software Testing</a:t>
            </a:r>
            <a:r>
              <a:rPr lang="en-US" sz="2400" dirty="0" smtClean="0">
                <a:solidFill>
                  <a:schemeClr val="tx1"/>
                </a:solidFill>
                <a:latin typeface="+mj-lt"/>
                <a:ea typeface="+mj-ea"/>
                <a:cs typeface="+mj-cs"/>
              </a:rPr>
              <a:t>, Black, Van </a:t>
            </a:r>
            <a:r>
              <a:rPr lang="en-US" sz="2400" dirty="0" err="1" smtClean="0">
                <a:solidFill>
                  <a:schemeClr val="tx1"/>
                </a:solidFill>
                <a:latin typeface="+mj-lt"/>
                <a:ea typeface="+mj-ea"/>
                <a:cs typeface="+mj-cs"/>
              </a:rPr>
              <a:t>Veenendaal</a:t>
            </a:r>
            <a:r>
              <a:rPr lang="en-US" sz="2400" dirty="0" smtClean="0">
                <a:solidFill>
                  <a:schemeClr val="tx1"/>
                </a:solidFill>
                <a:latin typeface="+mj-lt"/>
                <a:ea typeface="+mj-ea"/>
                <a:cs typeface="+mj-cs"/>
              </a:rPr>
              <a:t>, Graham</a:t>
            </a:r>
          </a:p>
          <a:p>
            <a:r>
              <a:rPr lang="en-US" sz="2400" i="1" dirty="0" smtClean="0">
                <a:solidFill>
                  <a:schemeClr val="tx1"/>
                </a:solidFill>
                <a:latin typeface="+mj-lt"/>
                <a:ea typeface="+mj-ea"/>
                <a:cs typeface="+mj-cs"/>
              </a:rPr>
              <a:t>Software Quality Engineering</a:t>
            </a:r>
            <a:r>
              <a:rPr lang="en-US" sz="2400" dirty="0" smtClean="0">
                <a:solidFill>
                  <a:schemeClr val="tx1"/>
                </a:solidFill>
                <a:latin typeface="+mj-lt"/>
                <a:ea typeface="+mj-ea"/>
                <a:cs typeface="+mj-cs"/>
              </a:rPr>
              <a:t>, </a:t>
            </a:r>
            <a:r>
              <a:rPr lang="en-US" sz="2400" dirty="0" err="1" smtClean="0">
                <a:solidFill>
                  <a:schemeClr val="tx1"/>
                </a:solidFill>
                <a:latin typeface="+mj-lt"/>
                <a:ea typeface="+mj-ea"/>
                <a:cs typeface="+mj-cs"/>
              </a:rPr>
              <a:t>Tian</a:t>
            </a:r>
            <a:endParaRPr lang="en-US" sz="2400" dirty="0" smtClean="0">
              <a:solidFill>
                <a:schemeClr val="tx1"/>
              </a:solidFill>
              <a:latin typeface="+mj-lt"/>
              <a:ea typeface="+mj-ea"/>
              <a:cs typeface="+mj-cs"/>
            </a:endParaRPr>
          </a:p>
          <a:p>
            <a:r>
              <a:rPr lang="en-US" sz="2400" dirty="0" smtClean="0">
                <a:solidFill>
                  <a:schemeClr val="tx1"/>
                </a:solidFill>
                <a:latin typeface="+mj-lt"/>
                <a:ea typeface="+mj-ea"/>
                <a:cs typeface="+mj-cs"/>
              </a:rPr>
              <a:t>and others as cited in the specific slide</a:t>
            </a:r>
            <a:endParaRPr lang="en-US" sz="2400" dirty="0">
              <a:solidFill>
                <a:schemeClr val="tx1"/>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8229600" cy="671660"/>
          </a:xfrm>
        </p:spPr>
        <p:txBody>
          <a:bodyPr/>
          <a:lstStyle/>
          <a:p>
            <a:r>
              <a:rPr lang="en-US" dirty="0" smtClean="0"/>
              <a:t>Part 3 Assignment</a:t>
            </a:r>
            <a:endParaRPr lang="en-US" dirty="0"/>
          </a:p>
        </p:txBody>
      </p:sp>
      <p:sp>
        <p:nvSpPr>
          <p:cNvPr id="3" name="Content Placeholder 2"/>
          <p:cNvSpPr>
            <a:spLocks noGrp="1"/>
          </p:cNvSpPr>
          <p:nvPr>
            <p:ph idx="1"/>
          </p:nvPr>
        </p:nvSpPr>
        <p:spPr>
          <a:xfrm>
            <a:off x="753139" y="797442"/>
            <a:ext cx="8229600" cy="5105437"/>
          </a:xfrm>
        </p:spPr>
        <p:txBody>
          <a:bodyPr/>
          <a:lstStyle/>
          <a:p>
            <a:r>
              <a:rPr lang="en-US" dirty="0" smtClean="0"/>
              <a:t>Develop the code for the Compute Simulation State </a:t>
            </a:r>
            <a:r>
              <a:rPr lang="en-US" dirty="0" smtClean="0"/>
              <a:t>method </a:t>
            </a:r>
            <a:r>
              <a:rPr lang="en-US" dirty="0" smtClean="0"/>
              <a:t>and Display Controller Class </a:t>
            </a:r>
            <a:r>
              <a:rPr lang="en-US" u="sng" dirty="0" smtClean="0"/>
              <a:t>only</a:t>
            </a:r>
            <a:r>
              <a:rPr lang="en-US" dirty="0" smtClean="0"/>
              <a:t> - use Part 2 code and assumptions to develop what you need</a:t>
            </a:r>
            <a:endParaRPr lang="en-US" u="sng" dirty="0" smtClean="0"/>
          </a:p>
          <a:p>
            <a:r>
              <a:rPr lang="en-US" dirty="0" smtClean="0"/>
              <a:t>The Display Controller Class must drive the displays like your PowerPoint slides (optional displays and data do not need to be in your code) - you may update the PowerPoint slides to make them consistent with the coded displays</a:t>
            </a:r>
          </a:p>
          <a:p>
            <a:r>
              <a:rPr lang="en-US" dirty="0" smtClean="0"/>
              <a:t>The assignment</a:t>
            </a:r>
          </a:p>
          <a:p>
            <a:pPr marL="857250" lvl="1" indent="-457200">
              <a:spcBef>
                <a:spcPts val="0"/>
              </a:spcBef>
              <a:buFont typeface="+mj-lt"/>
              <a:buAutoNum type="arabicPeriod"/>
            </a:pPr>
            <a:r>
              <a:rPr lang="en-US" dirty="0" smtClean="0"/>
              <a:t>Use the 37 test cases required to test all eight scenarios – to stimulate the inputs to the Compute Simulation State </a:t>
            </a:r>
            <a:r>
              <a:rPr lang="en-US" dirty="0" smtClean="0"/>
              <a:t>method and </a:t>
            </a:r>
            <a:r>
              <a:rPr lang="en-US" dirty="0" smtClean="0"/>
              <a:t>ensure that its outputs are correct. You will need to modify the expected outputs to match the outputs of the Compute Simulation State </a:t>
            </a:r>
            <a:r>
              <a:rPr lang="en-US" dirty="0" smtClean="0"/>
              <a:t>method. </a:t>
            </a:r>
            <a:r>
              <a:rPr lang="en-US" dirty="0" smtClean="0"/>
              <a:t>The next slide talks about how to do this.</a:t>
            </a:r>
          </a:p>
          <a:p>
            <a:pPr marL="857250" lvl="1" indent="-457200">
              <a:spcBef>
                <a:spcPts val="0"/>
              </a:spcBef>
              <a:buFont typeface="+mj-lt"/>
              <a:buAutoNum type="arabicPeriod"/>
            </a:pPr>
            <a:r>
              <a:rPr lang="en-US" dirty="0" smtClean="0"/>
              <a:t>You will use the combinations of the 8 display scenarios and relevant values for speed, altitude, and time remaining to stimulate the Pilot object of the Display Controller Class. This is discussed here.</a:t>
            </a:r>
          </a:p>
          <a:p>
            <a:pPr marL="857250" lvl="1" indent="-457200">
              <a:spcBef>
                <a:spcPts val="0"/>
              </a:spcBef>
              <a:buFont typeface="+mj-lt"/>
              <a:buAutoNum type="arabicPeriod"/>
            </a:pPr>
            <a:r>
              <a:rPr lang="en-US" dirty="0" smtClean="0"/>
              <a:t>You will use </a:t>
            </a:r>
            <a:r>
              <a:rPr lang="en-US" dirty="0" err="1" smtClean="0"/>
              <a:t>JaCoCo</a:t>
            </a:r>
            <a:r>
              <a:rPr lang="en-US" dirty="0" smtClean="0"/>
              <a:t> to determine code coverage and take the relevant screen snapshots to show the coverage achieved.</a:t>
            </a: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pPr>
                <a:defRPr/>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8229600" cy="716880"/>
          </a:xfrm>
        </p:spPr>
        <p:txBody>
          <a:bodyPr/>
          <a:lstStyle/>
          <a:p>
            <a:r>
              <a:rPr lang="en-US" dirty="0" smtClean="0"/>
              <a:t>Compute Simulation State </a:t>
            </a:r>
            <a:r>
              <a:rPr lang="en-US" dirty="0" smtClean="0"/>
              <a:t>M</a:t>
            </a:r>
            <a:r>
              <a:rPr lang="en-US" dirty="0" smtClean="0"/>
              <a:t>ethod </a:t>
            </a:r>
            <a:r>
              <a:rPr lang="en-US" dirty="0" smtClean="0"/>
              <a:t>Tests</a:t>
            </a:r>
            <a:endParaRPr lang="en-US" dirty="0"/>
          </a:p>
        </p:txBody>
      </p:sp>
      <p:sp>
        <p:nvSpPr>
          <p:cNvPr id="3" name="Content Placeholder 2"/>
          <p:cNvSpPr>
            <a:spLocks noGrp="1"/>
          </p:cNvSpPr>
          <p:nvPr>
            <p:ph idx="1"/>
          </p:nvPr>
        </p:nvSpPr>
        <p:spPr>
          <a:xfrm>
            <a:off x="838200" y="925418"/>
            <a:ext cx="8229600" cy="5200746"/>
          </a:xfrm>
        </p:spPr>
        <p:txBody>
          <a:bodyPr/>
          <a:lstStyle/>
          <a:p>
            <a:r>
              <a:rPr lang="en-US" dirty="0" smtClean="0"/>
              <a:t>Test as follows</a:t>
            </a:r>
          </a:p>
          <a:p>
            <a:pPr lvl="1"/>
            <a:r>
              <a:rPr lang="en-US" dirty="0" smtClean="0"/>
              <a:t>Code the Compute Simulation State </a:t>
            </a:r>
            <a:r>
              <a:rPr lang="en-US" dirty="0" smtClean="0"/>
              <a:t>method as </a:t>
            </a:r>
            <a:r>
              <a:rPr lang="en-US" dirty="0" smtClean="0"/>
              <a:t>a Static method to be called from main.</a:t>
            </a:r>
          </a:p>
          <a:p>
            <a:pPr lvl="1"/>
            <a:r>
              <a:rPr lang="en-US" dirty="0" smtClean="0"/>
              <a:t>Save the 37 test cases and expected outputs as a text file from Excel. Use this data to test your Compute Simulation State </a:t>
            </a:r>
            <a:r>
              <a:rPr lang="en-US" dirty="0" smtClean="0"/>
              <a:t>method</a:t>
            </a:r>
            <a:r>
              <a:rPr lang="en-US" dirty="0" smtClean="0"/>
              <a:t>.</a:t>
            </a:r>
          </a:p>
          <a:p>
            <a:pPr lvl="1"/>
            <a:r>
              <a:rPr lang="en-US" dirty="0" smtClean="0"/>
              <a:t>In main call Compute Simulation State </a:t>
            </a:r>
            <a:r>
              <a:rPr lang="en-US" dirty="0" smtClean="0"/>
              <a:t>method </a:t>
            </a:r>
            <a:r>
              <a:rPr lang="en-US" dirty="0" smtClean="0"/>
              <a:t>37 times (loop) with the data developed from Part 2 and compare the outputs of the ALSS object with the expected results.</a:t>
            </a:r>
          </a:p>
          <a:p>
            <a:pPr lvl="1"/>
            <a:r>
              <a:rPr lang="en-US" dirty="0" smtClean="0"/>
              <a:t>For each test case indicate whether it passed or failed and provide an overall summary of the test results (xx failures and </a:t>
            </a:r>
            <a:r>
              <a:rPr lang="en-US" dirty="0" err="1" smtClean="0"/>
              <a:t>yy</a:t>
            </a:r>
            <a:r>
              <a:rPr lang="en-US" dirty="0" smtClean="0"/>
              <a:t> passes)</a:t>
            </a:r>
          </a:p>
          <a:p>
            <a:pPr lvl="1"/>
            <a:r>
              <a:rPr lang="en-US" dirty="0" smtClean="0"/>
              <a:t>Develop screen snap shots of the </a:t>
            </a:r>
            <a:r>
              <a:rPr lang="en-US" dirty="0" err="1" smtClean="0"/>
              <a:t>JaCoCo</a:t>
            </a:r>
            <a:r>
              <a:rPr lang="en-US" dirty="0" smtClean="0"/>
              <a:t> coverage report of the 37 test cases. Achieve complete code coverage or explain any uncovered code.</a:t>
            </a:r>
          </a:p>
          <a:p>
            <a:pPr lvl="1"/>
            <a:r>
              <a:rPr lang="en-US" dirty="0" smtClean="0"/>
              <a:t>This approach simulates what a test harness and driver would look like when not using </a:t>
            </a:r>
            <a:r>
              <a:rPr lang="en-US" dirty="0" err="1" smtClean="0"/>
              <a:t>JUnit</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8229600" cy="683829"/>
          </a:xfrm>
        </p:spPr>
        <p:txBody>
          <a:bodyPr/>
          <a:lstStyle/>
          <a:p>
            <a:r>
              <a:rPr lang="en-US" dirty="0" smtClean="0"/>
              <a:t>Display Controller Class Test</a:t>
            </a:r>
            <a:endParaRPr lang="en-US" dirty="0"/>
          </a:p>
        </p:txBody>
      </p:sp>
      <p:sp>
        <p:nvSpPr>
          <p:cNvPr id="3" name="Content Placeholder 2"/>
          <p:cNvSpPr>
            <a:spLocks noGrp="1"/>
          </p:cNvSpPr>
          <p:nvPr>
            <p:ph idx="1"/>
          </p:nvPr>
        </p:nvSpPr>
        <p:spPr>
          <a:xfrm>
            <a:off x="838200" y="980502"/>
            <a:ext cx="8229600" cy="5145662"/>
          </a:xfrm>
        </p:spPr>
        <p:txBody>
          <a:bodyPr/>
          <a:lstStyle/>
          <a:p>
            <a:r>
              <a:rPr lang="en-US" dirty="0" smtClean="0"/>
              <a:t>Create an Pilot object of the Display Controller Class.</a:t>
            </a:r>
          </a:p>
          <a:p>
            <a:r>
              <a:rPr lang="en-US" dirty="0" smtClean="0"/>
              <a:t>Use </a:t>
            </a:r>
            <a:r>
              <a:rPr lang="en-US" dirty="0" err="1" smtClean="0"/>
              <a:t>JUnit</a:t>
            </a:r>
            <a:r>
              <a:rPr lang="en-US" dirty="0" smtClean="0"/>
              <a:t> to test this object. Develop the tests needed to stimulate the 8 display scenarios and achieve 100 coverage</a:t>
            </a:r>
          </a:p>
          <a:p>
            <a:r>
              <a:rPr lang="en-US" dirty="0" smtClean="0"/>
              <a:t>Take a snapshot of the code generated display scenario and compare the results of the snapshot to your PowerPoint slides. The PowerPoint slides are your test oracle. Provide the overall results of the 8 display scenarios in terms of xx failures and </a:t>
            </a:r>
            <a:r>
              <a:rPr lang="en-US" dirty="0" err="1" smtClean="0"/>
              <a:t>yy</a:t>
            </a:r>
            <a:r>
              <a:rPr lang="en-US" dirty="0" smtClean="0"/>
              <a:t> passes.</a:t>
            </a:r>
          </a:p>
          <a:p>
            <a:r>
              <a:rPr lang="en-US" dirty="0" smtClean="0"/>
              <a:t>Take screen snapshots of the coverage report after running the tests for the display scenarios. Add any additional test cases needed to achieve complete code coverage. Indicate the results of the code coverage and explain any uncovered code.</a:t>
            </a:r>
          </a:p>
          <a:p>
            <a:r>
              <a:rPr lang="en-US" dirty="0" smtClean="0"/>
              <a:t>Note that you will not be able to use </a:t>
            </a:r>
            <a:r>
              <a:rPr lang="en-US" dirty="0" err="1" smtClean="0"/>
              <a:t>JUnit</a:t>
            </a:r>
            <a:r>
              <a:rPr lang="en-US" dirty="0" smtClean="0"/>
              <a:t> to verify through assertions the display results - this will have to be done manually. This helps to show some of the challenges associated with testing user interface. Some tools provide automated testing of user interface, but not all companies use this approach.</a:t>
            </a:r>
          </a:p>
          <a:p>
            <a:r>
              <a:rPr lang="en-US" dirty="0" smtClean="0"/>
              <a:t>Submit any updates to your PowerPoint display slides also.</a:t>
            </a:r>
            <a:endParaRPr lang="en-US"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pPr>
                <a:defRPr/>
              </a:pPr>
              <a:t>4</a:t>
            </a:fld>
            <a:endParaRPr lang="en-US"/>
          </a:p>
        </p:txBody>
      </p:sp>
    </p:spTree>
  </p:cSld>
  <p:clrMapOvr>
    <a:masterClrMapping/>
  </p:clrMapOvr>
</p:sld>
</file>

<file path=ppt/theme/theme1.xml><?xml version="1.0" encoding="utf-8"?>
<a:theme xmlns:a="http://schemas.openxmlformats.org/drawingml/2006/main" name="Noteboo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Notebook</Template>
  <TotalTime>5331</TotalTime>
  <Pages>49</Pages>
  <Words>592</Words>
  <Application>Microsoft Office PowerPoint</Application>
  <PresentationFormat>On-screen Show (4:3)</PresentationFormat>
  <Paragraphs>36</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Notebook</vt:lpstr>
      <vt:lpstr>Project Part 3 Guidance</vt:lpstr>
      <vt:lpstr>Part 3 Assignment</vt:lpstr>
      <vt:lpstr>Compute Simulation State Method Tests</vt:lpstr>
      <vt:lpstr>Display Controller Class Test</vt:lpstr>
    </vt:vector>
  </TitlesOfParts>
  <Company>George Mason Unviersity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Here! Test this!</dc:title>
  <dc:creator>Jeff Offutt</dc:creator>
  <cp:lastModifiedBy>Robb</cp:lastModifiedBy>
  <cp:revision>705</cp:revision>
  <cp:lastPrinted>1996-04-04T10:27:56Z</cp:lastPrinted>
  <dcterms:created xsi:type="dcterms:W3CDTF">1996-06-15T03:21:08Z</dcterms:created>
  <dcterms:modified xsi:type="dcterms:W3CDTF">2015-03-28T19:53:57Z</dcterms:modified>
</cp:coreProperties>
</file>