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20" r:id="rId3"/>
  </p:sldMasterIdLst>
  <p:notesMasterIdLst>
    <p:notesMasterId r:id="rId27"/>
  </p:notesMasterIdLst>
  <p:sldIdLst>
    <p:sldId id="287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288" r:id="rId20"/>
    <p:sldId id="259" r:id="rId21"/>
    <p:sldId id="267" r:id="rId22"/>
    <p:sldId id="289" r:id="rId23"/>
    <p:sldId id="268" r:id="rId24"/>
    <p:sldId id="269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6E3AD-107A-41F1-BFF0-F54C5ED761A2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AA243-AAEC-4098-A17E-2BB11B9E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4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5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6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0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7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5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7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4410-47C2-4FB5-9DC8-1246209F86F0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381000"/>
            <a:ext cx="5029200" cy="2057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590800"/>
            <a:ext cx="50292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19400" y="5943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876800" y="5943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59436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4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5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5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98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4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5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0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027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96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89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44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38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06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11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21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45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8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18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67380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848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98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03FA24C-FF32-4A09-BB0F-76BFDEAFF73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0198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198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C4B7316-6FF8-4B2F-9BBE-C62D5E05A46B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3/21/2015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25667"/>
            <a:ext cx="10282901" cy="68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1981200"/>
            <a:ext cx="3657600" cy="1600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32323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MAHESH BIYYALA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UPASANA AJBANI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VARNIKA GUMMI 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1865066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32323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By,</a:t>
            </a:r>
          </a:p>
          <a:p>
            <a:pPr algn="l"/>
            <a:r>
              <a:rPr lang="en-US" sz="2400" b="1" dirty="0" smtClean="0">
                <a:solidFill>
                  <a:srgbClr val="32323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ANAND KADIA</a:t>
            </a:r>
          </a:p>
          <a:p>
            <a:pPr algn="l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LIWANSHI RAHEJA</a:t>
            </a:r>
            <a:endParaRPr lang="en-US" sz="2400" b="1" dirty="0" smtClean="0">
              <a:solidFill>
                <a:srgbClr val="32323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algn="r"/>
            <a:endParaRPr lang="en-US" sz="2400" b="1" dirty="0">
              <a:solidFill>
                <a:srgbClr val="32323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9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82143" y="3683435"/>
            <a:ext cx="6251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59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mph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43" y="3810573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77416" y="4123365"/>
            <a:ext cx="2847788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Air </a:t>
            </a:r>
            <a:r>
              <a:rPr lang="en-US" sz="1600" b="1" dirty="0" smtClean="0">
                <a:solidFill>
                  <a:srgbClr val="FF0000"/>
                </a:solidFill>
              </a:rPr>
              <a:t>Break </a:t>
            </a:r>
            <a:r>
              <a:rPr lang="en-US" sz="1600" b="1" dirty="0" smtClean="0">
                <a:solidFill>
                  <a:srgbClr val="FF0000"/>
                </a:solidFill>
              </a:rPr>
              <a:t>warning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Gear Override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2" y="4215144"/>
            <a:ext cx="2584644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Air </a:t>
            </a:r>
            <a:r>
              <a:rPr lang="en-US" sz="1600" b="1" dirty="0">
                <a:solidFill>
                  <a:srgbClr val="FF0000"/>
                </a:solidFill>
              </a:rPr>
              <a:t>Break warning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Gear Override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533552" y="1854062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90" y="2506567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890" y="3258654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718" y="1826441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545735" y="2563353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545735" y="3282607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51737" y="1826441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375034" y="1908861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56229" y="2515447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56690" y="3234701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58412" y="2615148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58412" y="334814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4" y="4367058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252741" y="621769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62070" y="6272998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897127" y="616490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459079" y="6140343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7508" y="6470815"/>
            <a:ext cx="12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651487" y="3697226"/>
            <a:ext cx="625127" cy="506755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999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feet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249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121</a:t>
            </a:r>
            <a:endParaRPr lang="en-US" sz="1100" dirty="0" smtClean="0">
              <a:solidFill>
                <a:prstClr val="white"/>
              </a:solidFill>
            </a:endParaRP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999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34100" y="67706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249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121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47" y="3760977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673776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12833" y="4203980"/>
            <a:ext cx="2812202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sz="1600" b="1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62936" y="201798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77" y="2764877"/>
            <a:ext cx="170056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61" y="3538724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096" y="1956682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77743" y="2810373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58757" y="3586630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66719" y="1949670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368603" y="1997576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74330" y="2786420"/>
            <a:ext cx="170056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34368" y="3560198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68603" y="2834326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368603" y="3598286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04" y="4333488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Senerio-3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5168" y="6188154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898361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578516" y="620113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97508" y="643885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649951" y="3626568"/>
            <a:ext cx="6251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120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mph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120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6" y="3754520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809783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Gear Override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2" y="4215144"/>
            <a:ext cx="2659448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Gear Override Warning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53625" y="1940929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412" y="2639461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97" y="3422182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56" y="1899814"/>
            <a:ext cx="2031325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53626" y="2698272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53626" y="3484418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31658" y="1882751"/>
            <a:ext cx="2031325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314176" y="275147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78534" y="2665661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81684" y="3402536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35578" y="1951055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26631" y="3549588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58" y="4367058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13430" y="6233774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077200" y="6251293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672489" y="6264111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01650" y="6486948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77081" y="3718498"/>
            <a:ext cx="625127" cy="524643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400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59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400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4" y="3796909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649389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Air Break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1" y="4215144"/>
            <a:ext cx="2722291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Air Break warning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69147" y="199259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836" y="2727583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04" y="3555622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932" y="1922137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40670" y="3641038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34370" y="2791440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75132" y="2030191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374871" y="2100380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03239" y="2803508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65101" y="3576826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74871" y="3641038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41408" y="288308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21" y="4385198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161968" y="6198302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971110" y="6201559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20913" y="6195285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893039" y="615027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610600" y="6150279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83393" y="6426659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49717" y="3645370"/>
            <a:ext cx="625127" cy="55861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400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60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mph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60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30" y="3732741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809783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2" y="4215144"/>
            <a:ext cx="2911752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78" y="2442228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63" y="2530686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15774" y="195123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960" y="2634352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250" y="3328939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960" y="1949994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40174" y="3437573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40174" y="265830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1956682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415353" y="2050428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99845" y="2806906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9845" y="3516309"/>
            <a:ext cx="1676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438232" y="3624086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412148" y="283085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90" y="4343449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66984" y="6224025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926388" y="619748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578516" y="6197489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58167" y="6446862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481189" y="3708337"/>
            <a:ext cx="625127" cy="506807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300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59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300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75" y="3742597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809783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Air </a:t>
            </a:r>
            <a:r>
              <a:rPr lang="en-US" sz="1600" b="1" dirty="0" smtClean="0">
                <a:solidFill>
                  <a:srgbClr val="FF0000"/>
                </a:solidFill>
              </a:rPr>
              <a:t>Break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2" y="4215144"/>
            <a:ext cx="2921282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Air Break </a:t>
            </a:r>
            <a:r>
              <a:rPr lang="en-US" sz="1600" b="1" dirty="0" smtClean="0">
                <a:solidFill>
                  <a:srgbClr val="FF0000"/>
                </a:solidFill>
              </a:rPr>
              <a:t>Warning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11" y="2453341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7" y="2539028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72627" y="1929847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721" y="2681765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06" y="3428936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464" y="1922041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82513" y="2741546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77743" y="3559096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25459" y="1905894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405727" y="19207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91420" y="2665886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1420" y="3389667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406209" y="269409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74870" y="346704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20" y="4325459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16000" y="6197813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970674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609072" y="6151837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10122" y="6420650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86826" y="3673243"/>
            <a:ext cx="625127" cy="549445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1001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249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121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1001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249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mph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121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7" y="3729400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809783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</a:p>
          <a:p>
            <a:endParaRPr lang="en-US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1" y="4215144"/>
            <a:ext cx="2898405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90000" y="2076202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486" y="2784005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6" y="3597353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687" y="2047278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477743" y="2831911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440174" y="3697541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12588" y="2118992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406132" y="2165301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70227" y="2850327"/>
            <a:ext cx="17005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70227" y="3574333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74870" y="2898233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90238" y="3627757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19" y="4422466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2631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85061" y="6145088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077200" y="6177438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690872" y="6149389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82757" y="6411361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78486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Decision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4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Altitude </a:t>
            </a:r>
            <a:r>
              <a:rPr lang="en-IN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IN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Velocity </a:t>
            </a:r>
            <a:endParaRPr lang="en-IN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6587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848600" cy="47244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Velocity </a:t>
            </a:r>
            <a:r>
              <a:rPr lang="en-IN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IN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Time</a:t>
            </a:r>
            <a:endParaRPr lang="en-US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" y="2286000"/>
            <a:ext cx="877517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Requirements </a:t>
            </a:r>
            <a:r>
              <a:rPr lang="en-US" dirty="0">
                <a:solidFill>
                  <a:schemeClr val="tx2"/>
                </a:solidFill>
              </a:rPr>
              <a:t>and Assumptions</a:t>
            </a:r>
          </a:p>
        </p:txBody>
      </p:sp>
    </p:spTree>
    <p:extLst>
      <p:ext uri="{BB962C8B-B14F-4D97-AF65-F5344CB8AC3E}">
        <p14:creationId xmlns:p14="http://schemas.microsoft.com/office/powerpoint/2010/main" val="312007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8486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State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3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321"/>
            <a:ext cx="8800090" cy="622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6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4" y="1066800"/>
            <a:ext cx="857794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9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8486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Thank You.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/>
                </a:solidFill>
              </a:rPr>
              <a:t>Only Pilot shall be able to control the speed by pressing + or –.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/>
                </a:solidFill>
              </a:rPr>
              <a:t>Same sounds and different visuals shall be used for all alarms and it can be silenced only by Pilot.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/>
                </a:solidFill>
              </a:rPr>
              <a:t>Warnings are Visual only.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/>
                </a:solidFill>
              </a:rPr>
              <a:t>The software shall continue to work till landing time reaches 0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153400" cy="632460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bg2"/>
                </a:solidFill>
              </a:rPr>
              <a:t>The Plane shall initially be at 2000 </a:t>
            </a:r>
            <a:r>
              <a:rPr lang="en-US" sz="2800" dirty="0" err="1" smtClean="0">
                <a:solidFill>
                  <a:schemeClr val="bg2"/>
                </a:solidFill>
              </a:rPr>
              <a:t>ft</a:t>
            </a:r>
            <a:r>
              <a:rPr lang="en-US" sz="2800" dirty="0" smtClean="0">
                <a:solidFill>
                  <a:schemeClr val="bg2"/>
                </a:solidFill>
              </a:rPr>
              <a:t> with velocity of 350mph and time to land is 250 seconds.</a:t>
            </a: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We are assuming that the aircraft has air -resistance and slows down 1.4mph/second.</a:t>
            </a: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We are assuming that the aircraft loses its altitude at a rate of 8 </a:t>
            </a:r>
            <a:r>
              <a:rPr lang="en-US" sz="2400" dirty="0" err="1" smtClean="0">
                <a:solidFill>
                  <a:schemeClr val="bg2"/>
                </a:solidFill>
              </a:rPr>
              <a:t>ft</a:t>
            </a:r>
            <a:r>
              <a:rPr lang="en-US" sz="2400" dirty="0" smtClean="0">
                <a:solidFill>
                  <a:schemeClr val="bg2"/>
                </a:solidFill>
              </a:rPr>
              <a:t>/second.</a:t>
            </a:r>
          </a:p>
          <a:p>
            <a:pPr lvl="1" algn="just"/>
            <a:endParaRPr lang="en-US" dirty="0" smtClean="0">
              <a:solidFill>
                <a:schemeClr val="bg2"/>
              </a:solidFill>
            </a:endParaRP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800" dirty="0" smtClean="0">
                <a:solidFill>
                  <a:schemeClr val="bg2"/>
                </a:solidFill>
              </a:rPr>
              <a:t>The Gear Not Down alarm shall trigger if gear is not down when time &lt; 120 sec.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800" dirty="0" smtClean="0">
                <a:solidFill>
                  <a:schemeClr val="bg2"/>
                </a:solidFill>
              </a:rPr>
              <a:t>The Gear Not Down alarm shall trigger if gear is not down when plane is &lt; 1000 feet from ground.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0772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 algn="just">
              <a:buFont typeface="+mj-lt"/>
              <a:buAutoNum type="arabicPeriod" startAt="8"/>
            </a:pPr>
            <a:r>
              <a:rPr lang="en-US" sz="2800" dirty="0" smtClean="0">
                <a:solidFill>
                  <a:schemeClr val="bg2"/>
                </a:solidFill>
              </a:rPr>
              <a:t>The Gear Air speed alarm shall trigger if velocity &gt; 300 mph.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bg2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we are assuming when the altitude &lt; 1000 </a:t>
            </a:r>
            <a:r>
              <a:rPr lang="en-US" sz="2400" dirty="0" err="1" smtClean="0">
                <a:solidFill>
                  <a:schemeClr val="bg2"/>
                </a:solidFill>
              </a:rPr>
              <a:t>ft</a:t>
            </a:r>
            <a:r>
              <a:rPr lang="en-US" sz="2400" dirty="0" smtClean="0">
                <a:solidFill>
                  <a:schemeClr val="bg2"/>
                </a:solidFill>
              </a:rPr>
              <a:t> or time remaining for landing &lt; 120 sec,  Gear air speed alarm will trigger.</a:t>
            </a:r>
          </a:p>
          <a:p>
            <a:pPr marL="457200" lvl="1" indent="0" algn="just"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The gear speed alarm will only trigger when the speed is in between 300mph-400mph.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601980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sz="2800" dirty="0" smtClean="0">
                <a:solidFill>
                  <a:schemeClr val="bg2"/>
                </a:solidFill>
              </a:rPr>
              <a:t>An automatic override shall be activated and raise the gear up to notify  the visual warning to pilot and co-pilot, if landing gear is down and speed &gt; 400mph.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bg2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We are assuming if the aircraft is travelling  over 400mph at a height of less than 1000 ft. or the time is less than 120 sec or both then there will be </a:t>
            </a:r>
            <a:r>
              <a:rPr lang="en-US" sz="2400" b="1" dirty="0" smtClean="0">
                <a:solidFill>
                  <a:schemeClr val="bg2"/>
                </a:solidFill>
              </a:rPr>
              <a:t>NO </a:t>
            </a:r>
            <a:r>
              <a:rPr lang="en-US" sz="2400" dirty="0" smtClean="0">
                <a:solidFill>
                  <a:schemeClr val="bg2"/>
                </a:solidFill>
              </a:rPr>
              <a:t>automatic override but warning to reduce the speed.</a:t>
            </a:r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 </a:t>
            </a:r>
          </a:p>
          <a:p>
            <a:pPr lvl="1" algn="just"/>
            <a:r>
              <a:rPr lang="en-US" sz="2400" dirty="0" smtClean="0">
                <a:solidFill>
                  <a:schemeClr val="bg2"/>
                </a:solidFill>
              </a:rPr>
              <a:t>We are assuming if the aircraft is travelling  over 400mph at a height of greater than 1000 ft. and the time is greater than 120 sec then  automatic override will prevent landing gear.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001000" cy="5486400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sz="2800" dirty="0" smtClean="0">
                <a:solidFill>
                  <a:schemeClr val="bg2"/>
                </a:solidFill>
              </a:rPr>
              <a:t>An automatic breaking shall be activated to notify Pilot with Air Brakes warning function and apply air break until v&lt;250, if the plane is travelling at &gt; 250 mph and  60 seconds.</a:t>
            </a:r>
          </a:p>
          <a:p>
            <a:pPr lvl="1"/>
            <a:endParaRPr lang="en-US" sz="2400" dirty="0" smtClean="0">
              <a:solidFill>
                <a:schemeClr val="bg2"/>
              </a:solidFill>
            </a:endParaRPr>
          </a:p>
          <a:p>
            <a:pPr lvl="1"/>
            <a:r>
              <a:rPr lang="en-US" sz="2400" dirty="0" smtClean="0">
                <a:solidFill>
                  <a:schemeClr val="bg2"/>
                </a:solidFill>
              </a:rPr>
              <a:t>We are assuming that the landing gear is down and altitude is less than 1000 ft.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pPr lvl="1"/>
            <a:r>
              <a:rPr lang="en-US" sz="2400" dirty="0" smtClean="0">
                <a:solidFill>
                  <a:schemeClr val="bg2"/>
                </a:solidFill>
              </a:rPr>
              <a:t>We are assuming the speed can not be greater than 300mph.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61690" y="3664354"/>
            <a:ext cx="6251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62" y="6225960"/>
            <a:ext cx="1653827" cy="64008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64016" y="741479"/>
            <a:ext cx="190500" cy="603504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7219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3500" y="666812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</a:p>
          <a:p>
            <a:pPr algn="ctr"/>
            <a:r>
              <a:rPr lang="en-US" sz="1100" dirty="0" smtClean="0">
                <a:solidFill>
                  <a:srgbClr val="9F2936">
                    <a:lumMod val="75000"/>
                  </a:srgbClr>
                </a:solidFill>
              </a:rPr>
              <a:t>mph</a:t>
            </a:r>
            <a:endParaRPr lang="en-US" sz="1100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59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0600" y="685800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000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feet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0727" y="685800"/>
            <a:ext cx="16764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Speed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401</a:t>
            </a:r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mph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7200" y="678603"/>
            <a:ext cx="1066800" cy="8382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TIME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sz="1100" dirty="0">
              <a:solidFill>
                <a:prstClr val="white"/>
              </a:solidFill>
            </a:endParaRPr>
          </a:p>
          <a:p>
            <a:pPr algn="ctr"/>
            <a:r>
              <a:rPr lang="en-US" sz="1100" dirty="0">
                <a:solidFill>
                  <a:srgbClr val="9F2936">
                    <a:lumMod val="75000"/>
                  </a:srgbClr>
                </a:solidFill>
              </a:rPr>
              <a:t>seconds</a:t>
            </a:r>
            <a:endParaRPr lang="en-US" dirty="0">
              <a:solidFill>
                <a:srgbClr val="9F2936">
                  <a:lumMod val="75000"/>
                </a:srgb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3000" y="5764177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Co-Pilot Control Screen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063" y="5741180"/>
            <a:ext cx="3657600" cy="3048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Pilot Control Screen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" y="6348867"/>
            <a:ext cx="1577627" cy="4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0599" y="630105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Aircraft</a:t>
            </a:r>
          </a:p>
          <a:p>
            <a:r>
              <a:rPr lang="en-US" sz="1000" dirty="0">
                <a:solidFill>
                  <a:prstClr val="black"/>
                </a:solidFill>
              </a:rPr>
              <a:t>Speed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87" y="3780829"/>
            <a:ext cx="413906" cy="40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88022" y="4203981"/>
            <a:ext cx="2809783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Air Break warning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4352" y="4215144"/>
            <a:ext cx="2706900" cy="1467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Air Break warning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31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49" y="2442229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3276600" y="1640214"/>
            <a:ext cx="1066800" cy="68580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 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ft</a:t>
            </a:r>
            <a:r>
              <a:rPr lang="en-US" dirty="0" smtClean="0">
                <a:solidFill>
                  <a:srgbClr val="C00000"/>
                </a:solidFill>
              </a:rPr>
              <a:t>/s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4" name="Picture 7" descr="C:\Users\ahk4140\Desktop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515447"/>
            <a:ext cx="1185528" cy="11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8045116" y="1696398"/>
            <a:ext cx="1066800" cy="665747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B0F0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-8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/s</a:t>
            </a:r>
          </a:p>
        </p:txBody>
      </p:sp>
      <p:sp>
        <p:nvSpPr>
          <p:cNvPr id="2" name="Oval 1"/>
          <p:cNvSpPr/>
          <p:nvPr/>
        </p:nvSpPr>
        <p:spPr>
          <a:xfrm>
            <a:off x="2469147" y="180563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31" y="2526552"/>
            <a:ext cx="170056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98" y="3267916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01" y="1788209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58707" y="260537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69147" y="3344905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34176" y="1788209"/>
            <a:ext cx="20313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Gear Up Command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374870" y="1826998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09260" y="2526552"/>
            <a:ext cx="170056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Not Down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54919" y="3267916"/>
            <a:ext cx="1676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Gear Air Speed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374870" y="2589225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77662" y="3336000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17" y="4411261"/>
            <a:ext cx="1058779" cy="124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928393" y="6264111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3990032" y="6188154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348446" y="6188154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1533" y="6470815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11124" y="188189"/>
            <a:ext cx="211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Display Senerio-1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44882" y="6214623"/>
            <a:ext cx="1081508" cy="546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position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925679" y="6235713"/>
            <a:ext cx="303041" cy="3214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672489" y="6234377"/>
            <a:ext cx="303041" cy="321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67567" y="6462234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     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lob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3366"/>
        </a:dk1>
        <a:lt1>
          <a:srgbClr val="FFFFFF"/>
        </a:lt1>
        <a:dk2>
          <a:srgbClr val="000066"/>
        </a:dk2>
        <a:lt2>
          <a:srgbClr val="ECE7FF"/>
        </a:lt2>
        <a:accent1>
          <a:srgbClr val="8C55AB"/>
        </a:accent1>
        <a:accent2>
          <a:srgbClr val="D08908"/>
        </a:accent2>
        <a:accent3>
          <a:srgbClr val="AAAAB8"/>
        </a:accent3>
        <a:accent4>
          <a:srgbClr val="DADADA"/>
        </a:accent4>
        <a:accent5>
          <a:srgbClr val="C5B4D2"/>
        </a:accent5>
        <a:accent6>
          <a:srgbClr val="BC7C06"/>
        </a:accent6>
        <a:hlink>
          <a:srgbClr val="CC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336699"/>
        </a:dk1>
        <a:lt1>
          <a:srgbClr val="FFFFFF"/>
        </a:lt1>
        <a:dk2>
          <a:srgbClr val="DDDDDD"/>
        </a:dk2>
        <a:lt2>
          <a:srgbClr val="E3EBF1"/>
        </a:lt2>
        <a:accent1>
          <a:srgbClr val="4F196D"/>
        </a:accent1>
        <a:accent2>
          <a:srgbClr val="AE7EDE"/>
        </a:accent2>
        <a:accent3>
          <a:srgbClr val="EBEBEB"/>
        </a:accent3>
        <a:accent4>
          <a:srgbClr val="DADADA"/>
        </a:accent4>
        <a:accent5>
          <a:srgbClr val="B2ABBA"/>
        </a:accent5>
        <a:accent6>
          <a:srgbClr val="9D72C9"/>
        </a:accent6>
        <a:hlink>
          <a:srgbClr val="B6D6F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3E3E5C"/>
        </a:dk1>
        <a:lt1>
          <a:srgbClr val="FFFFFF"/>
        </a:lt1>
        <a:dk2>
          <a:srgbClr val="333399"/>
        </a:dk2>
        <a:lt2>
          <a:srgbClr val="FFFFFF"/>
        </a:lt2>
        <a:accent1>
          <a:srgbClr val="60597B"/>
        </a:accent1>
        <a:accent2>
          <a:srgbClr val="9D5EC0"/>
        </a:accent2>
        <a:accent3>
          <a:srgbClr val="ADADCA"/>
        </a:accent3>
        <a:accent4>
          <a:srgbClr val="DADADA"/>
        </a:accent4>
        <a:accent5>
          <a:srgbClr val="B6B5BF"/>
        </a:accent5>
        <a:accent6>
          <a:srgbClr val="8E54AE"/>
        </a:accent6>
        <a:hlink>
          <a:srgbClr val="CC99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B2B2B2"/>
        </a:dk1>
        <a:lt1>
          <a:srgbClr val="FFFFFF"/>
        </a:lt1>
        <a:dk2>
          <a:srgbClr val="FFF4DD"/>
        </a:dk2>
        <a:lt2>
          <a:srgbClr val="333333"/>
        </a:lt2>
        <a:accent1>
          <a:srgbClr val="F8F8F8"/>
        </a:accent1>
        <a:accent2>
          <a:srgbClr val="808080"/>
        </a:accent2>
        <a:accent3>
          <a:srgbClr val="FFFFFF"/>
        </a:accent3>
        <a:accent4>
          <a:srgbClr val="979797"/>
        </a:accent4>
        <a:accent5>
          <a:srgbClr val="FBFBFB"/>
        </a:accent5>
        <a:accent6>
          <a:srgbClr val="737373"/>
        </a:accent6>
        <a:hlink>
          <a:srgbClr val="4D4D4D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E999FF"/>
        </a:dk1>
        <a:lt1>
          <a:srgbClr val="FFFFD9"/>
        </a:lt1>
        <a:dk2>
          <a:srgbClr val="FBEFFF"/>
        </a:dk2>
        <a:lt2>
          <a:srgbClr val="777777"/>
        </a:lt2>
        <a:accent1>
          <a:srgbClr val="FFFFF7"/>
        </a:accent1>
        <a:accent2>
          <a:srgbClr val="F5C265"/>
        </a:accent2>
        <a:accent3>
          <a:srgbClr val="FFFFE9"/>
        </a:accent3>
        <a:accent4>
          <a:srgbClr val="C782DA"/>
        </a:accent4>
        <a:accent5>
          <a:srgbClr val="FFFFFA"/>
        </a:accent5>
        <a:accent6>
          <a:srgbClr val="DEB05B"/>
        </a:accent6>
        <a:hlink>
          <a:srgbClr val="CC00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CC9900"/>
        </a:dk1>
        <a:lt1>
          <a:srgbClr val="FFFFD9"/>
        </a:lt1>
        <a:dk2>
          <a:srgbClr val="FFF7FF"/>
        </a:dk2>
        <a:lt2>
          <a:srgbClr val="777777"/>
        </a:lt2>
        <a:accent1>
          <a:srgbClr val="FFFFF7"/>
        </a:accent1>
        <a:accent2>
          <a:srgbClr val="69008E"/>
        </a:accent2>
        <a:accent3>
          <a:srgbClr val="FFFFE9"/>
        </a:accent3>
        <a:accent4>
          <a:srgbClr val="AE8200"/>
        </a:accent4>
        <a:accent5>
          <a:srgbClr val="FFFFFA"/>
        </a:accent5>
        <a:accent6>
          <a:srgbClr val="5E0080"/>
        </a:accent6>
        <a:hlink>
          <a:srgbClr val="D6009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7">
        <a:dk1>
          <a:srgbClr val="3B4257"/>
        </a:dk1>
        <a:lt1>
          <a:srgbClr val="FFFFFF"/>
        </a:lt1>
        <a:dk2>
          <a:srgbClr val="008080"/>
        </a:dk2>
        <a:lt2>
          <a:srgbClr val="FCF7FF"/>
        </a:lt2>
        <a:accent1>
          <a:srgbClr val="45868B"/>
        </a:accent1>
        <a:accent2>
          <a:srgbClr val="A76BC9"/>
        </a:accent2>
        <a:accent3>
          <a:srgbClr val="AAC0C0"/>
        </a:accent3>
        <a:accent4>
          <a:srgbClr val="DADADA"/>
        </a:accent4>
        <a:accent5>
          <a:srgbClr val="B0C3C4"/>
        </a:accent5>
        <a:accent6>
          <a:srgbClr val="9760B6"/>
        </a:accent6>
        <a:hlink>
          <a:srgbClr val="E1B7D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5C1F00"/>
        </a:dk1>
        <a:lt1>
          <a:srgbClr val="FFFFFF"/>
        </a:lt1>
        <a:dk2>
          <a:srgbClr val="990033"/>
        </a:dk2>
        <a:lt2>
          <a:srgbClr val="B28002"/>
        </a:lt2>
        <a:accent1>
          <a:srgbClr val="993366"/>
        </a:accent1>
        <a:accent2>
          <a:srgbClr val="BE7960"/>
        </a:accent2>
        <a:accent3>
          <a:srgbClr val="CAAAAD"/>
        </a:accent3>
        <a:accent4>
          <a:srgbClr val="DADADA"/>
        </a:accent4>
        <a:accent5>
          <a:srgbClr val="CAADB8"/>
        </a:accent5>
        <a:accent6>
          <a:srgbClr val="AC6D56"/>
        </a:accent6>
        <a:hlink>
          <a:srgbClr val="E5D7FD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2D2015"/>
        </a:dk1>
        <a:lt1>
          <a:srgbClr val="FFFFFF"/>
        </a:lt1>
        <a:dk2>
          <a:srgbClr val="967246"/>
        </a:dk2>
        <a:lt2>
          <a:srgbClr val="FFFFFF"/>
        </a:lt2>
        <a:accent1>
          <a:srgbClr val="8C7B70"/>
        </a:accent1>
        <a:accent2>
          <a:srgbClr val="7642A6"/>
        </a:accent2>
        <a:accent3>
          <a:srgbClr val="C9BCB0"/>
        </a:accent3>
        <a:accent4>
          <a:srgbClr val="DADADA"/>
        </a:accent4>
        <a:accent5>
          <a:srgbClr val="C5BFBB"/>
        </a:accent5>
        <a:accent6>
          <a:srgbClr val="6A3B96"/>
        </a:accent6>
        <a:hlink>
          <a:srgbClr val="EEC9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585A70"/>
        </a:dk2>
        <a:lt2>
          <a:srgbClr val="FFF3FF"/>
        </a:lt2>
        <a:accent1>
          <a:srgbClr val="847D95"/>
        </a:accent1>
        <a:accent2>
          <a:srgbClr val="614B81"/>
        </a:accent2>
        <a:accent3>
          <a:srgbClr val="B4B5BB"/>
        </a:accent3>
        <a:accent4>
          <a:srgbClr val="DADADA"/>
        </a:accent4>
        <a:accent5>
          <a:srgbClr val="C2BFC8"/>
        </a:accent5>
        <a:accent6>
          <a:srgbClr val="574374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E0B8E0"/>
        </a:dk1>
        <a:lt1>
          <a:srgbClr val="FFFFFF"/>
        </a:lt1>
        <a:dk2>
          <a:srgbClr val="FFE5E5"/>
        </a:dk2>
        <a:lt2>
          <a:srgbClr val="808080"/>
        </a:lt2>
        <a:accent1>
          <a:srgbClr val="9161C5"/>
        </a:accent1>
        <a:accent2>
          <a:srgbClr val="990099"/>
        </a:accent2>
        <a:accent3>
          <a:srgbClr val="FFFFFF"/>
        </a:accent3>
        <a:accent4>
          <a:srgbClr val="BF9DBF"/>
        </a:accent4>
        <a:accent5>
          <a:srgbClr val="C7B7DF"/>
        </a:accent5>
        <a:accent6>
          <a:srgbClr val="8A008A"/>
        </a:accent6>
        <a:hlink>
          <a:srgbClr val="E7C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12">
        <a:dk1>
          <a:srgbClr val="CC9900"/>
        </a:dk1>
        <a:lt1>
          <a:srgbClr val="FFFFFF"/>
        </a:lt1>
        <a:dk2>
          <a:srgbClr val="FFFDEB"/>
        </a:dk2>
        <a:lt2>
          <a:srgbClr val="969696"/>
        </a:lt2>
        <a:accent1>
          <a:srgbClr val="FDEFAB"/>
        </a:accent1>
        <a:accent2>
          <a:srgbClr val="FF9966"/>
        </a:accent2>
        <a:accent3>
          <a:srgbClr val="FFFFFF"/>
        </a:accent3>
        <a:accent4>
          <a:srgbClr val="AE8200"/>
        </a:accent4>
        <a:accent5>
          <a:srgbClr val="FEF6D2"/>
        </a:accent5>
        <a:accent6>
          <a:srgbClr val="E78A5C"/>
        </a:accent6>
        <a:hlink>
          <a:srgbClr val="990099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spect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Aspect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 design template</Template>
  <TotalTime>2033</TotalTime>
  <Words>951</Words>
  <Application>Microsoft Office PowerPoint</Application>
  <PresentationFormat>On-screen Show (4:3)</PresentationFormat>
  <Paragraphs>384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Black</vt:lpstr>
      <vt:lpstr>Calibri</vt:lpstr>
      <vt:lpstr>Cambria</vt:lpstr>
      <vt:lpstr>Times New Roman</vt:lpstr>
      <vt:lpstr>Verdana</vt:lpstr>
      <vt:lpstr>Wingdings</vt:lpstr>
      <vt:lpstr>Wingdings 2</vt:lpstr>
      <vt:lpstr>Globe</vt:lpstr>
      <vt:lpstr>Aspect</vt:lpstr>
      <vt:lpstr>4_Aspect</vt:lpstr>
      <vt:lpstr>MAHESH BIYYALA UPASANA AJBANI VARNIKA GUMMI  </vt:lpstr>
      <vt:lpstr>          Requirements and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Tables</vt:lpstr>
      <vt:lpstr>PowerPoint Presentation</vt:lpstr>
      <vt:lpstr>PowerPoint Presentation</vt:lpstr>
      <vt:lpstr>State Diagram</vt:lpstr>
      <vt:lpstr>PowerPoint Presentation</vt:lpstr>
      <vt:lpstr>PowerPoint Presentation</vt:lpstr>
      <vt:lpstr>Thank You.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upasana ajbani</dc:creator>
  <cp:lastModifiedBy>Shubham Bajpai</cp:lastModifiedBy>
  <cp:revision>51</cp:revision>
  <dcterms:created xsi:type="dcterms:W3CDTF">2015-02-15T23:21:56Z</dcterms:created>
  <dcterms:modified xsi:type="dcterms:W3CDTF">2015-03-22T05:47:57Z</dcterms:modified>
</cp:coreProperties>
</file>