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268" r:id="rId2"/>
    <p:sldId id="286" r:id="rId3"/>
    <p:sldId id="26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8" r:id="rId13"/>
    <p:sldId id="289" r:id="rId14"/>
    <p:sldId id="265" r:id="rId15"/>
    <p:sldId id="266" r:id="rId16"/>
    <p:sldId id="287" r:id="rId17"/>
    <p:sldId id="285" r:id="rId18"/>
    <p:sldId id="284" r:id="rId19"/>
    <p:sldId id="290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45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85080" autoAdjust="0"/>
  </p:normalViewPr>
  <p:slideViewPr>
    <p:cSldViewPr>
      <p:cViewPr>
        <p:scale>
          <a:sx n="55" d="100"/>
          <a:sy n="55" d="100"/>
        </p:scale>
        <p:origin x="-1788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59A9-3C50-4201-A31A-E3F72B69A9F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27E0-5F90-4039-9C61-4E2AF0411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99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2341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2341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99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999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99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99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999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99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294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99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322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39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7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234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2341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27E0-5F90-4039-9C61-4E2AF04117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234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C0192C6-B397-430C-B05D-10A2347D088D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29F0DD0-1C7B-4AEE-AE42-29D4F7BC3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hyperlink" Target="http://en.wikipedia.org/wiki/JavaServer_Pag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60" t="16518" r="2741" b="12333"/>
          <a:stretch/>
        </p:blipFill>
        <p:spPr>
          <a:xfrm>
            <a:off x="1681843" y="1981200"/>
            <a:ext cx="5780315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41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9686572"/>
              </p:ext>
            </p:extLst>
          </p:nvPr>
        </p:nvGraphicFramePr>
        <p:xfrm>
          <a:off x="1709056" y="745349"/>
          <a:ext cx="5627914" cy="5960251"/>
        </p:xfrm>
        <a:graphic>
          <a:graphicData uri="http://schemas.openxmlformats.org/presentationml/2006/ole">
            <p:oleObj spid="_x0000_s1079" name="Document" r:id="rId3" imgW="6089764" imgH="6433508" progId="Word.Document.12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1.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4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68" b="10059"/>
          <a:stretch/>
        </p:blipFill>
        <p:spPr>
          <a:xfrm>
            <a:off x="623150" y="678872"/>
            <a:ext cx="8462275" cy="5569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MRSK2.OVERVIEW.USE CASE 1.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72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 Solution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90564" y="3672101"/>
            <a:ext cx="962168" cy="10031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02206" y="2546161"/>
            <a:ext cx="1139589" cy="11259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Servlet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Bent Arrow 33"/>
          <p:cNvSpPr/>
          <p:nvPr/>
        </p:nvSpPr>
        <p:spPr>
          <a:xfrm>
            <a:off x="2274059" y="2879358"/>
            <a:ext cx="1711089" cy="783533"/>
          </a:xfrm>
          <a:prstGeom prst="bentArrow">
            <a:avLst>
              <a:gd name="adj1" fmla="val 25000"/>
              <a:gd name="adj2" fmla="val 2565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5703132" y="2523911"/>
            <a:ext cx="651533" cy="1576317"/>
          </a:xfrm>
          <a:prstGeom prst="bentArrow">
            <a:avLst>
              <a:gd name="adj1" fmla="val 25000"/>
              <a:gd name="adj2" fmla="val 205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1678675" y="3764223"/>
            <a:ext cx="808630" cy="102358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9" name="Snip Single Corner Rectangle 38"/>
          <p:cNvSpPr/>
          <p:nvPr/>
        </p:nvSpPr>
        <p:spPr>
          <a:xfrm>
            <a:off x="1792975" y="3878523"/>
            <a:ext cx="808630" cy="102358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0" name="Snip Single Corner Rectangle 39"/>
          <p:cNvSpPr/>
          <p:nvPr/>
        </p:nvSpPr>
        <p:spPr>
          <a:xfrm>
            <a:off x="1907275" y="4051262"/>
            <a:ext cx="960459" cy="102358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</a:p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algn="ctr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5061688" y="3235560"/>
            <a:ext cx="733422" cy="1712795"/>
          </a:xfrm>
          <a:prstGeom prst="bentArrow">
            <a:avLst>
              <a:gd name="adj1" fmla="val 25000"/>
              <a:gd name="adj2" fmla="val 205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10800000">
            <a:off x="2753434" y="3764223"/>
            <a:ext cx="1704266" cy="694445"/>
          </a:xfrm>
          <a:prstGeom prst="bentArrow">
            <a:avLst>
              <a:gd name="adj1" fmla="val 25000"/>
              <a:gd name="adj2" fmla="val 205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8175864" y="3662891"/>
            <a:ext cx="647413" cy="9361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458071" y="3796824"/>
            <a:ext cx="522032" cy="295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7" name="Left Arrow 46"/>
          <p:cNvSpPr/>
          <p:nvPr/>
        </p:nvSpPr>
        <p:spPr>
          <a:xfrm>
            <a:off x="7458071" y="4173656"/>
            <a:ext cx="522459" cy="282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8" name="TextBox 47"/>
          <p:cNvSpPr txBox="1"/>
          <p:nvPr/>
        </p:nvSpPr>
        <p:spPr>
          <a:xfrm>
            <a:off x="4125036" y="2125266"/>
            <a:ext cx="1016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7985" y="4832160"/>
            <a:ext cx="1016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78925" y="5290476"/>
            <a:ext cx="1016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80103" y="4832160"/>
            <a:ext cx="1016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2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4075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Technologies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BootStrap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To make it responsive on every screen.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HTML/CSS</a:t>
            </a:r>
          </a:p>
          <a:p>
            <a:pPr marL="685800" lvl="2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To get stylish effects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Java Script</a:t>
            </a:r>
          </a:p>
          <a:p>
            <a:pPr marL="685800" lvl="2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To make the web page more interactive.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JSP and JSTL</a:t>
            </a:r>
          </a:p>
          <a:p>
            <a:pPr marL="685800" lvl="2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To make the web pages dynamic.</a:t>
            </a:r>
          </a:p>
          <a:p>
            <a:pPr marL="685800" lvl="2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JSTL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provides an effective way to embed logic within a 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tooltip="JavaServer Pages"/>
              </a:rPr>
              <a:t>JSP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page 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without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embedded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tooltip="Java (programming language)"/>
              </a:rPr>
              <a:t>Java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code directly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6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MRSK2.Development.User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Interface.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560" y="6858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latin typeface="Calibri" pitchFamily="34" charset="0"/>
              </a:rPr>
              <a:t>HTML5: 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All the layouts are developed using HTML5. We have used new semantic elements like header, </a:t>
            </a:r>
            <a:r>
              <a:rPr lang="en-US" dirty="0" err="1" smtClean="0">
                <a:latin typeface="Calibri" pitchFamily="34" charset="0"/>
              </a:rPr>
              <a:t>nav</a:t>
            </a:r>
            <a:r>
              <a:rPr lang="en-US" dirty="0" smtClean="0">
                <a:latin typeface="Calibri" pitchFamily="34" charset="0"/>
              </a:rPr>
              <a:t>, section etc.</a:t>
            </a:r>
          </a:p>
          <a:p>
            <a:pPr marL="342900" indent="-342900">
              <a:lnSpc>
                <a:spcPct val="150000"/>
              </a:lnSpc>
            </a:pPr>
            <a:endParaRPr lang="en-US" b="1" dirty="0" smtClean="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b="1" dirty="0" smtClean="0">
                <a:latin typeface="Calibri" pitchFamily="34" charset="0"/>
              </a:rPr>
              <a:t>Styles: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External CSS </a:t>
            </a:r>
            <a:r>
              <a:rPr lang="en-US" dirty="0" err="1" smtClean="0">
                <a:latin typeface="Calibri" pitchFamily="34" charset="0"/>
              </a:rPr>
              <a:t>stylesheets</a:t>
            </a:r>
            <a:r>
              <a:rPr lang="en-US" dirty="0" smtClean="0">
                <a:latin typeface="Calibri" pitchFamily="34" charset="0"/>
              </a:rPr>
              <a:t> are used for styling the page.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Bootstrap 3.2.0 CSS framework for grid system, forms, tabs, and navigation.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err="1" smtClean="0">
                <a:latin typeface="Calibri" pitchFamily="34" charset="0"/>
              </a:rPr>
              <a:t>Glyphicons</a:t>
            </a:r>
            <a:r>
              <a:rPr lang="en-US" dirty="0" smtClean="0">
                <a:latin typeface="Calibri" pitchFamily="34" charset="0"/>
              </a:rPr>
              <a:t> (font-icons) for icons like search, menu etc.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Responsive user interface that fits properly to most of the devices including </a:t>
            </a:r>
            <a:r>
              <a:rPr lang="en-US" dirty="0" err="1" smtClean="0">
                <a:latin typeface="Calibri" pitchFamily="34" charset="0"/>
              </a:rPr>
              <a:t>smartphones</a:t>
            </a:r>
            <a:r>
              <a:rPr lang="en-US" dirty="0" smtClean="0">
                <a:latin typeface="Calibri" pitchFamily="34" charset="0"/>
              </a:rPr>
              <a:t>, tablets, and desktops.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@media query breakpoints for responsiveness: </a:t>
            </a:r>
          </a:p>
          <a:p>
            <a:pPr marL="1257300" lvl="2" indent="-342900">
              <a:lnSpc>
                <a:spcPct val="150000"/>
              </a:lnSpc>
            </a:pPr>
            <a:r>
              <a:rPr lang="en-US" dirty="0" smtClean="0">
                <a:latin typeface="Calibri" pitchFamily="34" charset="0"/>
              </a:rPr>
              <a:t>480px, 768px, 992px, and 1200px</a:t>
            </a:r>
          </a:p>
        </p:txBody>
      </p:sp>
    </p:spTree>
    <p:extLst>
      <p:ext uri="{BB962C8B-B14F-4D97-AF65-F5344CB8AC3E}">
        <p14:creationId xmlns:p14="http://schemas.microsoft.com/office/powerpoint/2010/main" xmlns="" val="12972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MRSK2.Development.UserInterface.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560" y="685800"/>
            <a:ext cx="8229600" cy="556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</a:rPr>
              <a:t>3. 	Scripts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err="1" smtClean="0">
                <a:latin typeface="Calibri" pitchFamily="34" charset="0"/>
              </a:rPr>
              <a:t>jQuery</a:t>
            </a:r>
            <a:r>
              <a:rPr lang="en-US" dirty="0" smtClean="0">
                <a:latin typeface="Calibri" pitchFamily="34" charset="0"/>
              </a:rPr>
              <a:t> v 1.11.1 JavaScript library.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Search results are categorized using JavaScript code with event handlers and filters.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</a:rPr>
              <a:t>4.	Images: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Product images are stored in </a:t>
            </a:r>
            <a:r>
              <a:rPr lang="en-US" dirty="0" err="1" smtClean="0">
                <a:latin typeface="Calibri" pitchFamily="34" charset="0"/>
              </a:rPr>
              <a:t>WebContent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img</a:t>
            </a:r>
            <a:r>
              <a:rPr lang="en-US" dirty="0" smtClean="0">
                <a:latin typeface="Calibri" pitchFamily="34" charset="0"/>
              </a:rPr>
              <a:t> directory and paths are stored in the database.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Images are optimized for .PNG file format.</a:t>
            </a:r>
          </a:p>
          <a:p>
            <a:pPr marL="342900" lvl="1" indent="-342900">
              <a:lnSpc>
                <a:spcPct val="150000"/>
              </a:lnSpc>
            </a:pPr>
            <a:endParaRPr lang="en-US" sz="300" b="1" dirty="0" smtClean="0">
              <a:latin typeface="Calibri" pitchFamily="34" charset="0"/>
            </a:endParaRPr>
          </a:p>
          <a:p>
            <a:pPr marL="342900" lvl="1" indent="-342900">
              <a:lnSpc>
                <a:spcPct val="150000"/>
              </a:lnSpc>
            </a:pPr>
            <a:r>
              <a:rPr lang="en-US" b="1" dirty="0" smtClean="0">
                <a:latin typeface="Calibri" pitchFamily="34" charset="0"/>
              </a:rPr>
              <a:t>Browser Support: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The application supports all modern browsers like Chrome, Firefox, Internet Explorer, Safari, mobile Chrome, and mobile Safari.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 smtClean="0">
                <a:latin typeface="Calibri" pitchFamily="34" charset="0"/>
              </a:rPr>
              <a:t>For older IE versions (&lt;IE9), JavaScript libraries like html5shiv and respond.js are used. These libraries are loaded (for &lt;IE9) using conditional statements.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2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3048000"/>
            <a:ext cx="7179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 SIDE APPLICATION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8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560" y="6858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Tools and Technologies:</a:t>
            </a:r>
          </a:p>
          <a:p>
            <a:endParaRPr lang="en-US" dirty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smtClean="0">
                <a:latin typeface="Calibri" pitchFamily="34" charset="0"/>
              </a:rPr>
              <a:t>WebServer</a:t>
            </a:r>
            <a:r>
              <a:rPr lang="en-US" dirty="0" smtClean="0">
                <a:latin typeface="Calibri" pitchFamily="34" charset="0"/>
              </a:rPr>
              <a:t>: Apache Tomcat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" pitchFamily="34" charset="0"/>
              </a:rPr>
              <a:t>Java Platform, Enterprise Edition (J2EE)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" pitchFamily="34" charset="0"/>
              </a:rPr>
              <a:t>Database: MySQL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" pitchFamily="34" charset="0"/>
              </a:rPr>
              <a:t>Other libraries: 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-j-connector, </a:t>
            </a:r>
            <a:r>
              <a:rPr lang="en-US" dirty="0" err="1" smtClean="0">
                <a:latin typeface="Calibri" pitchFamily="34" charset="0"/>
              </a:rPr>
              <a:t>JSTL</a:t>
            </a:r>
            <a:endParaRPr lang="en-US" dirty="0" smtClean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libri" pitchFamily="34" charset="0"/>
              </a:rPr>
              <a:t>IDE: Eclipse </a:t>
            </a:r>
            <a:r>
              <a:rPr lang="en-US" dirty="0" err="1" smtClean="0">
                <a:latin typeface="Calibri" pitchFamily="34" charset="0"/>
              </a:rPr>
              <a:t>Kepler</a:t>
            </a:r>
            <a:endParaRPr lang="en-US" dirty="0" smtClean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Calibri" pitchFamily="34" charset="0"/>
              </a:rPr>
              <a:t>JRE</a:t>
            </a:r>
            <a:r>
              <a:rPr lang="en-US" dirty="0" smtClean="0">
                <a:latin typeface="Calibri" pitchFamily="34" charset="0"/>
              </a:rPr>
              <a:t> 7</a:t>
            </a:r>
            <a:endParaRPr lang="en-US" dirty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b="1" dirty="0" err="1">
                <a:latin typeface="Calibri" pitchFamily="34" charset="0"/>
              </a:rPr>
              <a:t>MVC</a:t>
            </a:r>
            <a:r>
              <a:rPr lang="en-US" b="1" dirty="0">
                <a:latin typeface="Calibri" pitchFamily="34" charset="0"/>
              </a:rPr>
              <a:t> Architecture:</a:t>
            </a:r>
          </a:p>
          <a:p>
            <a:endParaRPr lang="en-US" dirty="0" smtClean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Calibri" pitchFamily="34" charset="0"/>
              </a:rPr>
              <a:t>Model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</a:rPr>
              <a:t>Java </a:t>
            </a:r>
            <a:r>
              <a:rPr lang="en-US" dirty="0" err="1">
                <a:latin typeface="Calibri" pitchFamily="34" charset="0"/>
              </a:rPr>
              <a:t>POJO</a:t>
            </a:r>
            <a:r>
              <a:rPr lang="en-US" dirty="0">
                <a:latin typeface="Calibri" pitchFamily="34" charset="0"/>
              </a:rPr>
              <a:t> (Plain Old Java Object</a:t>
            </a:r>
            <a:r>
              <a:rPr lang="en-US" dirty="0" smtClean="0">
                <a:latin typeface="Calibri" pitchFamily="34" charset="0"/>
              </a:rPr>
              <a:t>); represents </a:t>
            </a:r>
            <a:r>
              <a:rPr lang="en-US" dirty="0">
                <a:latin typeface="Calibri" pitchFamily="34" charset="0"/>
              </a:rPr>
              <a:t>a database record </a:t>
            </a:r>
            <a:r>
              <a:rPr lang="en-US" dirty="0" smtClean="0">
                <a:latin typeface="Calibri" pitchFamily="34" charset="0"/>
              </a:rPr>
              <a:t>in Java 	   environment. e.g</a:t>
            </a:r>
            <a:r>
              <a:rPr lang="en-US" dirty="0">
                <a:latin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</a:rPr>
              <a:t>SearchResultModel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class.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alibri" pitchFamily="34" charset="0"/>
              </a:rPr>
              <a:t>View</a:t>
            </a:r>
            <a:r>
              <a:rPr lang="en-US" b="1" dirty="0">
                <a:latin typeface="Calibri" pitchFamily="34" charset="0"/>
              </a:rPr>
              <a:t>:  </a:t>
            </a:r>
            <a:r>
              <a:rPr lang="en-US" b="1" dirty="0" smtClean="0">
                <a:latin typeface="Calibri" pitchFamily="34" charset="0"/>
              </a:rPr>
              <a:t>  </a:t>
            </a:r>
            <a:r>
              <a:rPr lang="en-US" dirty="0" smtClean="0">
                <a:latin typeface="Calibri" pitchFamily="34" charset="0"/>
              </a:rPr>
              <a:t>Java </a:t>
            </a:r>
            <a:r>
              <a:rPr lang="en-US" dirty="0">
                <a:latin typeface="Calibri" pitchFamily="34" charset="0"/>
              </a:rPr>
              <a:t>Server Pages; compiled by Web Server into HTML and return to the </a:t>
            </a:r>
            <a:r>
              <a:rPr lang="en-US" dirty="0" smtClean="0">
                <a:latin typeface="Calibri" pitchFamily="34" charset="0"/>
              </a:rPr>
              <a:t>	   client.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alibri" pitchFamily="34" charset="0"/>
              </a:rPr>
              <a:t>Controller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en-US" dirty="0">
                <a:latin typeface="Calibri" pitchFamily="34" charset="0"/>
              </a:rPr>
              <a:t>Servlets; handle request/response and control the processing among </a:t>
            </a:r>
            <a:r>
              <a:rPr lang="en-US" dirty="0" smtClean="0">
                <a:latin typeface="Calibri" pitchFamily="34" charset="0"/>
              </a:rPr>
              <a:t>	          server </a:t>
            </a:r>
            <a:r>
              <a:rPr lang="en-US" dirty="0">
                <a:latin typeface="Calibri" pitchFamily="34" charset="0"/>
              </a:rPr>
              <a:t>side resources</a:t>
            </a:r>
            <a:r>
              <a:rPr lang="en-US" dirty="0" smtClean="0">
                <a:latin typeface="Calibri" pitchFamily="34" charset="0"/>
              </a:rPr>
              <a:t>. e.g</a:t>
            </a:r>
            <a:r>
              <a:rPr lang="en-US" dirty="0">
                <a:latin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</a:rPr>
              <a:t>BasicSearchServlet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4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32" y="1832216"/>
            <a:ext cx="887811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2560" y="685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itchFamily="34" charset="0"/>
              </a:rPr>
              <a:t>MVC</a:t>
            </a:r>
            <a:r>
              <a:rPr lang="en-US" b="1" dirty="0" smtClean="0">
                <a:latin typeface="Calibri" pitchFamily="34" charset="0"/>
              </a:rPr>
              <a:t> Flow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12972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30480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2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058" y="45720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CSE 5324 | Summer 2014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458" y="502920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alibri" panose="020F0502020204030204" pitchFamily="34" charset="0"/>
              </a:rPr>
              <a:t>Submitted By:</a:t>
            </a:r>
          </a:p>
          <a:p>
            <a:endParaRPr lang="en-US" sz="2200" dirty="0" smtClean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1587" y="3342968"/>
            <a:ext cx="479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July 3, 2014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7058" y="504458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Wesley Mao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5018314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Ratnaparikh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2516" y="501831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Jyoti</a:t>
            </a:r>
            <a:r>
              <a:rPr lang="en-US" dirty="0"/>
              <a:t> </a:t>
            </a:r>
            <a:r>
              <a:rPr lang="en-US" dirty="0" err="1"/>
              <a:t>Salitra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7058" y="5466468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Kadia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42968" y="546646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Sneha</a:t>
            </a:r>
            <a:r>
              <a:rPr lang="en-US" dirty="0"/>
              <a:t> Kulkarni</a:t>
            </a:r>
          </a:p>
        </p:txBody>
      </p:sp>
    </p:spTree>
    <p:extLst>
      <p:ext uri="{BB962C8B-B14F-4D97-AF65-F5344CB8AC3E}">
        <p14:creationId xmlns:p14="http://schemas.microsoft.com/office/powerpoint/2010/main" xmlns="" val="16957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667000"/>
            <a:ext cx="7971808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High cost for an enterprise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Databases can hold the “keys to the castle”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Databases can give companies a competitive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643" y="937106"/>
            <a:ext cx="8129153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latin typeface="Calibri" panose="020F0502020204030204" pitchFamily="34" charset="0"/>
              </a:rPr>
              <a:t>Importance of choosing the right database</a:t>
            </a:r>
            <a:r>
              <a:rPr lang="en-US" altLang="en-US" sz="4000" dirty="0">
                <a:latin typeface="Calibri" panose="020F0502020204030204" pitchFamily="34" charset="0"/>
              </a:rPr>
              <a:t>	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6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656936"/>
            <a:ext cx="7971808" cy="39087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MySQL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For non mission-critical environments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Great for database enabled websites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Attractive price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Oracle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Rock solid dependability, reliability, and features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Steep learning curve and expensive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Designed with the enterprise in mind</a:t>
            </a: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643" y="937106"/>
            <a:ext cx="812915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latin typeface="Calibri" panose="020F0502020204030204" pitchFamily="34" charset="0"/>
              </a:rPr>
              <a:t>Which is better?	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9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7623" y="1905000"/>
            <a:ext cx="7971808" cy="40626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Easy to get started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Many free GUI management tools like </a:t>
            </a:r>
            <a:r>
              <a:rPr lang="en-US" altLang="en-US" sz="2400" dirty="0" err="1">
                <a:latin typeface="Calibri" panose="020F0502020204030204" pitchFamily="34" charset="0"/>
              </a:rPr>
              <a:t>PHPMyAdmin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Uses very little overhead</a:t>
            </a:r>
          </a:p>
          <a:p>
            <a:pPr lvl="1"/>
            <a:r>
              <a:rPr lang="en-US" altLang="en-US" sz="2400" dirty="0" smtClean="0">
                <a:latin typeface="Calibri" panose="020F0502020204030204" pitchFamily="34" charset="0"/>
              </a:rPr>
              <a:t>     MySQL </a:t>
            </a:r>
            <a:r>
              <a:rPr lang="en-US" altLang="en-US" sz="2400" dirty="0">
                <a:latin typeface="Calibri" panose="020F0502020204030204" pitchFamily="34" charset="0"/>
              </a:rPr>
              <a:t>uses just under 1MB of RAM on laptop</a:t>
            </a:r>
          </a:p>
          <a:p>
            <a:pPr lvl="1"/>
            <a:r>
              <a:rPr lang="en-US" altLang="en-US" sz="2400" dirty="0" smtClean="0">
                <a:latin typeface="Calibri" panose="020F0502020204030204" pitchFamily="34" charset="0"/>
              </a:rPr>
              <a:t>     Oracle </a:t>
            </a:r>
            <a:r>
              <a:rPr lang="en-US" altLang="en-US" sz="2400" dirty="0">
                <a:latin typeface="Calibri" panose="020F0502020204030204" pitchFamily="34" charset="0"/>
              </a:rPr>
              <a:t>9i installation uses 128MB while idle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Beginning to support advanced features</a:t>
            </a:r>
          </a:p>
          <a:p>
            <a:pPr lvl="1"/>
            <a:r>
              <a:rPr lang="en-US" altLang="en-US" sz="2400" dirty="0" smtClean="0">
                <a:latin typeface="Calibri" panose="020F0502020204030204" pitchFamily="34" charset="0"/>
              </a:rPr>
              <a:t>     Stored </a:t>
            </a:r>
            <a:r>
              <a:rPr lang="en-US" altLang="en-US" sz="2400" dirty="0">
                <a:latin typeface="Calibri" panose="020F0502020204030204" pitchFamily="34" charset="0"/>
              </a:rPr>
              <a:t>Procedures, Triggers, Views </a:t>
            </a:r>
          </a:p>
          <a:p>
            <a:pPr lvl="1"/>
            <a:r>
              <a:rPr lang="en-US" altLang="en-US" sz="2400" dirty="0" smtClean="0">
                <a:latin typeface="Calibri" panose="020F0502020204030204" pitchFamily="34" charset="0"/>
              </a:rPr>
              <a:t>     Select </a:t>
            </a:r>
            <a:r>
              <a:rPr lang="en-US" altLang="en-US" sz="2400" dirty="0">
                <a:latin typeface="Calibri" panose="020F0502020204030204" pitchFamily="34" charset="0"/>
              </a:rPr>
              <a:t>statements with sub-queries</a:t>
            </a:r>
          </a:p>
          <a:p>
            <a:pPr lvl="1"/>
            <a:r>
              <a:rPr lang="en-US" altLang="en-US" sz="2400" dirty="0" smtClean="0">
                <a:latin typeface="Calibri" panose="020F0502020204030204" pitchFamily="34" charset="0"/>
              </a:rPr>
              <a:t>     Transactional </a:t>
            </a:r>
            <a:r>
              <a:rPr lang="en-US" altLang="en-US" sz="2400" dirty="0">
                <a:latin typeface="Calibri" panose="020F0502020204030204" pitchFamily="34" charset="0"/>
              </a:rPr>
              <a:t>tables</a:t>
            </a:r>
          </a:p>
          <a:p>
            <a:pPr lvl="2"/>
            <a:r>
              <a:rPr lang="en-US" altLang="en-US" sz="2400" dirty="0" smtClean="0">
                <a:latin typeface="Calibri" panose="020F0502020204030204" pitchFamily="34" charset="0"/>
              </a:rPr>
              <a:t>         Cascading </a:t>
            </a:r>
            <a:r>
              <a:rPr lang="en-US" altLang="en-US" sz="2400" dirty="0">
                <a:latin typeface="Calibri" panose="020F0502020204030204" pitchFamily="34" charset="0"/>
              </a:rPr>
              <a:t>updates and deletes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643" y="937106"/>
            <a:ext cx="812915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latin typeface="Calibri" panose="020F0502020204030204" pitchFamily="34" charset="0"/>
              </a:rPr>
              <a:t>MySQL Features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5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3438" y="3048000"/>
            <a:ext cx="7971808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Database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Relations (tables)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Java class to connect with database</a:t>
            </a:r>
          </a:p>
          <a:p>
            <a:r>
              <a:rPr lang="en-US" sz="2800" dirty="0"/>
              <a:t>              </a:t>
            </a:r>
            <a:r>
              <a:rPr lang="en-US" sz="2000" dirty="0"/>
              <a:t>Connection conn = </a:t>
            </a:r>
            <a:r>
              <a:rPr lang="en-US" sz="2000" dirty="0" err="1"/>
              <a:t>DBManager.getConnection</a:t>
            </a:r>
            <a:r>
              <a:rPr lang="en-US" sz="2000" dirty="0"/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643" y="937106"/>
            <a:ext cx="812915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Database operations for Basic Search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1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3438" y="3048000"/>
            <a:ext cx="7971808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Database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Relations (tables) creation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Java class to connect with database</a:t>
            </a:r>
          </a:p>
          <a:p>
            <a:r>
              <a:rPr lang="en-US" sz="2800" dirty="0"/>
              <a:t>              </a:t>
            </a:r>
            <a:r>
              <a:rPr lang="en-US" sz="2000" dirty="0"/>
              <a:t>Connection conn = </a:t>
            </a:r>
            <a:r>
              <a:rPr lang="en-US" sz="2000" dirty="0" err="1"/>
              <a:t>DBManager.getConnection</a:t>
            </a:r>
            <a:r>
              <a:rPr lang="en-US" sz="2000" dirty="0"/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643" y="937106"/>
            <a:ext cx="812915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</a:rPr>
              <a:t>ER-Diagram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C:\Users\user\Desktop\E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816" y="1981200"/>
            <a:ext cx="8930183" cy="431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40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3438" y="1673747"/>
            <a:ext cx="7971808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private final String BASIC_SEARCH=</a:t>
            </a:r>
          </a:p>
          <a:p>
            <a:r>
              <a:rPr lang="en-US" dirty="0"/>
              <a:t>"SELECT ID as id, TITLE as title, PRICE as price, IMAGE_PATH as </a:t>
            </a:r>
            <a:r>
              <a:rPr lang="en-US" dirty="0" err="1"/>
              <a:t>imagePath</a:t>
            </a:r>
            <a:r>
              <a:rPr lang="en-US" dirty="0"/>
              <a:t>, 'Books' as category FROM </a:t>
            </a:r>
            <a:r>
              <a:rPr lang="en-US" dirty="0" err="1"/>
              <a:t>bookhaus_db.books</a:t>
            </a:r>
            <a:r>
              <a:rPr lang="en-US" dirty="0"/>
              <a:t> where TITLE LIKE ?"                                  </a:t>
            </a:r>
          </a:p>
          <a:p>
            <a:r>
              <a:rPr lang="en-US" dirty="0"/>
              <a:t>+ " UNION“</a:t>
            </a:r>
          </a:p>
          <a:p>
            <a:r>
              <a:rPr lang="en-US" dirty="0"/>
              <a:t>+ " SELECT ID as </a:t>
            </a:r>
            <a:r>
              <a:rPr lang="en-US" dirty="0" err="1"/>
              <a:t>id,NAME</a:t>
            </a:r>
            <a:r>
              <a:rPr lang="en-US" dirty="0"/>
              <a:t> as title, PRICE as price, IMAGE_PATH as </a:t>
            </a:r>
            <a:r>
              <a:rPr lang="en-US" dirty="0" err="1"/>
              <a:t>imagePath</a:t>
            </a:r>
            <a:r>
              <a:rPr lang="en-US" dirty="0"/>
              <a:t>, 'Accessories' as category FROM </a:t>
            </a:r>
            <a:r>
              <a:rPr lang="en-US" dirty="0" err="1"/>
              <a:t>bookhaus_db.accessories</a:t>
            </a:r>
            <a:r>
              <a:rPr lang="en-US" dirty="0"/>
              <a:t> where NAME LIKE ?“</a:t>
            </a:r>
          </a:p>
          <a:p>
            <a:r>
              <a:rPr lang="en-US" dirty="0"/>
              <a:t> + " UNION“</a:t>
            </a:r>
          </a:p>
          <a:p>
            <a:r>
              <a:rPr lang="en-US" dirty="0"/>
              <a:t>+ " SELECT ID as id, ALBUM_TITLE as title, PRICE as price, IMAGE_PATH as </a:t>
            </a:r>
            <a:r>
              <a:rPr lang="en-US" dirty="0" err="1"/>
              <a:t>imagePath</a:t>
            </a:r>
            <a:r>
              <a:rPr lang="en-US" dirty="0"/>
              <a:t>, 'Music' as category FROM </a:t>
            </a:r>
            <a:r>
              <a:rPr lang="en-US" dirty="0" err="1"/>
              <a:t>bookhaus_db.music</a:t>
            </a:r>
            <a:r>
              <a:rPr lang="en-US" dirty="0"/>
              <a:t> where ALBUM_TITLE LIKE ?“</a:t>
            </a:r>
          </a:p>
          <a:p>
            <a:r>
              <a:rPr lang="en-US" dirty="0"/>
              <a:t>+ " UNION“</a:t>
            </a:r>
          </a:p>
          <a:p>
            <a:r>
              <a:rPr lang="en-US" dirty="0"/>
              <a:t>+ " SELECT ID as id, ITEM_NAME as title, PRICE as price, IMAGE_PATH as </a:t>
            </a:r>
            <a:r>
              <a:rPr lang="en-US" dirty="0" err="1"/>
              <a:t>imagePath</a:t>
            </a:r>
            <a:r>
              <a:rPr lang="en-US" dirty="0"/>
              <a:t>, 'Office Supplies' as category FROM </a:t>
            </a:r>
            <a:r>
              <a:rPr lang="en-US" dirty="0" err="1"/>
              <a:t>bookhaus_db.office_supplies</a:t>
            </a:r>
            <a:r>
              <a:rPr lang="en-US" dirty="0"/>
              <a:t> where ITEM_NAME LIKE ?";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643" y="937106"/>
            <a:ext cx="812915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SQL query for basic 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510" y="6341079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MRSK2.Development.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72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6670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alibri" pitchFamily="34" charset="0"/>
              </a:rPr>
              <a:t>Demo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3622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alibri" pitchFamily="34" charset="0"/>
              </a:rPr>
              <a:t>  Thank You</a:t>
            </a:r>
            <a:endParaRPr lang="en-US" sz="6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sa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DESCRIPTION &amp; REQUIREMENT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855" y="1893620"/>
            <a:ext cx="8129153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Product search (basic and advanced).  a. In basic search, a textbox where user can enter any search text. b. In advance search, allow users to choose the product attributes (e.g. product name, size, price, </a:t>
            </a:r>
            <a:r>
              <a:rPr lang="en-US" dirty="0" err="1">
                <a:latin typeface="Calibri" pitchFamily="34" charset="0"/>
              </a:rPr>
              <a:t>etc</a:t>
            </a:r>
            <a:r>
              <a:rPr lang="en-US" dirty="0">
                <a:latin typeface="Calibri" pitchFamily="34" charset="0"/>
              </a:rPr>
              <a:t> )  to search and display, along with options on how the results are to be displayed - in ascending or descending order.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Display clickable listing of results.  a. Users can click one result and it brings them to a new page for that particular product.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Navigation pane on the left side of the UI, for different product category. Each clickable link will display all the products of that category.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643" y="937106"/>
            <a:ext cx="812915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DOMAIN</a:t>
            </a:r>
            <a:r>
              <a:rPr lang="en-US" b="1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>
                <a:latin typeface="Calibri" pitchFamily="34" charset="0"/>
              </a:rPr>
              <a:t>BOOKSTORE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b="1" dirty="0">
                <a:latin typeface="Calibri" pitchFamily="34" charset="0"/>
              </a:rPr>
              <a:t>INITIAL REQUIREMENT:</a:t>
            </a:r>
          </a:p>
        </p:txBody>
      </p:sp>
    </p:spTree>
    <p:extLst>
      <p:ext uri="{BB962C8B-B14F-4D97-AF65-F5344CB8AC3E}">
        <p14:creationId xmlns:p14="http://schemas.microsoft.com/office/powerpoint/2010/main" xmlns="" val="8849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950" y="990600"/>
            <a:ext cx="7440168" cy="5056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6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723" y="777240"/>
            <a:ext cx="7440168" cy="5471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1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723" y="547948"/>
            <a:ext cx="7440168" cy="5471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26229" y="293913"/>
            <a:ext cx="5682342" cy="5878287"/>
          </a:xfrm>
          <a:custGeom>
            <a:avLst/>
            <a:gdLst>
              <a:gd name="connsiteX0" fmla="*/ 0 w 5682342"/>
              <a:gd name="connsiteY0" fmla="*/ 2100944 h 5878287"/>
              <a:gd name="connsiteX1" fmla="*/ 2481942 w 5682342"/>
              <a:gd name="connsiteY1" fmla="*/ 2100944 h 5878287"/>
              <a:gd name="connsiteX2" fmla="*/ 2481942 w 5682342"/>
              <a:gd name="connsiteY2" fmla="*/ 1905001 h 5878287"/>
              <a:gd name="connsiteX3" fmla="*/ 2481942 w 5682342"/>
              <a:gd name="connsiteY3" fmla="*/ 10887 h 5878287"/>
              <a:gd name="connsiteX4" fmla="*/ 2612571 w 5682342"/>
              <a:gd name="connsiteY4" fmla="*/ 1 h 5878287"/>
              <a:gd name="connsiteX5" fmla="*/ 5682342 w 5682342"/>
              <a:gd name="connsiteY5" fmla="*/ 1 h 5878287"/>
              <a:gd name="connsiteX6" fmla="*/ 5682342 w 5682342"/>
              <a:gd name="connsiteY6" fmla="*/ 5878287 h 5878287"/>
              <a:gd name="connsiteX7" fmla="*/ 10885 w 5682342"/>
              <a:gd name="connsiteY7" fmla="*/ 5878287 h 5878287"/>
              <a:gd name="connsiteX8" fmla="*/ 10885 w 5682342"/>
              <a:gd name="connsiteY8" fmla="*/ 5584373 h 5878287"/>
              <a:gd name="connsiteX9" fmla="*/ 0 w 5682342"/>
              <a:gd name="connsiteY9" fmla="*/ 2100944 h 587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2342" h="5878287">
                <a:moveTo>
                  <a:pt x="0" y="2100944"/>
                </a:moveTo>
                <a:lnTo>
                  <a:pt x="2481942" y="2100944"/>
                </a:lnTo>
                <a:lnTo>
                  <a:pt x="2481942" y="1905001"/>
                </a:lnTo>
                <a:lnTo>
                  <a:pt x="2481942" y="10887"/>
                </a:lnTo>
                <a:cubicBezTo>
                  <a:pt x="2605299" y="-328"/>
                  <a:pt x="2561606" y="1"/>
                  <a:pt x="2612571" y="1"/>
                </a:cubicBezTo>
                <a:lnTo>
                  <a:pt x="5682342" y="1"/>
                </a:lnTo>
                <a:lnTo>
                  <a:pt x="5682342" y="5878287"/>
                </a:lnTo>
                <a:lnTo>
                  <a:pt x="10885" y="5878287"/>
                </a:lnTo>
                <a:lnTo>
                  <a:pt x="10885" y="5584373"/>
                </a:lnTo>
                <a:cubicBezTo>
                  <a:pt x="7257" y="4423230"/>
                  <a:pt x="3628" y="3262087"/>
                  <a:pt x="0" y="210094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293913"/>
            <a:ext cx="1926771" cy="136071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0380" y="293913"/>
            <a:ext cx="2057677" cy="136071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94669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8592" y="900178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0380" y="5387715"/>
            <a:ext cx="697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xmlns="" val="1225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873" y="656214"/>
            <a:ext cx="7907482" cy="58207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MRSK2.OVERVIEW.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 CASE DIAGRAM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19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4147569"/>
              </p:ext>
            </p:extLst>
          </p:nvPr>
        </p:nvGraphicFramePr>
        <p:xfrm>
          <a:off x="261257" y="2035628"/>
          <a:ext cx="8577942" cy="2147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5792"/>
                <a:gridCol w="1465698"/>
                <a:gridCol w="2025262"/>
                <a:gridCol w="1770595"/>
                <a:gridCol w="1770595"/>
              </a:tblGrid>
              <a:tr h="410634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</a:p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(1:low 10:high)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TECHICAL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DIFFICULTTY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(1:low 10:high)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REQUIRED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(1:long 10:short)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254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searchBasic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2254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searchAdvance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2549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navigateItems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2661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getProductDetails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MRSK2.OVERVIEW.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RISK MATRIX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5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70" y="626522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MRSK2.OVERVIEW.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753" y="3119253"/>
            <a:ext cx="732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01 –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searchBasic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78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1792</TotalTime>
  <Words>636</Words>
  <Application>Microsoft Office PowerPoint</Application>
  <PresentationFormat>On-screen Show (4:3)</PresentationFormat>
  <Paragraphs>191</Paragraphs>
  <Slides>27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Urban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MVC Solution</vt:lpstr>
      <vt:lpstr>View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JYOTI</cp:lastModifiedBy>
  <cp:revision>435</cp:revision>
  <dcterms:created xsi:type="dcterms:W3CDTF">2014-03-24T02:16:02Z</dcterms:created>
  <dcterms:modified xsi:type="dcterms:W3CDTF">2014-07-03T23:13:26Z</dcterms:modified>
</cp:coreProperties>
</file>