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0"/>
  </p:notes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1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microsoft.com/office/2016/11/relationships/changesInfo" Target="changesInfos/changesInfo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90F4BD8D-B22F-495A-BFE8-EB1FA68204B1}"/>
    <pc:docChg chg="modSld">
      <pc:chgData name="" userId="" providerId="" clId="Web-{90F4BD8D-B22F-495A-BFE8-EB1FA68204B1}" dt="2017-12-11T16:32:39.414" v="66"/>
      <pc:docMkLst>
        <pc:docMk/>
      </pc:docMkLst>
      <pc:sldChg chg="modSp">
        <pc:chgData name="" userId="" providerId="" clId="Web-{90F4BD8D-B22F-495A-BFE8-EB1FA68204B1}" dt="2017-12-11T16:32:39.319" v="64"/>
        <pc:sldMkLst>
          <pc:docMk/>
          <pc:sldMk cId="1817535190" sldId="261"/>
        </pc:sldMkLst>
        <pc:spChg chg="mod">
          <ac:chgData name="" userId="" providerId="" clId="Web-{90F4BD8D-B22F-495A-BFE8-EB1FA68204B1}" dt="2017-12-11T16:32:39.319" v="64"/>
          <ac:spMkLst>
            <pc:docMk/>
            <pc:sldMk cId="1817535190" sldId="261"/>
            <ac:spMk id="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Naïve Bayes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Performance</c:v>
                </c:pt>
              </c:strCache>
            </c:strRef>
          </c:cat>
          <c:val>
            <c:numRef>
              <c:f>Sheet1!$B$2</c:f>
              <c:numCache>
                <c:formatCode>0.00%</c:formatCode>
                <c:ptCount val="1"/>
                <c:pt idx="0">
                  <c:v>0.5015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5D2-4277-8EA2-B96E10FAB64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Neural Network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Performance</c:v>
                </c:pt>
              </c:strCache>
            </c:strRef>
          </c:cat>
          <c:val>
            <c:numRef>
              <c:f>Sheet1!$C$2</c:f>
              <c:numCache>
                <c:formatCode>0.00%</c:formatCode>
                <c:ptCount val="1"/>
                <c:pt idx="0">
                  <c:v>0.69876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5D2-4277-8EA2-B96E10FAB64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Performance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5D2-4277-8EA2-B96E10FAB6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196890160"/>
        <c:axId val="-1196887840"/>
      </c:barChart>
      <c:catAx>
        <c:axId val="-1196890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96887840"/>
        <c:crosses val="autoZero"/>
        <c:auto val="1"/>
        <c:lblAlgn val="ctr"/>
        <c:lblOffset val="100"/>
        <c:noMultiLvlLbl val="0"/>
      </c:catAx>
      <c:valAx>
        <c:axId val="-119688784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9689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23141F-C8C1-6A46-A8BF-3F094B7E78D1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F086FB38-0A41-1340-BC7E-48334C462DFA}">
      <dgm:prSet phldrT="[Text]"/>
      <dgm:spPr/>
      <dgm:t>
        <a:bodyPr/>
        <a:lstStyle/>
        <a:p>
          <a:r>
            <a:rPr lang="en-US" dirty="0"/>
            <a:t>Classify players as forward, midfield,  defense, goalkeeper</a:t>
          </a:r>
        </a:p>
      </dgm:t>
    </dgm:pt>
    <dgm:pt modelId="{4B9BADF1-0DA6-E540-9EF8-2E30BD95422D}" type="parTrans" cxnId="{3FA63B37-F114-244C-87D3-5A1A2C1DE319}">
      <dgm:prSet/>
      <dgm:spPr/>
      <dgm:t>
        <a:bodyPr/>
        <a:lstStyle/>
        <a:p>
          <a:endParaRPr lang="en-US"/>
        </a:p>
      </dgm:t>
    </dgm:pt>
    <dgm:pt modelId="{A099D4D3-76EE-424E-B23B-22B8DBB0E365}" type="sibTrans" cxnId="{3FA63B37-F114-244C-87D3-5A1A2C1DE319}">
      <dgm:prSet/>
      <dgm:spPr/>
      <dgm:t>
        <a:bodyPr/>
        <a:lstStyle/>
        <a:p>
          <a:endParaRPr lang="en-US"/>
        </a:p>
      </dgm:t>
    </dgm:pt>
    <dgm:pt modelId="{C7CD3555-A210-B840-BD45-6D35C34434EE}">
      <dgm:prSet phldrT="[Text]"/>
      <dgm:spPr/>
      <dgm:t>
        <a:bodyPr/>
        <a:lstStyle/>
        <a:p>
          <a:r>
            <a:rPr lang="en-US" dirty="0"/>
            <a:t>Create plausible playing team of 11</a:t>
          </a:r>
        </a:p>
      </dgm:t>
    </dgm:pt>
    <dgm:pt modelId="{DE092BFD-DD7D-AD4C-9BDA-6B525DE18A63}" type="parTrans" cxnId="{767F90F2-CAEA-3447-A657-8E55FC35C813}">
      <dgm:prSet/>
      <dgm:spPr/>
      <dgm:t>
        <a:bodyPr/>
        <a:lstStyle/>
        <a:p>
          <a:endParaRPr lang="en-US"/>
        </a:p>
      </dgm:t>
    </dgm:pt>
    <dgm:pt modelId="{6A64FE13-ED31-4144-BCDF-5795ACBDCF0A}" type="sibTrans" cxnId="{767F90F2-CAEA-3447-A657-8E55FC35C813}">
      <dgm:prSet/>
      <dgm:spPr/>
      <dgm:t>
        <a:bodyPr/>
        <a:lstStyle/>
        <a:p>
          <a:endParaRPr lang="en-US"/>
        </a:p>
      </dgm:t>
    </dgm:pt>
    <dgm:pt modelId="{C1CBCD62-D913-B24D-9299-D98ED3CFFF97}">
      <dgm:prSet/>
      <dgm:spPr/>
      <dgm:t>
        <a:bodyPr/>
        <a:lstStyle/>
        <a:p>
          <a:r>
            <a:rPr lang="en-US"/>
            <a:t>Compute overall rank of each player</a:t>
          </a:r>
          <a:endParaRPr lang="en-US" dirty="0"/>
        </a:p>
      </dgm:t>
    </dgm:pt>
    <dgm:pt modelId="{02A1CA91-0D98-E24E-9FDD-D24933BA4BA9}" type="parTrans" cxnId="{C8A5B893-D1FE-1C45-A332-9EA36847F5DD}">
      <dgm:prSet/>
      <dgm:spPr/>
      <dgm:t>
        <a:bodyPr/>
        <a:lstStyle/>
        <a:p>
          <a:endParaRPr lang="en-US"/>
        </a:p>
      </dgm:t>
    </dgm:pt>
    <dgm:pt modelId="{1715BE66-5AF2-AD44-A005-E3DEEA342620}" type="sibTrans" cxnId="{C8A5B893-D1FE-1C45-A332-9EA36847F5DD}">
      <dgm:prSet/>
      <dgm:spPr/>
      <dgm:t>
        <a:bodyPr/>
        <a:lstStyle/>
        <a:p>
          <a:endParaRPr lang="en-US"/>
        </a:p>
      </dgm:t>
    </dgm:pt>
    <dgm:pt modelId="{4569F66A-8CEE-ED41-A6A4-EDDE6E37260D}" type="pres">
      <dgm:prSet presAssocID="{0723141F-C8C1-6A46-A8BF-3F094B7E78D1}" presName="Name0" presStyleCnt="0">
        <dgm:presLayoutVars>
          <dgm:dir/>
          <dgm:resizeHandles val="exact"/>
        </dgm:presLayoutVars>
      </dgm:prSet>
      <dgm:spPr/>
    </dgm:pt>
    <dgm:pt modelId="{0B5C966A-EB3B-F74C-B538-92A027E517D7}" type="pres">
      <dgm:prSet presAssocID="{F086FB38-0A41-1340-BC7E-48334C462DF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187696-9D25-0141-A68A-91EA3779C7D6}" type="pres">
      <dgm:prSet presAssocID="{A099D4D3-76EE-424E-B23B-22B8DBB0E36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9B6F21C-355F-8248-806F-6BC2DA2F10B7}" type="pres">
      <dgm:prSet presAssocID="{A099D4D3-76EE-424E-B23B-22B8DBB0E365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00E9FABD-D82B-4545-AB08-A550C992A1CD}" type="pres">
      <dgm:prSet presAssocID="{C1CBCD62-D913-B24D-9299-D98ED3CFFF9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B02F20-A5ED-304F-9368-DA612D96DE52}" type="pres">
      <dgm:prSet presAssocID="{1715BE66-5AF2-AD44-A005-E3DEEA342620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7D59EDB-F02A-084D-A63D-20599C5CB727}" type="pres">
      <dgm:prSet presAssocID="{1715BE66-5AF2-AD44-A005-E3DEEA342620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79F44F4B-4AE6-DC41-AD76-613B3EA2FB13}" type="pres">
      <dgm:prSet presAssocID="{C7CD3555-A210-B840-BD45-6D35C34434E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C1ACF6-6ABA-3A40-8EF3-D884B2464D9B}" type="presOf" srcId="{0723141F-C8C1-6A46-A8BF-3F094B7E78D1}" destId="{4569F66A-8CEE-ED41-A6A4-EDDE6E37260D}" srcOrd="0" destOrd="0" presId="urn:microsoft.com/office/officeart/2005/8/layout/process1"/>
    <dgm:cxn modelId="{BC481799-CE29-F244-A222-57D88C058A1F}" type="presOf" srcId="{1715BE66-5AF2-AD44-A005-E3DEEA342620}" destId="{F7D59EDB-F02A-084D-A63D-20599C5CB727}" srcOrd="1" destOrd="0" presId="urn:microsoft.com/office/officeart/2005/8/layout/process1"/>
    <dgm:cxn modelId="{30564514-C033-5F4D-AA31-C22BA466C071}" type="presOf" srcId="{C1CBCD62-D913-B24D-9299-D98ED3CFFF97}" destId="{00E9FABD-D82B-4545-AB08-A550C992A1CD}" srcOrd="0" destOrd="0" presId="urn:microsoft.com/office/officeart/2005/8/layout/process1"/>
    <dgm:cxn modelId="{6B9117D3-CFC5-EF49-9172-827A3F23FD5E}" type="presOf" srcId="{F086FB38-0A41-1340-BC7E-48334C462DFA}" destId="{0B5C966A-EB3B-F74C-B538-92A027E517D7}" srcOrd="0" destOrd="0" presId="urn:microsoft.com/office/officeart/2005/8/layout/process1"/>
    <dgm:cxn modelId="{A1B4D2CF-13C1-B240-8EDB-4E3544526231}" type="presOf" srcId="{C7CD3555-A210-B840-BD45-6D35C34434EE}" destId="{79F44F4B-4AE6-DC41-AD76-613B3EA2FB13}" srcOrd="0" destOrd="0" presId="urn:microsoft.com/office/officeart/2005/8/layout/process1"/>
    <dgm:cxn modelId="{3FA63B37-F114-244C-87D3-5A1A2C1DE319}" srcId="{0723141F-C8C1-6A46-A8BF-3F094B7E78D1}" destId="{F086FB38-0A41-1340-BC7E-48334C462DFA}" srcOrd="0" destOrd="0" parTransId="{4B9BADF1-0DA6-E540-9EF8-2E30BD95422D}" sibTransId="{A099D4D3-76EE-424E-B23B-22B8DBB0E365}"/>
    <dgm:cxn modelId="{E3ED1C7B-8175-384A-A6F7-A65D737000CA}" type="presOf" srcId="{A099D4D3-76EE-424E-B23B-22B8DBB0E365}" destId="{48187696-9D25-0141-A68A-91EA3779C7D6}" srcOrd="0" destOrd="0" presId="urn:microsoft.com/office/officeart/2005/8/layout/process1"/>
    <dgm:cxn modelId="{767F90F2-CAEA-3447-A657-8E55FC35C813}" srcId="{0723141F-C8C1-6A46-A8BF-3F094B7E78D1}" destId="{C7CD3555-A210-B840-BD45-6D35C34434EE}" srcOrd="2" destOrd="0" parTransId="{DE092BFD-DD7D-AD4C-9BDA-6B525DE18A63}" sibTransId="{6A64FE13-ED31-4144-BCDF-5795ACBDCF0A}"/>
    <dgm:cxn modelId="{DE3DC017-FB41-7F44-B082-C2ED22B50739}" type="presOf" srcId="{1715BE66-5AF2-AD44-A005-E3DEEA342620}" destId="{F0B02F20-A5ED-304F-9368-DA612D96DE52}" srcOrd="0" destOrd="0" presId="urn:microsoft.com/office/officeart/2005/8/layout/process1"/>
    <dgm:cxn modelId="{C8A5B893-D1FE-1C45-A332-9EA36847F5DD}" srcId="{0723141F-C8C1-6A46-A8BF-3F094B7E78D1}" destId="{C1CBCD62-D913-B24D-9299-D98ED3CFFF97}" srcOrd="1" destOrd="0" parTransId="{02A1CA91-0D98-E24E-9FDD-D24933BA4BA9}" sibTransId="{1715BE66-5AF2-AD44-A005-E3DEEA342620}"/>
    <dgm:cxn modelId="{3F765625-0214-1346-954C-980E53C65258}" type="presOf" srcId="{A099D4D3-76EE-424E-B23B-22B8DBB0E365}" destId="{39B6F21C-355F-8248-806F-6BC2DA2F10B7}" srcOrd="1" destOrd="0" presId="urn:microsoft.com/office/officeart/2005/8/layout/process1"/>
    <dgm:cxn modelId="{B9A443C5-93BC-D444-914C-A5F460A08C91}" type="presParOf" srcId="{4569F66A-8CEE-ED41-A6A4-EDDE6E37260D}" destId="{0B5C966A-EB3B-F74C-B538-92A027E517D7}" srcOrd="0" destOrd="0" presId="urn:microsoft.com/office/officeart/2005/8/layout/process1"/>
    <dgm:cxn modelId="{0495F13F-C40B-434D-AA27-46177D858BAB}" type="presParOf" srcId="{4569F66A-8CEE-ED41-A6A4-EDDE6E37260D}" destId="{48187696-9D25-0141-A68A-91EA3779C7D6}" srcOrd="1" destOrd="0" presId="urn:microsoft.com/office/officeart/2005/8/layout/process1"/>
    <dgm:cxn modelId="{B0DFB6B8-0905-614A-B1A0-56BAB5A812DE}" type="presParOf" srcId="{48187696-9D25-0141-A68A-91EA3779C7D6}" destId="{39B6F21C-355F-8248-806F-6BC2DA2F10B7}" srcOrd="0" destOrd="0" presId="urn:microsoft.com/office/officeart/2005/8/layout/process1"/>
    <dgm:cxn modelId="{188F454E-8C12-4044-9FAB-4E635CD7F714}" type="presParOf" srcId="{4569F66A-8CEE-ED41-A6A4-EDDE6E37260D}" destId="{00E9FABD-D82B-4545-AB08-A550C992A1CD}" srcOrd="2" destOrd="0" presId="urn:microsoft.com/office/officeart/2005/8/layout/process1"/>
    <dgm:cxn modelId="{A2A4F9FB-3452-064A-80FA-45A388BE100F}" type="presParOf" srcId="{4569F66A-8CEE-ED41-A6A4-EDDE6E37260D}" destId="{F0B02F20-A5ED-304F-9368-DA612D96DE52}" srcOrd="3" destOrd="0" presId="urn:microsoft.com/office/officeart/2005/8/layout/process1"/>
    <dgm:cxn modelId="{7A0F717F-6042-3148-A02F-1CED2F2E1742}" type="presParOf" srcId="{F0B02F20-A5ED-304F-9368-DA612D96DE52}" destId="{F7D59EDB-F02A-084D-A63D-20599C5CB727}" srcOrd="0" destOrd="0" presId="urn:microsoft.com/office/officeart/2005/8/layout/process1"/>
    <dgm:cxn modelId="{F76A362F-D58F-874D-8EB2-8932B02740D0}" type="presParOf" srcId="{4569F66A-8CEE-ED41-A6A4-EDDE6E37260D}" destId="{79F44F4B-4AE6-DC41-AD76-613B3EA2FB1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C966A-EB3B-F74C-B538-92A027E517D7}">
      <dsp:nvSpPr>
        <dsp:cNvPr id="0" name=""/>
        <dsp:cNvSpPr/>
      </dsp:nvSpPr>
      <dsp:spPr>
        <a:xfrm>
          <a:off x="5666" y="444509"/>
          <a:ext cx="1693658" cy="1683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Classify players as forward, midfield,  defense, goalkeeper</a:t>
          </a:r>
        </a:p>
      </dsp:txBody>
      <dsp:txXfrm>
        <a:off x="54961" y="493804"/>
        <a:ext cx="1595068" cy="1584482"/>
      </dsp:txXfrm>
    </dsp:sp>
    <dsp:sp modelId="{48187696-9D25-0141-A68A-91EA3779C7D6}">
      <dsp:nvSpPr>
        <dsp:cNvPr id="0" name=""/>
        <dsp:cNvSpPr/>
      </dsp:nvSpPr>
      <dsp:spPr>
        <a:xfrm>
          <a:off x="1868690" y="1076031"/>
          <a:ext cx="359055" cy="4200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868690" y="1160036"/>
        <a:ext cx="251339" cy="252017"/>
      </dsp:txXfrm>
    </dsp:sp>
    <dsp:sp modelId="{00E9FABD-D82B-4545-AB08-A550C992A1CD}">
      <dsp:nvSpPr>
        <dsp:cNvPr id="0" name=""/>
        <dsp:cNvSpPr/>
      </dsp:nvSpPr>
      <dsp:spPr>
        <a:xfrm>
          <a:off x="2376787" y="444509"/>
          <a:ext cx="1693658" cy="1683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Compute overall rank of each player</a:t>
          </a:r>
          <a:endParaRPr lang="en-US" sz="1800" kern="1200" dirty="0"/>
        </a:p>
      </dsp:txBody>
      <dsp:txXfrm>
        <a:off x="2426082" y="493804"/>
        <a:ext cx="1595068" cy="1584482"/>
      </dsp:txXfrm>
    </dsp:sp>
    <dsp:sp modelId="{F0B02F20-A5ED-304F-9368-DA612D96DE52}">
      <dsp:nvSpPr>
        <dsp:cNvPr id="0" name=""/>
        <dsp:cNvSpPr/>
      </dsp:nvSpPr>
      <dsp:spPr>
        <a:xfrm>
          <a:off x="4239811" y="1076031"/>
          <a:ext cx="359055" cy="4200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239811" y="1160036"/>
        <a:ext cx="251339" cy="252017"/>
      </dsp:txXfrm>
    </dsp:sp>
    <dsp:sp modelId="{79F44F4B-4AE6-DC41-AD76-613B3EA2FB13}">
      <dsp:nvSpPr>
        <dsp:cNvPr id="0" name=""/>
        <dsp:cNvSpPr/>
      </dsp:nvSpPr>
      <dsp:spPr>
        <a:xfrm>
          <a:off x="4747909" y="444509"/>
          <a:ext cx="1693658" cy="1683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Create plausible playing team of 11</a:t>
          </a:r>
        </a:p>
      </dsp:txBody>
      <dsp:txXfrm>
        <a:off x="4797204" y="493804"/>
        <a:ext cx="1595068" cy="1584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A96B-D8A1-5F4A-A7F2-42C0AD6E6598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5CED1-100F-B540-BDD8-E0A786E2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31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5CED1-100F-B540-BDD8-E0A786E209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11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5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en.wikipedia.org/wiki/Association_footbal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4" y="3283308"/>
            <a:ext cx="5826719" cy="1646302"/>
          </a:xfrm>
        </p:spPr>
        <p:txBody>
          <a:bodyPr/>
          <a:lstStyle/>
          <a:p>
            <a:pPr algn="ctr"/>
            <a:r>
              <a:rPr lang="en-US" dirty="0"/>
              <a:t>Association Football – Prediction of Team Squads and Positions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4" y="5321493"/>
            <a:ext cx="5826719" cy="1096899"/>
          </a:xfrm>
        </p:spPr>
        <p:txBody>
          <a:bodyPr/>
          <a:lstStyle/>
          <a:p>
            <a:pPr algn="ctr"/>
            <a:r>
              <a:rPr lang="en-US" dirty="0"/>
              <a:t>By</a:t>
            </a:r>
          </a:p>
          <a:p>
            <a:pPr algn="ctr"/>
            <a:r>
              <a:rPr lang="en-US" dirty="0" err="1"/>
              <a:t>Anand</a:t>
            </a:r>
            <a:r>
              <a:rPr lang="en-US" dirty="0"/>
              <a:t> </a:t>
            </a:r>
            <a:r>
              <a:rPr lang="en-US" dirty="0" err="1"/>
              <a:t>Kamat</a:t>
            </a:r>
            <a:r>
              <a:rPr lang="en-US" dirty="0"/>
              <a:t>, Deeksha Arya, </a:t>
            </a:r>
            <a:r>
              <a:rPr lang="en-US" dirty="0" err="1"/>
              <a:t>Dipanjan</a:t>
            </a:r>
            <a:r>
              <a:rPr lang="en-US" dirty="0"/>
              <a:t> Dutta</a:t>
            </a:r>
          </a:p>
        </p:txBody>
      </p:sp>
    </p:spTree>
    <p:extLst>
      <p:ext uri="{BB962C8B-B14F-4D97-AF65-F5344CB8AC3E}">
        <p14:creationId xmlns:p14="http://schemas.microsoft.com/office/powerpoint/2010/main" val="12004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20980"/>
            <a:ext cx="6447501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/>
            </a:r>
            <a:br>
              <a:rPr lang="en-US" sz="3600" dirty="0"/>
            </a:br>
            <a:r>
              <a:rPr lang="en-US" sz="4900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567543"/>
            <a:ext cx="6447501" cy="405032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250 million players in over 200 countries</a:t>
            </a:r>
            <a:r>
              <a:rPr lang="en-US" baseline="30000" dirty="0"/>
              <a:t>[1]</a:t>
            </a:r>
          </a:p>
          <a:p>
            <a:r>
              <a:rPr lang="en-US" dirty="0"/>
              <a:t>Huge fan following of over 4 billion people</a:t>
            </a:r>
            <a:r>
              <a:rPr lang="en-US" baseline="30000" dirty="0"/>
              <a:t>[2]</a:t>
            </a:r>
          </a:p>
          <a:p>
            <a:r>
              <a:rPr lang="en-US" dirty="0"/>
              <a:t>Statistics of performance of players released, but process of selection of squad confidential</a:t>
            </a:r>
          </a:p>
          <a:p>
            <a:r>
              <a:rPr lang="en-US" dirty="0"/>
              <a:t>Football championships give high monetary opportunities as large amounts of bets are placed worldwide on both International matches and league matches</a:t>
            </a:r>
          </a:p>
          <a:p>
            <a:r>
              <a:rPr lang="en-US" dirty="0"/>
              <a:t>Great amount of statistical data is studied to predict:</a:t>
            </a:r>
          </a:p>
          <a:p>
            <a:pPr lvl="1"/>
            <a:r>
              <a:rPr lang="en-US" dirty="0"/>
              <a:t>best player of a match/tournament</a:t>
            </a:r>
          </a:p>
          <a:p>
            <a:pPr lvl="1"/>
            <a:r>
              <a:rPr lang="en-US" dirty="0"/>
              <a:t>team to win a match and ultimately championship</a:t>
            </a:r>
          </a:p>
          <a:p>
            <a:r>
              <a:rPr lang="en-US" dirty="0"/>
              <a:t>Though of great interest, not much research has gone into predicting a playing 11 of a team</a:t>
            </a:r>
          </a:p>
          <a:p>
            <a:r>
              <a:rPr lang="en-US" dirty="0"/>
              <a:t>Useful especially in fantasy football or video games to generate an opponent team based on easy-medium-hard difficulty level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9459" y="5781448"/>
            <a:ext cx="45066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[1] </a:t>
            </a:r>
            <a:r>
              <a:rPr lang="en-US" sz="900" dirty="0">
                <a:hlinkClick r:id="rId3"/>
              </a:rPr>
              <a:t>https://en.wikipedia.org/wiki/Association_football</a:t>
            </a:r>
            <a:endParaRPr lang="en-US" sz="900" dirty="0"/>
          </a:p>
          <a:p>
            <a:r>
              <a:rPr lang="en-US" sz="900" dirty="0"/>
              <a:t>[2] http://</a:t>
            </a:r>
            <a:r>
              <a:rPr lang="en-US" sz="900" dirty="0" err="1"/>
              <a:t>www.totalsportek.com</a:t>
            </a:r>
            <a:r>
              <a:rPr lang="en-US" sz="900" dirty="0"/>
              <a:t>/most-popular-sports/</a:t>
            </a:r>
          </a:p>
        </p:txBody>
      </p:sp>
    </p:spTree>
    <p:extLst>
      <p:ext uri="{BB962C8B-B14F-4D97-AF65-F5344CB8AC3E}">
        <p14:creationId xmlns:p14="http://schemas.microsoft.com/office/powerpoint/2010/main" val="212053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Our Plan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371044"/>
              </p:ext>
            </p:extLst>
          </p:nvPr>
        </p:nvGraphicFramePr>
        <p:xfrm>
          <a:off x="765572" y="2749682"/>
          <a:ext cx="6447234" cy="2572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Oval 9"/>
          <p:cNvSpPr/>
          <p:nvPr/>
        </p:nvSpPr>
        <p:spPr>
          <a:xfrm>
            <a:off x="1057608" y="1705785"/>
            <a:ext cx="1033016" cy="86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Down Arrow 11"/>
          <p:cNvSpPr/>
          <p:nvPr/>
        </p:nvSpPr>
        <p:spPr>
          <a:xfrm>
            <a:off x="1368359" y="2696385"/>
            <a:ext cx="387920" cy="2977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1174399" y="1896799"/>
            <a:ext cx="77584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Set of players</a:t>
            </a:r>
          </a:p>
        </p:txBody>
      </p:sp>
    </p:spTree>
    <p:extLst>
      <p:ext uri="{BB962C8B-B14F-4D97-AF65-F5344CB8AC3E}">
        <p14:creationId xmlns:p14="http://schemas.microsoft.com/office/powerpoint/2010/main" val="78251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79" y="3601377"/>
            <a:ext cx="3943351" cy="29575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The Dataset</a:t>
            </a:r>
            <a:br>
              <a:rPr lang="en-US" dirty="0"/>
            </a:br>
            <a:r>
              <a:rPr lang="en-US" dirty="0"/>
              <a:t>European Soccer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focus on association football in Europe</a:t>
            </a:r>
          </a:p>
          <a:p>
            <a:r>
              <a:rPr lang="en-US" dirty="0"/>
              <a:t>10,000+ players with information over the seasons from 2008-2016</a:t>
            </a:r>
          </a:p>
          <a:p>
            <a:r>
              <a:rPr lang="en-US" dirty="0"/>
              <a:t>Attributes of players sourced from EA Sports FIFA video game series as of 16th Oct 2016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1024" y="6206126"/>
            <a:ext cx="2524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Percentage of position of players in dataset</a:t>
            </a:r>
          </a:p>
        </p:txBody>
      </p:sp>
    </p:spTree>
    <p:extLst>
      <p:ext uri="{BB962C8B-B14F-4D97-AF65-F5344CB8AC3E}">
        <p14:creationId xmlns:p14="http://schemas.microsoft.com/office/powerpoint/2010/main" val="184479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Step 1:</a:t>
            </a:r>
            <a:br>
              <a:rPr lang="en-US" dirty="0"/>
            </a:br>
            <a:r>
              <a:rPr lang="en-US" dirty="0"/>
              <a:t>Classifying Players into 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811" y="1930400"/>
            <a:ext cx="6447501" cy="2910580"/>
          </a:xfrm>
        </p:spPr>
        <p:txBody>
          <a:bodyPr vert="horz" lIns="68580" tIns="34290" rIns="68580" bIns="34290" rtlCol="0" anchor="t">
            <a:normAutofit lnSpcReduction="10000"/>
          </a:bodyPr>
          <a:lstStyle/>
          <a:p>
            <a:r>
              <a:rPr lang="is-IS" dirty="0"/>
              <a:t>162257</a:t>
            </a:r>
            <a:r>
              <a:rPr lang="en-US" dirty="0"/>
              <a:t> rows of player and their attributes over time</a:t>
            </a:r>
          </a:p>
          <a:p>
            <a:r>
              <a:rPr lang="en-US" dirty="0"/>
              <a:t>Classification task to classify a player to be played as one of </a:t>
            </a:r>
            <a:r>
              <a:rPr lang="en-US" dirty="0" smtClean="0"/>
              <a:t>4 </a:t>
            </a:r>
            <a:r>
              <a:rPr lang="en-US" dirty="0"/>
              <a:t>classes: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Attack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Midfield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Defense</a:t>
            </a:r>
          </a:p>
          <a:p>
            <a:pPr lvl="1">
              <a:spcBef>
                <a:spcPts val="300"/>
              </a:spcBef>
            </a:pPr>
            <a:r>
              <a:rPr lang="en-US" dirty="0" err="1" smtClean="0"/>
              <a:t>GoalKeeper</a:t>
            </a:r>
            <a:endParaRPr lang="en-US" dirty="0"/>
          </a:p>
          <a:p>
            <a:r>
              <a:rPr lang="en-US" dirty="0"/>
              <a:t>34 features of each player including:</a:t>
            </a:r>
          </a:p>
          <a:p>
            <a:pPr lvl="1"/>
            <a:r>
              <a:rPr lang="en-US" dirty="0"/>
              <a:t>crossing, finishing, heading accuracy, short passing, volleys, dribbling, curve, free kick accuracy</a:t>
            </a:r>
          </a:p>
          <a:p>
            <a:pPr>
              <a:spcBef>
                <a:spcPts val="300"/>
              </a:spcBef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9B30DCF2-5CBE-4449-BBB6-43515347F8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723853"/>
              </p:ext>
            </p:extLst>
          </p:nvPr>
        </p:nvGraphicFramePr>
        <p:xfrm>
          <a:off x="365852" y="4840980"/>
          <a:ext cx="6735418" cy="1543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753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145" y="3509527"/>
            <a:ext cx="3576817" cy="26826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1479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Step 2: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Overall </a:t>
            </a:r>
            <a:r>
              <a:rPr lang="en-US" dirty="0"/>
              <a:t>Ranking of Players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09811" y="1948939"/>
            <a:ext cx="6447501" cy="40518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Regression task to compute overall rating of player on 100</a:t>
            </a:r>
          </a:p>
          <a:p>
            <a:r>
              <a:rPr lang="en-US" dirty="0"/>
              <a:t>35 features for each player including:</a:t>
            </a:r>
          </a:p>
          <a:p>
            <a:pPr lvl="1"/>
            <a:r>
              <a:rPr lang="en-US" dirty="0"/>
              <a:t>potential, ball control, acceleration, sprint speed, agility, reactions, balance, shot power, jumping, strength, long shots and aggression</a:t>
            </a:r>
          </a:p>
          <a:p>
            <a:endParaRPr lang="en-US" sz="1050" dirty="0"/>
          </a:p>
          <a:p>
            <a:r>
              <a:rPr lang="en-US" dirty="0"/>
              <a:t>Algorithm details:</a:t>
            </a:r>
          </a:p>
          <a:p>
            <a:pPr lvl="1"/>
            <a:r>
              <a:rPr lang="en-US" dirty="0"/>
              <a:t>Training: 80%</a:t>
            </a:r>
          </a:p>
          <a:p>
            <a:pPr lvl="1"/>
            <a:r>
              <a:rPr lang="en-US" dirty="0"/>
              <a:t>Testing: 20%</a:t>
            </a:r>
          </a:p>
          <a:p>
            <a:pPr lvl="1"/>
            <a:r>
              <a:rPr lang="en-US" dirty="0"/>
              <a:t>Error function: </a:t>
            </a:r>
            <a:endParaRPr lang="en-US" dirty="0"/>
          </a:p>
          <a:p>
            <a:pPr lvl="2"/>
            <a:r>
              <a:rPr lang="en-US" dirty="0" smtClean="0"/>
              <a:t>Mean </a:t>
            </a:r>
            <a:r>
              <a:rPr lang="en-US" dirty="0"/>
              <a:t>Squared Error (MSE)</a:t>
            </a:r>
          </a:p>
          <a:p>
            <a:r>
              <a:rPr lang="en-US" dirty="0"/>
              <a:t>MSE on Test Data using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Random Forest Regression: </a:t>
            </a:r>
            <a:r>
              <a:rPr lang="it-IT" dirty="0"/>
              <a:t>0.94</a:t>
            </a:r>
          </a:p>
          <a:p>
            <a:pPr marL="0" indent="0">
              <a:spcBef>
                <a:spcPts val="0"/>
              </a:spcBef>
              <a:buNone/>
            </a:pPr>
            <a:endParaRPr lang="en-US" sz="1050" dirty="0"/>
          </a:p>
          <a:p>
            <a:pPr lvl="1"/>
            <a:endParaRPr 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4888887" y="3509527"/>
            <a:ext cx="195277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25" dirty="0"/>
              <a:t>10-fold cross validation </a:t>
            </a:r>
          </a:p>
          <a:p>
            <a:pPr algn="ctr"/>
            <a:r>
              <a:rPr lang="en-US" sz="825" dirty="0"/>
              <a:t>on a number of regression algorithms</a:t>
            </a:r>
          </a:p>
        </p:txBody>
      </p:sp>
    </p:spTree>
    <p:extLst>
      <p:ext uri="{BB962C8B-B14F-4D97-AF65-F5344CB8AC3E}">
        <p14:creationId xmlns:p14="http://schemas.microsoft.com/office/powerpoint/2010/main" val="17655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645" y="523161"/>
            <a:ext cx="6447501" cy="531421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Our Current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388671"/>
            <a:ext cx="6447501" cy="503588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Given a set of features of multiple players, </a:t>
            </a:r>
            <a:r>
              <a:rPr lang="en-US" dirty="0" smtClean="0"/>
              <a:t>                                       pick the </a:t>
            </a:r>
            <a:r>
              <a:rPr lang="en-US" dirty="0"/>
              <a:t>best combination for the playing 11</a:t>
            </a:r>
          </a:p>
          <a:p>
            <a:r>
              <a:rPr lang="en-US" dirty="0"/>
              <a:t>Players chosen from:</a:t>
            </a:r>
          </a:p>
          <a:p>
            <a:pPr marL="422213" lvl="1">
              <a:spcBef>
                <a:spcPts val="0"/>
              </a:spcBef>
            </a:pPr>
            <a:r>
              <a:rPr lang="en-US" dirty="0"/>
              <a:t>Aaron Ramsey</a:t>
            </a:r>
          </a:p>
          <a:p>
            <a:pPr marL="422213" lvl="1">
              <a:spcBef>
                <a:spcPts val="0"/>
              </a:spcBef>
            </a:pPr>
            <a:r>
              <a:rPr lang="en-US" dirty="0"/>
              <a:t>Alex </a:t>
            </a:r>
            <a:r>
              <a:rPr lang="en-US" dirty="0" err="1"/>
              <a:t>Iwobi</a:t>
            </a:r>
            <a:endParaRPr lang="en-US" dirty="0"/>
          </a:p>
          <a:p>
            <a:pPr marL="422213" lvl="1">
              <a:spcBef>
                <a:spcPts val="0"/>
              </a:spcBef>
            </a:pPr>
            <a:r>
              <a:rPr lang="en-US" dirty="0"/>
              <a:t>Alexandre </a:t>
            </a:r>
            <a:r>
              <a:rPr lang="en-US" dirty="0" err="1"/>
              <a:t>Lacazette</a:t>
            </a:r>
            <a:endParaRPr lang="en-US" dirty="0"/>
          </a:p>
          <a:p>
            <a:pPr marL="422213" lvl="1">
              <a:spcBef>
                <a:spcPts val="0"/>
              </a:spcBef>
            </a:pPr>
            <a:r>
              <a:rPr lang="en-US" dirty="0"/>
              <a:t>Alexis Sanchez</a:t>
            </a:r>
          </a:p>
          <a:p>
            <a:pPr marL="422213" lvl="1">
              <a:spcBef>
                <a:spcPts val="0"/>
              </a:spcBef>
            </a:pPr>
            <a:r>
              <a:rPr lang="en-US" dirty="0" err="1"/>
              <a:t>Calum</a:t>
            </a:r>
            <a:r>
              <a:rPr lang="en-US" dirty="0"/>
              <a:t> Chambers</a:t>
            </a:r>
          </a:p>
          <a:p>
            <a:pPr marL="422213" lvl="1">
              <a:spcBef>
                <a:spcPts val="0"/>
              </a:spcBef>
            </a:pPr>
            <a:r>
              <a:rPr lang="en-US" dirty="0"/>
              <a:t>Danny Welbeck</a:t>
            </a:r>
          </a:p>
          <a:p>
            <a:pPr marL="422213" lvl="1">
              <a:spcBef>
                <a:spcPts val="0"/>
              </a:spcBef>
            </a:pPr>
            <a:r>
              <a:rPr lang="en-US" dirty="0"/>
              <a:t>Francis </a:t>
            </a:r>
            <a:r>
              <a:rPr lang="en-US" dirty="0" err="1"/>
              <a:t>Coquelin</a:t>
            </a:r>
            <a:endParaRPr lang="en-US" dirty="0"/>
          </a:p>
          <a:p>
            <a:pPr marL="422213" lvl="1">
              <a:spcBef>
                <a:spcPts val="0"/>
              </a:spcBef>
            </a:pPr>
            <a:r>
              <a:rPr lang="en-US" dirty="0"/>
              <a:t>Granit </a:t>
            </a:r>
            <a:r>
              <a:rPr lang="en-US" dirty="0" err="1"/>
              <a:t>Xhaka</a:t>
            </a:r>
            <a:endParaRPr lang="en-US" dirty="0"/>
          </a:p>
          <a:p>
            <a:pPr marL="422213" lvl="1">
              <a:spcBef>
                <a:spcPts val="0"/>
              </a:spcBef>
            </a:pPr>
            <a:r>
              <a:rPr lang="en-US" dirty="0"/>
              <a:t>Hector </a:t>
            </a:r>
            <a:r>
              <a:rPr lang="en-US" dirty="0" err="1"/>
              <a:t>Bellerin</a:t>
            </a:r>
            <a:endParaRPr lang="en-US" dirty="0"/>
          </a:p>
          <a:p>
            <a:pPr marL="422213" lvl="1">
              <a:spcBef>
                <a:spcPts val="0"/>
              </a:spcBef>
            </a:pPr>
            <a:r>
              <a:rPr lang="en-US" dirty="0"/>
              <a:t>Jack Wilshere</a:t>
            </a:r>
          </a:p>
          <a:p>
            <a:pPr marL="422213" lvl="1">
              <a:spcBef>
                <a:spcPts val="0"/>
              </a:spcBef>
            </a:pPr>
            <a:r>
              <a:rPr lang="en-US" dirty="0"/>
              <a:t>Laurent </a:t>
            </a:r>
            <a:r>
              <a:rPr lang="en-US" dirty="0" err="1"/>
              <a:t>Koscielny</a:t>
            </a:r>
            <a:endParaRPr lang="en-US" dirty="0"/>
          </a:p>
          <a:p>
            <a:pPr marL="422213" lvl="1">
              <a:spcBef>
                <a:spcPts val="0"/>
              </a:spcBef>
            </a:pPr>
            <a:r>
              <a:rPr lang="en-US" dirty="0"/>
              <a:t>Mathieu </a:t>
            </a:r>
            <a:r>
              <a:rPr lang="en-US" dirty="0" err="1"/>
              <a:t>Debuchy</a:t>
            </a:r>
            <a:endParaRPr lang="en-US" dirty="0"/>
          </a:p>
          <a:p>
            <a:pPr marL="422213" lvl="1">
              <a:spcBef>
                <a:spcPts val="0"/>
              </a:spcBef>
            </a:pPr>
            <a:r>
              <a:rPr lang="en-US" dirty="0"/>
              <a:t>Mesut </a:t>
            </a:r>
            <a:r>
              <a:rPr lang="en-US" dirty="0" err="1"/>
              <a:t>Oezil</a:t>
            </a:r>
            <a:endParaRPr lang="en-US" dirty="0"/>
          </a:p>
          <a:p>
            <a:pPr marL="422213" lvl="1">
              <a:spcBef>
                <a:spcPts val="0"/>
              </a:spcBef>
            </a:pPr>
            <a:r>
              <a:rPr lang="en-US" dirty="0"/>
              <a:t>Mohamed </a:t>
            </a:r>
            <a:r>
              <a:rPr lang="en-US" dirty="0" err="1"/>
              <a:t>Elneny</a:t>
            </a:r>
            <a:endParaRPr lang="en-US" dirty="0"/>
          </a:p>
          <a:p>
            <a:pPr marL="422213" lvl="1">
              <a:spcBef>
                <a:spcPts val="0"/>
              </a:spcBef>
            </a:pPr>
            <a:r>
              <a:rPr lang="en-US" dirty="0"/>
              <a:t>Nacho </a:t>
            </a:r>
            <a:r>
              <a:rPr lang="en-US" dirty="0" err="1"/>
              <a:t>Monreal</a:t>
            </a:r>
            <a:endParaRPr lang="en-US" dirty="0"/>
          </a:p>
          <a:p>
            <a:pPr marL="422213" lvl="1">
              <a:spcBef>
                <a:spcPts val="0"/>
              </a:spcBef>
            </a:pPr>
            <a:r>
              <a:rPr lang="en-US" dirty="0"/>
              <a:t>Olivier </a:t>
            </a:r>
            <a:r>
              <a:rPr lang="en-US" dirty="0" err="1"/>
              <a:t>Giroud</a:t>
            </a:r>
            <a:endParaRPr lang="en-US" dirty="0"/>
          </a:p>
          <a:p>
            <a:pPr marL="422213" lvl="1">
              <a:spcBef>
                <a:spcPts val="0"/>
              </a:spcBef>
            </a:pPr>
            <a:r>
              <a:rPr lang="en-US" dirty="0"/>
              <a:t>Per </a:t>
            </a:r>
            <a:r>
              <a:rPr lang="en-US" dirty="0" err="1"/>
              <a:t>Mertesacker</a:t>
            </a:r>
            <a:endParaRPr lang="en-US" dirty="0"/>
          </a:p>
          <a:p>
            <a:pPr marL="422213" lvl="1">
              <a:spcBef>
                <a:spcPts val="0"/>
              </a:spcBef>
            </a:pPr>
            <a:r>
              <a:rPr lang="en-US" dirty="0"/>
              <a:t>Petr </a:t>
            </a:r>
            <a:r>
              <a:rPr lang="en-US" dirty="0" err="1"/>
              <a:t>Cech</a:t>
            </a:r>
            <a:endParaRPr lang="en-US" dirty="0"/>
          </a:p>
          <a:p>
            <a:pPr marL="422213" lvl="1">
              <a:spcBef>
                <a:spcPts val="0"/>
              </a:spcBef>
            </a:pPr>
            <a:r>
              <a:rPr lang="en-US" dirty="0"/>
              <a:t>Santi </a:t>
            </a:r>
            <a:r>
              <a:rPr lang="en-US" dirty="0" err="1"/>
              <a:t>Cazorla</a:t>
            </a:r>
            <a:endParaRPr lang="en-US" dirty="0"/>
          </a:p>
          <a:p>
            <a:pPr marL="422213" lvl="1">
              <a:spcBef>
                <a:spcPts val="0"/>
              </a:spcBef>
            </a:pPr>
            <a:r>
              <a:rPr lang="en-US" dirty="0" err="1"/>
              <a:t>Sead</a:t>
            </a:r>
            <a:r>
              <a:rPr lang="en-US" dirty="0"/>
              <a:t> </a:t>
            </a:r>
            <a:r>
              <a:rPr lang="en-US" dirty="0" err="1"/>
              <a:t>Kolasinac</a:t>
            </a:r>
            <a:endParaRPr lang="en-US" dirty="0"/>
          </a:p>
          <a:p>
            <a:pPr marL="422213" lvl="1">
              <a:spcBef>
                <a:spcPts val="0"/>
              </a:spcBef>
            </a:pPr>
            <a:r>
              <a:rPr lang="en-US" dirty="0"/>
              <a:t>Serge </a:t>
            </a:r>
            <a:r>
              <a:rPr lang="en-US" dirty="0" err="1"/>
              <a:t>Gnabry</a:t>
            </a:r>
            <a:endParaRPr lang="en-US" dirty="0"/>
          </a:p>
          <a:p>
            <a:pPr marL="422213" lvl="1">
              <a:spcBef>
                <a:spcPts val="0"/>
              </a:spcBef>
            </a:pPr>
            <a:r>
              <a:rPr lang="en-US" dirty="0" err="1"/>
              <a:t>Shkodran</a:t>
            </a:r>
            <a:r>
              <a:rPr lang="en-US" dirty="0"/>
              <a:t> </a:t>
            </a:r>
            <a:r>
              <a:rPr lang="en-US" dirty="0" err="1"/>
              <a:t>Mustafi</a:t>
            </a:r>
            <a:endParaRPr lang="en-US" dirty="0"/>
          </a:p>
          <a:p>
            <a:pPr marL="422213" lvl="1">
              <a:spcBef>
                <a:spcPts val="0"/>
              </a:spcBef>
            </a:pPr>
            <a:r>
              <a:rPr lang="en-US" dirty="0" err="1"/>
              <a:t>Taulant</a:t>
            </a:r>
            <a:r>
              <a:rPr lang="en-US" dirty="0"/>
              <a:t> </a:t>
            </a:r>
            <a:r>
              <a:rPr lang="en-US" dirty="0" err="1"/>
              <a:t>Xhaka</a:t>
            </a:r>
            <a:endParaRPr lang="en-US" dirty="0"/>
          </a:p>
          <a:p>
            <a:pPr marL="422213" lvl="1">
              <a:spcBef>
                <a:spcPts val="0"/>
              </a:spcBef>
            </a:pPr>
            <a:r>
              <a:rPr lang="en-US" dirty="0"/>
              <a:t>Theo Walcott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08001" y="3585898"/>
            <a:ext cx="6447501" cy="531421"/>
          </a:xfrm>
          <a:prstGeom prst="rect">
            <a:avLst/>
          </a:prstGeom>
        </p:spPr>
        <p:txBody>
          <a:bodyPr vert="horz" lIns="68580" tIns="34290" rIns="68580" bIns="3429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33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93749"/>
            <a:ext cx="4114800" cy="54642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94618" y="5541626"/>
            <a:ext cx="5775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350" dirty="0"/>
              <a:t>78.7</a:t>
            </a:r>
            <a:endParaRPr 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6822716" y="6482574"/>
            <a:ext cx="5775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350" dirty="0"/>
              <a:t>84.3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345723" y="5541626"/>
            <a:ext cx="5775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350" dirty="0"/>
              <a:t>82.9</a:t>
            </a:r>
            <a:endParaRPr lang="en-US" sz="1350" dirty="0"/>
          </a:p>
        </p:txBody>
      </p:sp>
      <p:sp>
        <p:nvSpPr>
          <p:cNvPr id="10" name="TextBox 9"/>
          <p:cNvSpPr txBox="1"/>
          <p:nvPr/>
        </p:nvSpPr>
        <p:spPr>
          <a:xfrm>
            <a:off x="7276364" y="5541626"/>
            <a:ext cx="5775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350" dirty="0"/>
              <a:t>82.4</a:t>
            </a:r>
            <a:endParaRPr lang="en-US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8122443" y="5541626"/>
            <a:ext cx="5775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350" dirty="0"/>
              <a:t>82.0</a:t>
            </a:r>
            <a:endParaRPr lang="en-US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6807464" y="4751035"/>
            <a:ext cx="5775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350" dirty="0"/>
              <a:t>84.4	</a:t>
            </a:r>
            <a:endParaRPr lang="en-US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6377918" y="3302032"/>
            <a:ext cx="5775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350" dirty="0"/>
              <a:t>85.8</a:t>
            </a:r>
            <a:endParaRPr lang="en-US" sz="1350" dirty="0"/>
          </a:p>
        </p:txBody>
      </p:sp>
      <p:sp>
        <p:nvSpPr>
          <p:cNvPr id="14" name="TextBox 13"/>
          <p:cNvSpPr txBox="1"/>
          <p:nvPr/>
        </p:nvSpPr>
        <p:spPr>
          <a:xfrm>
            <a:off x="7251437" y="3292090"/>
            <a:ext cx="5775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350" dirty="0"/>
              <a:t>86.4</a:t>
            </a:r>
            <a:endParaRPr lang="en-US" sz="1350" dirty="0"/>
          </a:p>
        </p:txBody>
      </p:sp>
      <p:sp>
        <p:nvSpPr>
          <p:cNvPr id="15" name="TextBox 14"/>
          <p:cNvSpPr txBox="1"/>
          <p:nvPr/>
        </p:nvSpPr>
        <p:spPr>
          <a:xfrm>
            <a:off x="5594618" y="3387403"/>
            <a:ext cx="5775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350" dirty="0"/>
              <a:t>83.1</a:t>
            </a:r>
            <a:endParaRPr lang="en-US" sz="1350" dirty="0"/>
          </a:p>
        </p:txBody>
      </p:sp>
      <p:sp>
        <p:nvSpPr>
          <p:cNvPr id="16" name="TextBox 15"/>
          <p:cNvSpPr txBox="1"/>
          <p:nvPr/>
        </p:nvSpPr>
        <p:spPr>
          <a:xfrm>
            <a:off x="6814051" y="2310227"/>
            <a:ext cx="56134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350" dirty="0"/>
              <a:t>81.6	</a:t>
            </a:r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8122443" y="3375346"/>
            <a:ext cx="5775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350" dirty="0"/>
              <a:t>81.1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47532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314450"/>
            <a:ext cx="6447501" cy="638299"/>
          </a:xfrm>
        </p:spPr>
        <p:txBody>
          <a:bodyPr>
            <a:noAutofit/>
          </a:bodyPr>
          <a:lstStyle/>
          <a:p>
            <a:pPr algn="ctr"/>
            <a:r>
              <a:rPr lang="en-US" sz="3300" dirty="0"/>
              <a:t>Further Scope of </a:t>
            </a:r>
            <a:r>
              <a:rPr lang="en-US" sz="3300"/>
              <a:t>the Project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092052"/>
            <a:ext cx="6447501" cy="3435523"/>
          </a:xfrm>
        </p:spPr>
        <p:txBody>
          <a:bodyPr/>
          <a:lstStyle/>
          <a:p>
            <a:r>
              <a:rPr lang="en-US" dirty="0"/>
              <a:t>Given a team’s composition, location of the match and home ground vs away advantage statistics, predict the likelihood of the team winning or losing to its opponent</a:t>
            </a:r>
          </a:p>
          <a:p>
            <a:endParaRPr lang="en-US" dirty="0"/>
          </a:p>
          <a:p>
            <a:r>
              <a:rPr lang="en-US" dirty="0"/>
              <a:t>Use sentiment from commentary data, Twitter, and news articles to better adjudge a player and his performance</a:t>
            </a:r>
          </a:p>
          <a:p>
            <a:endParaRPr lang="en-US" dirty="0"/>
          </a:p>
          <a:p>
            <a:r>
              <a:rPr lang="en-US" dirty="0"/>
              <a:t>Use additional features such as previous history of a team to determine the likelihood of a win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257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680</TotalTime>
  <Words>503</Words>
  <Application>Microsoft Macintosh PowerPoint</Application>
  <PresentationFormat>On-screen Show (4:3)</PresentationFormat>
  <Paragraphs>97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Trebuchet MS</vt:lpstr>
      <vt:lpstr>Wingdings 3</vt:lpstr>
      <vt:lpstr>Arial</vt:lpstr>
      <vt:lpstr>Facet</vt:lpstr>
      <vt:lpstr>Association Football – Prediction of Team Squads and Positions</vt:lpstr>
      <vt:lpstr> Motivation</vt:lpstr>
      <vt:lpstr>Our Plan</vt:lpstr>
      <vt:lpstr>The Dataset European Soccer Database</vt:lpstr>
      <vt:lpstr>Step 1: Classifying Players into Position</vt:lpstr>
      <vt:lpstr>Step 2: Overall Ranking of Players</vt:lpstr>
      <vt:lpstr>Our Current Work</vt:lpstr>
      <vt:lpstr>Further Scope of the Project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Football – Prediction of Team Squads and Positions</dc:title>
  <dc:creator>Deeksha Arya</dc:creator>
  <cp:lastModifiedBy>Deeksha Arya</cp:lastModifiedBy>
  <cp:revision>51</cp:revision>
  <cp:lastPrinted>2017-12-11T17:42:50Z</cp:lastPrinted>
  <dcterms:created xsi:type="dcterms:W3CDTF">2017-12-10T18:04:57Z</dcterms:created>
  <dcterms:modified xsi:type="dcterms:W3CDTF">2017-12-11T18:04:59Z</dcterms:modified>
</cp:coreProperties>
</file>