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17" r:id="rId6"/>
    <p:sldId id="361" r:id="rId7"/>
    <p:sldId id="310" r:id="rId8"/>
    <p:sldId id="337" r:id="rId9"/>
    <p:sldId id="340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47" r:id="rId20"/>
    <p:sldId id="350" r:id="rId21"/>
    <p:sldId id="351" r:id="rId22"/>
    <p:sldId id="352" r:id="rId23"/>
    <p:sldId id="358" r:id="rId24"/>
    <p:sldId id="353" r:id="rId25"/>
    <p:sldId id="354" r:id="rId26"/>
    <p:sldId id="355" r:id="rId27"/>
    <p:sldId id="356" r:id="rId28"/>
    <p:sldId id="357" r:id="rId29"/>
    <p:sldId id="359" r:id="rId30"/>
    <p:sldId id="360" r:id="rId31"/>
    <p:sldId id="336" r:id="rId32"/>
  </p:sldIdLst>
  <p:sldSz cx="24387175" cy="13716000"/>
  <p:notesSz cx="6858000" cy="9144000"/>
  <p:defaultTextStyle>
    <a:defPPr>
      <a:defRPr lang="en-US"/>
    </a:defPPr>
    <a:lvl1pPr marL="0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3A7CDE"/>
    <a:srgbClr val="3C5374"/>
    <a:srgbClr val="E6EDF6"/>
    <a:srgbClr val="0A408A"/>
    <a:srgbClr val="F79646"/>
    <a:srgbClr val="F09C12"/>
    <a:srgbClr val="1A4F9B"/>
    <a:srgbClr val="E4A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73E7D-65C4-4D1E-8B44-7CFD3EDC3624}" v="148" dt="2019-11-11T15:59:15.793"/>
    <p1510:client id="{4702E8CC-478F-A894-8E79-E4206FE80117}" v="1" dt="2020-08-09T14:40:03.571"/>
    <p1510:client id="{A9872265-0EAE-4D24-8A7C-20589872D8D7}" v="8" dt="2019-11-11T15:56:57.513"/>
    <p1510:client id="{D9B33256-A1C6-49CC-A1E7-734327A7C999}" v="128" dt="2019-11-11T16:00:0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1" y="77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DA98-9446-4E3E-9FD4-0215DD072AD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DB66-5708-41CB-8C6F-990D3B9B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5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0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0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2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5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88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4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1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2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0"/>
            <a:ext cx="207290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3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2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8FC-F166-4815-9EFB-1E9AA3605D5D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06F-1153-4D09-90B2-49BE14CA29F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D62-7294-4E92-BA9D-95B16C6F4E1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F0DD-4FF7-41F1-BB7C-6FB8B860834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0"/>
            <a:ext cx="20729099" cy="2724150"/>
          </a:xfrm>
        </p:spPr>
        <p:txBody>
          <a:bodyPr anchor="t"/>
          <a:lstStyle>
            <a:lvl1pPr algn="l">
              <a:defRPr sz="10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8"/>
            <a:ext cx="20729099" cy="3000375"/>
          </a:xfrm>
        </p:spPr>
        <p:txBody>
          <a:bodyPr anchor="b"/>
          <a:lstStyle>
            <a:lvl1pPr marL="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1pPr>
            <a:lvl2pPr marL="119054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3810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7162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7621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95271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71432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33379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52433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5B25-2D55-455D-A27E-84E163D3D7B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D03-FC33-4DF3-9050-54861833B3FE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5"/>
            <a:ext cx="10775238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5"/>
            <a:ext cx="10779470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50"/>
            <a:ext cx="10779470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C0B9-00F2-4F6E-BA98-2758666F2B1B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2AE-F27B-4FD8-A24B-AF599A255052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D95-6B1C-400F-AE68-7A777FA969B4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100"/>
            <a:ext cx="8023213" cy="2324100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11" y="546103"/>
            <a:ext cx="13633108" cy="11706225"/>
          </a:xfrm>
        </p:spPr>
        <p:txBody>
          <a:bodyPr/>
          <a:lstStyle>
            <a:lvl1pPr>
              <a:defRPr sz="8300"/>
            </a:lvl1pPr>
            <a:lvl2pPr>
              <a:defRPr sz="7300"/>
            </a:lvl2pPr>
            <a:lvl3pPr>
              <a:defRPr sz="63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3"/>
            <a:ext cx="8023213" cy="93821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CE63-0B97-4D14-8DBF-D63873981B6C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5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8300"/>
            </a:lvl1pPr>
            <a:lvl2pPr marL="1190545" indent="0">
              <a:buNone/>
              <a:defRPr sz="7300"/>
            </a:lvl2pPr>
            <a:lvl3pPr marL="2381085" indent="0">
              <a:buNone/>
              <a:defRPr sz="6300"/>
            </a:lvl3pPr>
            <a:lvl4pPr marL="3571626" indent="0">
              <a:buNone/>
              <a:defRPr sz="5200"/>
            </a:lvl4pPr>
            <a:lvl5pPr marL="4762171" indent="0">
              <a:buNone/>
              <a:defRPr sz="5200"/>
            </a:lvl5pPr>
            <a:lvl6pPr marL="5952711" indent="0">
              <a:buNone/>
              <a:defRPr sz="5200"/>
            </a:lvl6pPr>
            <a:lvl7pPr marL="7143256" indent="0">
              <a:buNone/>
              <a:defRPr sz="5200"/>
            </a:lvl7pPr>
            <a:lvl8pPr marL="8333796" indent="0">
              <a:buNone/>
              <a:defRPr sz="5200"/>
            </a:lvl8pPr>
            <a:lvl9pPr marL="9524337" indent="0">
              <a:buNone/>
              <a:defRPr sz="5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5"/>
            <a:ext cx="14632305" cy="16097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E90-73DB-43E3-AB76-7194D846DA57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5"/>
            <a:ext cx="21948458" cy="2286000"/>
          </a:xfrm>
          <a:prstGeom prst="rect">
            <a:avLst/>
          </a:prstGeom>
        </p:spPr>
        <p:txBody>
          <a:bodyPr vert="horz" lIns="238109" tIns="119056" rIns="238109" bIns="119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38109" tIns="119056" rIns="238109" bIns="119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BAA6-236D-4A64-A5B5-6FD3A721276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0"/>
            <a:ext cx="7722605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38108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2908" indent="-892908" algn="l" defTabSz="238108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1934633" indent="-744088" algn="l" defTabSz="2381085" rtl="0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297635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166896" indent="-595270" algn="l" defTabSz="2381085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57441" indent="-595270" algn="l" defTabSz="2381085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4798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38524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929067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12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19054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38108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62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6217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5271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14325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33379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524337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www.cncf.io/abo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opusconsultingsolu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twitter.com/consulto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15" y="0"/>
            <a:ext cx="24427490" cy="13868400"/>
          </a:xfrm>
          <a:prstGeom prst="rect">
            <a:avLst/>
          </a:prstGeom>
          <a:solidFill>
            <a:srgbClr val="1A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8109" tIns="119056" rIns="238109" bIns="119056" spcCol="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315" y="7789702"/>
            <a:ext cx="24427490" cy="1212850"/>
          </a:xfrm>
        </p:spPr>
        <p:txBody>
          <a:bodyPr>
            <a:normAutofit fontScale="92500" lnSpcReduction="10000"/>
          </a:bodyPr>
          <a:lstStyle/>
          <a:p>
            <a:r>
              <a:rPr lang="en-US" sz="74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Presenting to: </a:t>
            </a:r>
            <a:r>
              <a:rPr lang="en-US" sz="73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Opus Consulting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315" y="5616792"/>
            <a:ext cx="24427490" cy="1907420"/>
          </a:xfrm>
        </p:spPr>
        <p:txBody>
          <a:bodyPr anchor="ctr"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Docker and Kubernetes Overview for Beginners</a:t>
            </a:r>
            <a:endParaRPr lang="en-US" sz="8000" b="1" dirty="0">
              <a:solidFill>
                <a:schemeClr val="bg1"/>
              </a:solidFill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315" y="9726452"/>
            <a:ext cx="24427490" cy="1551148"/>
          </a:xfrm>
          <a:prstGeom prst="rect">
            <a:avLst/>
          </a:prstGeom>
        </p:spPr>
        <p:txBody>
          <a:bodyPr vert="horz" lIns="238109" tIns="119056" rIns="238109" bIns="11905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24-Jan-2023</a:t>
            </a:r>
            <a:endParaRPr lang="en-US" sz="4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Anand Kane</a:t>
            </a:r>
            <a:endParaRPr lang="en-US" sz="4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7687" y="2438400"/>
            <a:ext cx="18211800" cy="88392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DELL\Desktop\Slider-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99" y="455452"/>
            <a:ext cx="4778849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4219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272D165-DE60-4124-B602-69B88AFAC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19883" y="240888"/>
            <a:ext cx="7488936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What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About Virtual Machines?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 Virtual Machine </a:t>
            </a:r>
            <a:r>
              <a:rPr lang="en-US" sz="4000" dirty="0"/>
              <a:t>is like a physical machine with it’s </a:t>
            </a:r>
            <a:r>
              <a:rPr lang="en-US" sz="4000" dirty="0" smtClean="0"/>
              <a:t>own OS</a:t>
            </a:r>
            <a:r>
              <a:rPr lang="en-US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They </a:t>
            </a:r>
            <a:r>
              <a:rPr lang="en-US" sz="4000" dirty="0"/>
              <a:t>run on a specialized software called as </a:t>
            </a:r>
            <a:r>
              <a:rPr lang="en-US" sz="4000" dirty="0" smtClean="0"/>
              <a:t>hypervisor.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Hypervisor </a:t>
            </a:r>
            <a:r>
              <a:rPr lang="en-US" sz="4000" dirty="0"/>
              <a:t>allows sharing of </a:t>
            </a:r>
            <a:r>
              <a:rPr lang="en-US" sz="4000" dirty="0" smtClean="0"/>
              <a:t>host machine’s </a:t>
            </a:r>
            <a:r>
              <a:rPr lang="en-US" sz="4000" dirty="0"/>
              <a:t>resources among VMs.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OS of </a:t>
            </a:r>
            <a:r>
              <a:rPr lang="en-US" sz="4000" dirty="0" smtClean="0"/>
              <a:t>the host server </a:t>
            </a:r>
            <a:r>
              <a:rPr lang="en-US" sz="4000" dirty="0"/>
              <a:t>is called host OS and OS of the VMs are called guest </a:t>
            </a:r>
            <a:r>
              <a:rPr lang="en-US" sz="4000" dirty="0" smtClean="0"/>
              <a:t>OS.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/>
              <a:t>Although </a:t>
            </a:r>
            <a:r>
              <a:rPr lang="en-US" sz="4000" dirty="0"/>
              <a:t>VMs can be (and were </a:t>
            </a:r>
            <a:r>
              <a:rPr lang="en-US" sz="4000" dirty="0" smtClean="0"/>
              <a:t>once used </a:t>
            </a:r>
            <a:r>
              <a:rPr lang="en-US" sz="4000" dirty="0"/>
              <a:t>to be) used for application </a:t>
            </a:r>
            <a:r>
              <a:rPr lang="en-US" sz="4000" dirty="0" smtClean="0"/>
              <a:t>isolation, they were originally invented for better resources utilization in data centers.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A VM is not good choice for application isolation because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Image </a:t>
            </a:r>
            <a:r>
              <a:rPr lang="en-US" sz="4000" dirty="0"/>
              <a:t>size is huge (in </a:t>
            </a:r>
            <a:r>
              <a:rPr lang="en-US" sz="4000" dirty="0" smtClean="0"/>
              <a:t>GBs).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Boot </a:t>
            </a:r>
            <a:r>
              <a:rPr lang="en-US" sz="4000" dirty="0"/>
              <a:t>time is huge (in minutes</a:t>
            </a:r>
            <a:r>
              <a:rPr lang="en-US" sz="4000" dirty="0" smtClean="0"/>
              <a:t>) because entire OS has to be started.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Resource </a:t>
            </a:r>
            <a:r>
              <a:rPr lang="en-US" sz="4000" dirty="0"/>
              <a:t>requirements </a:t>
            </a:r>
            <a:r>
              <a:rPr lang="en-US" sz="4000" dirty="0" smtClean="0"/>
              <a:t>are high.</a:t>
            </a:r>
            <a:endParaRPr lang="en-US" sz="4000" dirty="0"/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Horizontal scaling is not </a:t>
            </a:r>
            <a:r>
              <a:rPr lang="en-US" sz="4000" dirty="0" smtClean="0"/>
              <a:t>efficient due to slow booting.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Portability </a:t>
            </a:r>
            <a:r>
              <a:rPr lang="en-US" sz="4000" dirty="0"/>
              <a:t>is limited since they run on </a:t>
            </a:r>
            <a:r>
              <a:rPr lang="en-US" sz="4000" dirty="0" smtClean="0"/>
              <a:t>hypervisors.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Docker Vs Virtual Machine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26620"/>
              </p:ext>
            </p:extLst>
          </p:nvPr>
        </p:nvGraphicFramePr>
        <p:xfrm>
          <a:off x="1940767" y="3214853"/>
          <a:ext cx="18437290" cy="6125807"/>
        </p:xfrm>
        <a:graphic>
          <a:graphicData uri="http://schemas.openxmlformats.org/drawingml/2006/table">
            <a:tbl>
              <a:tblPr/>
              <a:tblGrid>
                <a:gridCol w="2633898"/>
                <a:gridCol w="8299844"/>
                <a:gridCol w="7503548"/>
              </a:tblGrid>
              <a:tr h="9279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200" dirty="0">
                        <a:effectLst/>
                      </a:endParaRPr>
                    </a:p>
                  </a:txBody>
                  <a:tcPr marL="139700"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  <a:endParaRPr lang="en-IN" sz="3200" dirty="0">
                        <a:effectLst/>
                      </a:endParaRPr>
                    </a:p>
                  </a:txBody>
                  <a:tcPr marL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Virtual Machines (VMs)</a:t>
                      </a:r>
                      <a:r>
                        <a:rPr lang="en-IN" sz="3200" dirty="0">
                          <a:effectLst/>
                        </a:rPr>
                        <a:t/>
                      </a:r>
                      <a:br>
                        <a:rPr lang="en-IN" sz="3200" dirty="0">
                          <a:effectLst/>
                        </a:rPr>
                      </a:br>
                      <a:endParaRPr lang="en-I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4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Boot-Time</a:t>
                      </a:r>
                      <a:endParaRPr lang="en-IN" sz="3200" dirty="0">
                        <a:effectLst/>
                      </a:endParaRPr>
                    </a:p>
                  </a:txBody>
                  <a:tcPr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 in a few seconds.</a:t>
                      </a:r>
                      <a:endParaRPr lang="en-US" sz="3200" dirty="0">
                        <a:effectLst/>
                      </a:endParaRPr>
                    </a:p>
                  </a:txBody>
                  <a:tcPr marL="139700"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 takes a few minutes for VMs to boot.</a:t>
                      </a:r>
                      <a:endParaRPr lang="en-US" sz="3200">
                        <a:effectLst/>
                      </a:endParaRPr>
                    </a:p>
                  </a:txBody>
                  <a:tcPr marL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4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Runs on</a:t>
                      </a:r>
                      <a:endParaRPr lang="en-IN" sz="3200" dirty="0">
                        <a:effectLst/>
                      </a:endParaRPr>
                    </a:p>
                  </a:txBody>
                  <a:tcPr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Dockers make use of the execution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engine called as Docker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Deamon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3200" dirty="0">
                        <a:effectLst/>
                      </a:endParaRPr>
                    </a:p>
                  </a:txBody>
                  <a:tcPr marL="139700"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VMs make use of the hypervisor.</a:t>
                      </a:r>
                      <a:endParaRPr lang="en-US" sz="3200">
                        <a:effectLst/>
                      </a:endParaRPr>
                    </a:p>
                  </a:txBody>
                  <a:tcPr marL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53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 Efficiency</a:t>
                      </a:r>
                      <a:endParaRPr lang="en-IN" sz="3200" dirty="0">
                        <a:effectLst/>
                      </a:endParaRPr>
                    </a:p>
                  </a:txBody>
                  <a:tcPr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space is needed to virtualize, hence less memory. </a:t>
                      </a:r>
                      <a:endParaRPr lang="en-US" sz="3200" dirty="0">
                        <a:effectLst/>
                      </a:endParaRPr>
                    </a:p>
                  </a:txBody>
                  <a:tcPr marL="139700"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Requires entire OS to be loaded before starting the surface, so less efficient. </a:t>
                      </a:r>
                      <a:endParaRPr lang="en-US" sz="3200">
                        <a:effectLst/>
                      </a:endParaRPr>
                    </a:p>
                  </a:txBody>
                  <a:tcPr marL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53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IN" sz="3200" dirty="0">
                        <a:effectLst/>
                      </a:endParaRPr>
                    </a:p>
                  </a:txBody>
                  <a:tcPr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Deploying is easy as only a single image, containerized can be used across all platforms. </a:t>
                      </a:r>
                      <a:endParaRPr lang="en-US" sz="3200">
                        <a:effectLst/>
                      </a:endParaRPr>
                    </a:p>
                  </a:txBody>
                  <a:tcPr marL="139700" marR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 is comparatively lengthy as separate instances are responsible for execution.</a:t>
                      </a:r>
                      <a:endParaRPr lang="en-US" sz="3200" dirty="0">
                        <a:effectLst/>
                      </a:endParaRPr>
                    </a:p>
                  </a:txBody>
                  <a:tcPr marL="1397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94181" y="3157246"/>
            <a:ext cx="60962807" cy="57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55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Docker Vs Virtual Machine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94181" y="3157246"/>
            <a:ext cx="60962807" cy="57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2" descr="https://lh3.googleusercontent.com/L1j0xC7rxNPrDe2bNczCAWreSQKK_v6MBklHsvU4ucVU1DGULxBOrA2Rjp1mBu1zeGTxmgIGD6KI4yq091ioRpzebyX47DbWNvS_g1xGxZWQMPLxqf305NzfNzd8_-9VFOJG4inIH0ahEQfi85ykXcwDPAoHTh9LayxgmuaGIhIpvJj8-kOSFuUUxza8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29" y="1899991"/>
            <a:ext cx="18654479" cy="976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8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Micro Services Architecture - Intro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monolithic application is an application wherein all modules (services) are packages and deployed together. For example, a customer module, an order management module, a payment service </a:t>
            </a:r>
            <a:r>
              <a:rPr lang="en-US" sz="4000" dirty="0" smtClean="0"/>
              <a:t>etc. </a:t>
            </a:r>
            <a:r>
              <a:rPr lang="en-US" sz="4000" dirty="0"/>
              <a:t>are all part of same deployed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Unlike </a:t>
            </a:r>
            <a:r>
              <a:rPr lang="en-US" sz="4000" dirty="0" smtClean="0"/>
              <a:t>monolithic </a:t>
            </a:r>
            <a:r>
              <a:rPr lang="en-US" sz="4000" dirty="0"/>
              <a:t>application, a distributed application is a set of loosely coupled </a:t>
            </a:r>
            <a:r>
              <a:rPr lang="en-US" sz="4000" dirty="0" smtClean="0"/>
              <a:t>services. Each services encapsulates </a:t>
            </a:r>
            <a:r>
              <a:rPr lang="en-US" sz="4000" dirty="0"/>
              <a:t>a single </a:t>
            </a:r>
            <a:r>
              <a:rPr lang="en-US" sz="4000" dirty="0" smtClean="0"/>
              <a:t>business domain.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Micro Services Architecture </a:t>
            </a:r>
            <a:r>
              <a:rPr lang="en-US" sz="4000" dirty="0"/>
              <a:t>is the </a:t>
            </a:r>
            <a:r>
              <a:rPr lang="en-US" sz="4000" dirty="0" smtClean="0"/>
              <a:t>de facto </a:t>
            </a:r>
            <a:r>
              <a:rPr lang="en-US" sz="4000" dirty="0"/>
              <a:t>architectural pattern used to develop distributed application today. Service Oriented Architecture is another one that used to be popular in past.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Each service in MSA is called a ‘Micro’ service.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These services communicate with each other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Synchronously via </a:t>
            </a:r>
            <a:r>
              <a:rPr lang="en-US" sz="4000" dirty="0" smtClean="0"/>
              <a:t>protocols like REST and </a:t>
            </a:r>
            <a:r>
              <a:rPr lang="en-US" sz="4000" dirty="0" err="1" smtClean="0"/>
              <a:t>gRPC</a:t>
            </a:r>
            <a:r>
              <a:rPr lang="en-US" sz="4000" dirty="0" smtClean="0"/>
              <a:t>; REST being predominant.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Asynchronously via a message broker like Apache Kafka, Apache MQ etc.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Docker image represents a micro service and a each container created from such image is a running instance of that </a:t>
            </a:r>
            <a:r>
              <a:rPr lang="en-US" sz="4000" dirty="0" smtClean="0"/>
              <a:t>service.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Micro Services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Architecture - Advantages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Independent </a:t>
            </a:r>
            <a:r>
              <a:rPr lang="en-US" sz="4000" dirty="0" smtClean="0"/>
              <a:t>evolution – Each service can evolve independent of others and at its own pace. Its release not have to wait for other services readiness.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Fast time to </a:t>
            </a:r>
            <a:r>
              <a:rPr lang="en-US" sz="4000" dirty="0" smtClean="0"/>
              <a:t>market – Ability to evolve independently reduces the time to market drastically.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Selective </a:t>
            </a:r>
            <a:r>
              <a:rPr lang="en-US" sz="4000" dirty="0" smtClean="0"/>
              <a:t>scalability – Each service can scale based on its own needs. Entire application does not have to be scaled.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Fault </a:t>
            </a:r>
            <a:r>
              <a:rPr lang="en-US" sz="4000" dirty="0" smtClean="0"/>
              <a:t>tolerant – Even when one service is not available, rest of the application continues to run.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Fault </a:t>
            </a:r>
            <a:r>
              <a:rPr lang="en-US" sz="4000" dirty="0" smtClean="0"/>
              <a:t>resilient – One misbehaving system does not bring the entire system down. For example, if a service starts consuming too much memory or CPU due to some bug, only that service is affected. 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Polyglot – A service can choose a technology stacks that is best for what it is doing. This also allows for experimenting with new tech stacks quickly.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Micro Services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Architecture - Disadvantages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Complexity – Any distributed application is complex by nature.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Hard to </a:t>
            </a:r>
            <a:r>
              <a:rPr lang="en-US" sz="4000" dirty="0" smtClean="0"/>
              <a:t>debug – Debugging distributed application is relatively hard since multiple services are involved in fulfilling a request.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Distributed logging and </a:t>
            </a:r>
            <a:r>
              <a:rPr lang="en-US" sz="4000" dirty="0" smtClean="0"/>
              <a:t>monitoring – External tools like ELK stack, Prometheus and </a:t>
            </a:r>
            <a:r>
              <a:rPr lang="en-US" sz="4000" dirty="0" err="1" smtClean="0"/>
              <a:t>Kibana</a:t>
            </a:r>
            <a:r>
              <a:rPr lang="en-US" sz="4000" dirty="0" smtClean="0"/>
              <a:t> have to be deployed in the cluster to for logging and monitoring.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Traceability – Difficult to trace path of execution of a request since multiple services are involved. Tools like </a:t>
            </a:r>
            <a:r>
              <a:rPr lang="en-US" sz="4000" dirty="0" err="1" smtClean="0"/>
              <a:t>Istio</a:t>
            </a:r>
            <a:r>
              <a:rPr lang="en-US" sz="4000" dirty="0" smtClean="0"/>
              <a:t> has to be deployed for this.</a:t>
            </a:r>
            <a:endParaRPr lang="en-US" sz="4000" dirty="0"/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Complexity of </a:t>
            </a:r>
            <a:r>
              <a:rPr lang="en-US" sz="4000" dirty="0" smtClean="0"/>
              <a:t>communication – Monolithic application have inter-process method invocations. Unlike that, distributed applications have to resort to protocols like REST. Patterns like Circuit Breaker have to deployed to avoid cascading effect of services being unavailable.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Maintaining data consistency – Since every service encapsulates it data source, traditional transactional boundaries are not available. Patterns like Saga have to be deployed for data consistency.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Why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Docker </a:t>
            </a:r>
            <a:r>
              <a:rPr lang="en-US" sz="4000" dirty="0"/>
              <a:t>is good for isolating applications along with dependencies, but it cannot deploy and run applications on its own</a:t>
            </a:r>
            <a:r>
              <a:rPr lang="en-US" sz="4000" dirty="0" smtClean="0"/>
              <a:t>. Docker </a:t>
            </a:r>
            <a:r>
              <a:rPr lang="en-US" sz="4000" dirty="0"/>
              <a:t>is not capable of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Application Deployment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Service Discovery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Load Balancing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Securing </a:t>
            </a:r>
            <a:r>
              <a:rPr lang="en-US" sz="4000" dirty="0"/>
              <a:t>in-transit data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Scaling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Rolling </a:t>
            </a:r>
            <a:r>
              <a:rPr lang="en-US" sz="4000" dirty="0"/>
              <a:t>updates </a:t>
            </a:r>
            <a:r>
              <a:rPr lang="en-US" sz="4000" dirty="0" smtClean="0"/>
              <a:t>and rollbacks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r>
              <a:rPr lang="en-US" sz="4000" dirty="0" smtClean="0"/>
              <a:t>Above </a:t>
            </a:r>
            <a:r>
              <a:rPr lang="en-US" sz="4000" dirty="0"/>
              <a:t>are few of the responsibilities of a </a:t>
            </a:r>
            <a:r>
              <a:rPr lang="en-US" sz="4000" dirty="0" smtClean="0"/>
              <a:t>what is called as Container </a:t>
            </a:r>
            <a:r>
              <a:rPr lang="en-US" sz="4000" dirty="0"/>
              <a:t>Orchestration </a:t>
            </a:r>
            <a:r>
              <a:rPr lang="en-US" sz="4000" dirty="0" smtClean="0"/>
              <a:t>Engine. Kubernetes is one such Container Orchestration Engine.</a:t>
            </a:r>
            <a:endParaRPr lang="en-US" sz="4000" dirty="0"/>
          </a:p>
          <a:p>
            <a:pPr marL="1762045" lvl="1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What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Kubernetes is an open source container orchestration engine for automating deployment, scaling, and management of containerized </a:t>
            </a:r>
            <a:r>
              <a:rPr lang="en-US" sz="4000" dirty="0" smtClean="0"/>
              <a:t>applications.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open source project is hosted by the Cloud Native Computing Foundation (</a:t>
            </a:r>
            <a:r>
              <a:rPr lang="en-US" sz="4000" dirty="0">
                <a:hlinkClick r:id="rId4"/>
              </a:rPr>
              <a:t>CNCF</a:t>
            </a:r>
            <a:r>
              <a:rPr lang="en-US" sz="40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Facilitates High Availability of services and application in general.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Provides Service Discovery and Load Balancing out of the box.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Supports Automated rollouts and rollbacks out of the box.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When combined with Service Mesh tools like </a:t>
            </a:r>
            <a:r>
              <a:rPr lang="en-US" sz="4000" dirty="0" err="1" smtClean="0"/>
              <a:t>Istio</a:t>
            </a:r>
            <a:r>
              <a:rPr lang="en-US" sz="4000" dirty="0" smtClean="0"/>
              <a:t>, provides encapsulation in in-transit data.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How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Kubernetes achieves container orchestration with the help of various constructs that it calls as </a:t>
            </a:r>
            <a:r>
              <a:rPr lang="en-US" sz="4000" dirty="0" smtClean="0"/>
              <a:t>resources.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most basic and indispensable resources are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Pod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ReplicaSet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Deployment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/>
              <a:t>Service</a:t>
            </a:r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err="1"/>
              <a:t>ConfigMap</a:t>
            </a:r>
            <a:endParaRPr lang="en-US" sz="4000" dirty="0"/>
          </a:p>
          <a:p>
            <a:pPr marL="1762045" lvl="1" indent="-571500" fontAlgn="base">
              <a:buFont typeface="Arial" panose="020B0604020202020204" pitchFamily="34" charset="0"/>
              <a:buChar char="•"/>
            </a:pPr>
            <a:r>
              <a:rPr lang="en-US" sz="4000" dirty="0" smtClean="0"/>
              <a:t>Secret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Recourses are defined in YAML or JSON files, which are sent to Kubernetes cluster for creation.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kubectl is the command line utility used to manage resources.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kubectl is pointed to a Kubernetes cluster via a context configuration.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Pod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Pod the smallest deployable resource.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Pod is a group of one or more containers with shared storage and network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Pod models an application specific logical host – it has it’s own IP in the Kubernetes cluster.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Pods are ephemeral in nature and they are rarely created and accessed directly.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-40304" y="36673"/>
            <a:ext cx="24502092" cy="1390246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ea typeface="Open Sans" pitchFamily="34" charset="0"/>
                <a:cs typeface="Open Sans" pitchFamily="34" charset="0"/>
              </a:rPr>
              <a:t>Agenda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4483" y="2223596"/>
            <a:ext cx="23150566" cy="7377603"/>
            <a:chOff x="863508" y="1078924"/>
            <a:chExt cx="22627159" cy="4343791"/>
          </a:xfrm>
        </p:grpSpPr>
        <p:sp>
          <p:nvSpPr>
            <p:cNvPr id="60" name="Subtitle 2">
              <a:extLst>
                <a:ext uri="{FF2B5EF4-FFF2-40B4-BE49-F238E27FC236}">
                  <a16:creationId xmlns=""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="" xmlns:a16="http://schemas.microsoft.com/office/drawing/2014/main" id="{680267C2-A041-7F43-8367-12EF355F492F}"/>
                </a:ext>
              </a:extLst>
            </p:cNvPr>
            <p:cNvSpPr txBox="1">
              <a:spLocks/>
            </p:cNvSpPr>
            <p:nvPr/>
          </p:nvSpPr>
          <p:spPr>
            <a:xfrm>
              <a:off x="863508" y="1078924"/>
              <a:ext cx="21484760" cy="353268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AutoNum type="arabicPeriod"/>
              </a:pPr>
              <a:r>
                <a:rPr lang="en-US" sz="4800" dirty="0" smtClean="0"/>
                <a:t>Docker Overview</a:t>
              </a:r>
            </a:p>
            <a:p>
              <a:pPr marL="514350" indent="-514350">
                <a:buAutoNum type="arabicPeriod"/>
              </a:pPr>
              <a:r>
                <a:rPr lang="en-IN" sz="4800" dirty="0" smtClean="0"/>
                <a:t>Micro Services Architecture Overview</a:t>
              </a:r>
              <a:endParaRPr lang="en-IN" sz="4800" dirty="0" smtClean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US" sz="4800" dirty="0" smtClean="0"/>
                <a:t>Kubernetes Overview</a:t>
              </a:r>
              <a:endParaRPr lang="en-IN" sz="4800" dirty="0" smtClean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 smtClean="0"/>
                <a:t>How are the three interrelated</a:t>
              </a:r>
              <a:endParaRPr lang="en-IN" sz="4800" dirty="0" smtClean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 smtClean="0"/>
                <a:t>Demo of basic Kubernetes constructs</a:t>
              </a:r>
              <a:endParaRPr lang="en-IN" sz="4800" dirty="0" smtClean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 smtClean="0"/>
                <a:t>Q&amp;A</a:t>
              </a:r>
              <a:endParaRPr lang="en-IN" sz="4800" dirty="0" smtClean="0">
                <a:ea typeface="Open Sans" pitchFamily="34" charset="0"/>
                <a:cs typeface="Open Sans" pitchFamily="34" charset="0"/>
              </a:endParaRPr>
            </a:p>
            <a:p>
              <a:pPr algn="ctr"/>
              <a:endParaRPr lang="en-US" dirty="0"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Pod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62400" y="3212225"/>
            <a:ext cx="6745024" cy="52322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v1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Pod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name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 err="1" smtClean="0">
                <a:solidFill>
                  <a:srgbClr val="222222"/>
                </a:solidFill>
                <a:latin typeface="SFMono-Regular"/>
              </a:rPr>
              <a:t>nginx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800" b="1" dirty="0" smtClean="0">
                <a:solidFill>
                  <a:srgbClr val="008000"/>
                </a:solidFill>
                <a:latin typeface="SFMono-Regular"/>
              </a:rPr>
              <a:t>labels: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	</a:t>
            </a:r>
            <a:r>
              <a:rPr lang="en-US" altLang="en-US" sz="2800" b="1" dirty="0" smtClean="0">
                <a:solidFill>
                  <a:srgbClr val="008000"/>
                </a:solidFill>
                <a:latin typeface="SFMono-Regular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 name-of-app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SFMono-Regular"/>
              </a:rPr>
              <a:t>MyApp</a:t>
            </a:r>
            <a:r>
              <a:rPr lang="en-US" altLang="en-US" sz="2800" b="1" dirty="0" smtClean="0">
                <a:solidFill>
                  <a:srgbClr val="008000"/>
                </a:solidFill>
                <a:latin typeface="SFMono-Regular"/>
              </a:rPr>
              <a:t> 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containers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nginx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	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image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nginx:1.14.2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	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ports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	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containerPort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80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400" y="9284936"/>
            <a:ext cx="1219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kubectl apply -f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/some/folder/sample-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pod.yaml</a:t>
            </a:r>
            <a:endParaRPr lang="en-I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400" y="2281187"/>
            <a:ext cx="175122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Pod with a </a:t>
            </a:r>
            <a:r>
              <a:rPr lang="en-US" dirty="0"/>
              <a:t>container running the image nginx:1.14.2</a:t>
            </a:r>
          </a:p>
        </p:txBody>
      </p:sp>
    </p:spTree>
    <p:extLst>
      <p:ext uri="{BB962C8B-B14F-4D97-AF65-F5344CB8AC3E}">
        <p14:creationId xmlns:p14="http://schemas.microsoft.com/office/powerpoint/2010/main" val="4115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ReplicaSet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ReplicaSet is a higher level resource.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Creates a given number of pods for a given pod definition.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Ensures that a given number of pods are always running.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Pods are ephemeral. ReplicaSet creates new pods in case a pod dies for whatever reason.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ReplicaSet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87675" y="10946336"/>
            <a:ext cx="1219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kubectl apply -f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/some/folder/sample-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replicaset.yaml</a:t>
            </a:r>
            <a:endParaRPr lang="en-I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77439" y="1923863"/>
            <a:ext cx="11202235" cy="89255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apps/v1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ReplicaSet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frontend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guestbook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tier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frontend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	# modify replicas according to your 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replicas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3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selector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matchLabels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400" b="1" dirty="0">
                <a:solidFill>
                  <a:srgbClr val="008000"/>
                </a:solidFill>
                <a:latin typeface="SFMono-Regular"/>
              </a:rPr>
              <a:t> name-of-app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400" dirty="0" err="1">
                <a:solidFill>
                  <a:srgbClr val="222222"/>
                </a:solidFill>
                <a:latin typeface="SFMono-Regular"/>
              </a:rPr>
              <a:t>MyApp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template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	</a:t>
            </a:r>
            <a:r>
              <a:rPr lang="en-US" altLang="en-US" sz="2400" b="1" dirty="0">
                <a:solidFill>
                  <a:srgbClr val="008000"/>
                </a:solidFill>
                <a:latin typeface="SFMono-Regular"/>
              </a:rPr>
              <a:t> name-of-app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400" dirty="0" err="1">
                <a:solidFill>
                  <a:srgbClr val="222222"/>
                </a:solidFill>
                <a:latin typeface="SFMono-Regular"/>
              </a:rPr>
              <a:t>MyApp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	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containers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800" dirty="0" smtClean="0">
                <a:solidFill>
                  <a:srgbClr val="222222"/>
                </a:solidFill>
                <a:latin typeface="SFMono-Regular"/>
              </a:rPr>
              <a:t>-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name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SFMono-Regular"/>
              </a:rPr>
              <a:t>nginx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b="1" dirty="0" smtClean="0">
                <a:solidFill>
                  <a:srgbClr val="BBBBBB"/>
                </a:solidFill>
                <a:latin typeface="SFMono-Regular"/>
              </a:rPr>
              <a:t>	 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image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nginx:1.14.2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b="1" dirty="0" smtClean="0">
                <a:solidFill>
                  <a:srgbClr val="BBBBBB"/>
                </a:solidFill>
                <a:latin typeface="SFMono-Regular"/>
              </a:rPr>
              <a:t>	 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ports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dirty="0" smtClean="0">
                <a:solidFill>
                  <a:srgbClr val="BBBBBB"/>
                </a:solidFill>
                <a:latin typeface="SFMono-Regular"/>
              </a:rPr>
              <a:t>  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- </a:t>
            </a:r>
            <a:r>
              <a:rPr lang="en-US" altLang="en-US" sz="2800" b="1" dirty="0" err="1">
                <a:solidFill>
                  <a:srgbClr val="008000"/>
                </a:solidFill>
                <a:latin typeface="SFMono-Regular"/>
              </a:rPr>
              <a:t>containerPort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666666"/>
                </a:solidFill>
                <a:latin typeface="SFMono-Regular"/>
              </a:rPr>
              <a:t>80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Deployment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Deployment provides automatic rolling update with/without zero downtime.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Allows rolling back to previous version.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Creates replica set to ensure a given number of pods are always running.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Supports update strategies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Recreate – delete all of the old pods before creating new ones.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RollingUpdate – delete old pods gradually while creating new ones. This is default strategy.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Create a new ReplicaSet for each update.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Maintains history of updates in the form of ReplicaSet(s). Number of updates retained can be configured with a default value of 10.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Deployment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87675" y="10946336"/>
            <a:ext cx="1219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kubectl apply -f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/some/folder/sample-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deployment.yaml</a:t>
            </a:r>
            <a:endParaRPr lang="en-I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77439" y="1923863"/>
            <a:ext cx="11202235" cy="89255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apps/v1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Deployment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frontend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guestbook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tier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frontend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	# modify replicas according to your 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replicas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3</a:t>
            </a:r>
            <a:endParaRPr lang="en-US" altLang="en-US" sz="2400" dirty="0">
              <a:solidFill>
                <a:srgbClr val="BBBBBB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selector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matchLabels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400" b="1" dirty="0">
                <a:solidFill>
                  <a:srgbClr val="008000"/>
                </a:solidFill>
                <a:latin typeface="SFMono-Regular"/>
              </a:rPr>
              <a:t> name-of-app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400" dirty="0" err="1">
                <a:solidFill>
                  <a:srgbClr val="222222"/>
                </a:solidFill>
                <a:latin typeface="SFMono-Regular"/>
              </a:rPr>
              <a:t>MyApp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template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	</a:t>
            </a:r>
            <a:r>
              <a:rPr lang="en-US" altLang="en-US" sz="2400" b="1" dirty="0">
                <a:solidFill>
                  <a:srgbClr val="008000"/>
                </a:solidFill>
                <a:latin typeface="SFMono-Regular"/>
              </a:rPr>
              <a:t> name-of-app</a:t>
            </a:r>
            <a:r>
              <a:rPr lang="en-US" altLang="en-US" sz="24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400" dirty="0" err="1">
                <a:solidFill>
                  <a:srgbClr val="222222"/>
                </a:solidFill>
                <a:latin typeface="SFMono-Regular"/>
              </a:rPr>
              <a:t>MyApp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BBBBBB"/>
                </a:solidFill>
                <a:latin typeface="SFMono-Regular"/>
              </a:rPr>
              <a:t>			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containers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2800" dirty="0" smtClean="0">
                <a:solidFill>
                  <a:srgbClr val="222222"/>
                </a:solidFill>
                <a:latin typeface="SFMono-Regular"/>
              </a:rPr>
              <a:t>-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name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 err="1">
                <a:solidFill>
                  <a:srgbClr val="222222"/>
                </a:solidFill>
                <a:latin typeface="SFMono-Regular"/>
              </a:rPr>
              <a:t>nginx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b="1" dirty="0" smtClean="0">
                <a:solidFill>
                  <a:srgbClr val="BBBBBB"/>
                </a:solidFill>
                <a:latin typeface="SFMono-Regular"/>
              </a:rPr>
              <a:t>	 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image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nginx:1.14.2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b="1" dirty="0" smtClean="0">
                <a:solidFill>
                  <a:srgbClr val="BBBBBB"/>
                </a:solidFill>
                <a:latin typeface="SFMono-Regular"/>
              </a:rPr>
              <a:t>	  </a:t>
            </a:r>
            <a:r>
              <a:rPr lang="en-US" altLang="en-US" sz="2800" b="1" dirty="0">
                <a:solidFill>
                  <a:srgbClr val="008000"/>
                </a:solidFill>
                <a:latin typeface="SFMono-Regular"/>
              </a:rPr>
              <a:t>ports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endParaRPr lang="en-US" altLang="en-US" sz="2800" dirty="0">
              <a:solidFill>
                <a:srgbClr val="BBBBBB"/>
              </a:solidFill>
              <a:latin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		</a:t>
            </a:r>
            <a:r>
              <a:rPr lang="en-US" altLang="en-US" sz="2800" dirty="0" smtClean="0">
                <a:solidFill>
                  <a:srgbClr val="BBBBBB"/>
                </a:solidFill>
                <a:latin typeface="SFMono-Regular"/>
              </a:rPr>
              <a:t>  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- </a:t>
            </a:r>
            <a:r>
              <a:rPr lang="en-US" altLang="en-US" sz="2800" b="1" dirty="0" err="1">
                <a:solidFill>
                  <a:srgbClr val="008000"/>
                </a:solidFill>
                <a:latin typeface="SFMono-Regular"/>
              </a:rPr>
              <a:t>containerPort</a:t>
            </a:r>
            <a:r>
              <a:rPr lang="en-US" altLang="en-US" sz="2800" dirty="0">
                <a:solidFill>
                  <a:srgbClr val="222222"/>
                </a:solidFill>
                <a:latin typeface="SFMono-Regular"/>
              </a:rPr>
              <a:t>:</a:t>
            </a:r>
            <a:r>
              <a:rPr lang="en-US" altLang="en-US" sz="2800" dirty="0">
                <a:solidFill>
                  <a:srgbClr val="BBBBBB"/>
                </a:solidFill>
                <a:latin typeface="SFMono-Regular"/>
              </a:rPr>
              <a:t> </a:t>
            </a:r>
            <a:r>
              <a:rPr lang="en-US" altLang="en-US" sz="2800" dirty="0">
                <a:solidFill>
                  <a:srgbClr val="666666"/>
                </a:solidFill>
                <a:latin typeface="SFMono-Regular"/>
              </a:rPr>
              <a:t>80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– Rollout options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kubectl rollout history – list history of previous rollouts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kubectl rollout status – shows status of the latest rollout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kubectl rollout undo – rolls back to the previous rollout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/>
              <a:t>kubectl rollout undo </a:t>
            </a:r>
            <a:r>
              <a:rPr lang="en-US" sz="4800" dirty="0" smtClean="0"/>
              <a:t>–to-revision – </a:t>
            </a:r>
            <a:r>
              <a:rPr lang="en-US" sz="4800" dirty="0"/>
              <a:t>rolls back to the </a:t>
            </a:r>
            <a:r>
              <a:rPr lang="en-US" sz="4800" dirty="0" smtClean="0"/>
              <a:t>given revision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/>
              <a:t>kubectl </a:t>
            </a:r>
            <a:r>
              <a:rPr lang="en-US" sz="4800" dirty="0" smtClean="0"/>
              <a:t>rollout pause – pauses rolling out of a resource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800" dirty="0"/>
              <a:t>kubectl rollout </a:t>
            </a:r>
            <a:r>
              <a:rPr lang="en-US" sz="4800" dirty="0" smtClean="0"/>
              <a:t>resume – resumes rolling </a:t>
            </a:r>
            <a:r>
              <a:rPr lang="en-US" sz="4800" dirty="0"/>
              <a:t>out of a resource</a:t>
            </a:r>
            <a:endParaRPr lang="en-US" sz="4800" dirty="0" smtClean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Service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Pods are ephemeral entities.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Pods created via other controller like ReplicaSet, Deployment do not have definite names.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As such, pods cannot be accessed directly by their names. Even if they could be, load balancing among pods would not be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Service is an abstraction which defines a logical set of </a:t>
            </a:r>
            <a:r>
              <a:rPr lang="en-US" sz="4400" dirty="0" smtClean="0"/>
              <a:t>Pods.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The set of Pods targeted by a Service is usually determined by a </a:t>
            </a:r>
            <a:r>
              <a:rPr lang="en-US" sz="4400" dirty="0" smtClean="0"/>
              <a:t>selector.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Service load balances traffic among the pods it manages.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 Service resource is automatically registered with Kubernetes’ service registry and is automatically discoverable in the cluster.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Other pods in the cluster can access the service by its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Kubernetes </a:t>
            </a:r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- </a:t>
            </a:r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Service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62400" y="8699720"/>
            <a:ext cx="1219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kubectl apply -f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/some/folder/sample-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service.yaml</a:t>
            </a:r>
            <a:endParaRPr lang="en-I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62400" y="3096795"/>
            <a:ext cx="7315200" cy="541686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apiVersion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v1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kind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Service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metadata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my-service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spec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selector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3200" dirty="0" smtClean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name-of-app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MyApp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ports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protocol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TCP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3200" dirty="0" smtClean="0">
                <a:solidFill>
                  <a:srgbClr val="BBBBBB"/>
                </a:solidFill>
                <a:latin typeface="SFMono-Regular"/>
              </a:rPr>
              <a:t>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port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80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BBBBBB"/>
                </a:solidFill>
                <a:latin typeface="SFMono-Regular"/>
              </a:rPr>
              <a:t>	</a:t>
            </a:r>
            <a:r>
              <a:rPr lang="en-US" altLang="en-US" sz="3200" dirty="0" smtClean="0">
                <a:solidFill>
                  <a:srgbClr val="BBBBBB"/>
                </a:solidFill>
                <a:latin typeface="SFMono-Regular"/>
              </a:rPr>
              <a:t> 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targetPort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9376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86848" y="12743392"/>
            <a:ext cx="5690341" cy="730250"/>
          </a:xfrm>
        </p:spPr>
        <p:txBody>
          <a:bodyPr/>
          <a:lstStyle/>
          <a:p>
            <a:fld id="{F7D1ED3A-4ED0-4EE5-93FB-ADB695332B4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C8F34A-B200-424E-9FD1-AA8731C8E456}"/>
              </a:ext>
            </a:extLst>
          </p:cNvPr>
          <p:cNvSpPr/>
          <p:nvPr/>
        </p:nvSpPr>
        <p:spPr>
          <a:xfrm>
            <a:off x="-1585" y="0"/>
            <a:ext cx="24387176" cy="10945825"/>
          </a:xfrm>
          <a:prstGeom prst="rect">
            <a:avLst/>
          </a:prstGeom>
          <a:solidFill>
            <a:srgbClr val="1A4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3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6CC960-88E0-4904-BA3D-45D7370620DF}"/>
              </a:ext>
            </a:extLst>
          </p:cNvPr>
          <p:cNvSpPr txBox="1"/>
          <p:nvPr/>
        </p:nvSpPr>
        <p:spPr>
          <a:xfrm>
            <a:off x="13122128" y="12493644"/>
            <a:ext cx="77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2"/>
              </a:rPr>
              <a:t>consultopus</a:t>
            </a:r>
            <a:endParaRPr lang="en-US" sz="2800"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1FB504-A7C3-4876-A4B9-E2982C1E60B9}"/>
              </a:ext>
            </a:extLst>
          </p:cNvPr>
          <p:cNvSpPr txBox="1"/>
          <p:nvPr/>
        </p:nvSpPr>
        <p:spPr>
          <a:xfrm>
            <a:off x="13122128" y="11371911"/>
            <a:ext cx="526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noFill/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3"/>
              </a:rPr>
              <a:t>opusconsultingsolutions</a:t>
            </a:r>
            <a:endParaRPr lang="en-US" sz="2800">
              <a:noFill/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C514B3-A3D6-426B-AD9D-84ADAA6ECB20}"/>
              </a:ext>
            </a:extLst>
          </p:cNvPr>
          <p:cNvSpPr txBox="1"/>
          <p:nvPr/>
        </p:nvSpPr>
        <p:spPr>
          <a:xfrm>
            <a:off x="930645" y="12481782"/>
            <a:ext cx="64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https://www.opusconsulting.com/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022B98-E495-40D9-A1AA-EF6874EAD645}"/>
              </a:ext>
            </a:extLst>
          </p:cNvPr>
          <p:cNvSpPr txBox="1"/>
          <p:nvPr/>
        </p:nvSpPr>
        <p:spPr>
          <a:xfrm>
            <a:off x="831247" y="11523597"/>
            <a:ext cx="9806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2500 </a:t>
            </a:r>
            <a:r>
              <a:rPr lang="en-US" sz="2800" dirty="0" err="1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Northwinds</a:t>
            </a: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Pkwy, Suite 630, Alpharetta 30009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3774E44-96AC-4C95-ABD4-8FA0CA382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" y="11523597"/>
            <a:ext cx="586978" cy="586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998261E-F5E1-4E0B-B015-5DC5B191E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01" y="11523597"/>
            <a:ext cx="435292" cy="435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58372C-6E8F-46CA-9BC6-33B0B251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" y="12493644"/>
            <a:ext cx="511358" cy="511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6DC4B59-D4EA-4EA3-B4D7-2602E5E05A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32116" y="3362799"/>
            <a:ext cx="7488936" cy="277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2E24F81-B538-4393-89A0-F12F16AED450}"/>
              </a:ext>
            </a:extLst>
          </p:cNvPr>
          <p:cNvSpPr txBox="1"/>
          <p:nvPr/>
        </p:nvSpPr>
        <p:spPr>
          <a:xfrm>
            <a:off x="930645" y="6417284"/>
            <a:ext cx="8942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DE83FC-669A-4E08-A7A0-8DDE5A4ED3FA}"/>
              </a:ext>
            </a:extLst>
          </p:cNvPr>
          <p:cNvSpPr txBox="1"/>
          <p:nvPr/>
        </p:nvSpPr>
        <p:spPr>
          <a:xfrm>
            <a:off x="6131862" y="5142047"/>
            <a:ext cx="112629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             </a:t>
            </a:r>
            <a:r>
              <a:rPr lang="en-US" sz="9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Q &amp; A  </a:t>
            </a:r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342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-40304" y="36673"/>
            <a:ext cx="24502092" cy="1390246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a typeface="Open Sans" pitchFamily="34" charset="0"/>
                <a:cs typeface="Open Sans" pitchFamily="34" charset="0"/>
              </a:rPr>
              <a:t>Content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4483" y="2223598"/>
            <a:ext cx="23736299" cy="10987623"/>
            <a:chOff x="863508" y="1078924"/>
            <a:chExt cx="23199649" cy="7643436"/>
          </a:xfrm>
        </p:grpSpPr>
        <p:sp>
          <p:nvSpPr>
            <p:cNvPr id="60" name="Subtitle 2">
              <a:extLst>
                <a:ext uri="{FF2B5EF4-FFF2-40B4-BE49-F238E27FC236}">
                  <a16:creationId xmlns=""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=""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="" xmlns:a16="http://schemas.microsoft.com/office/drawing/2014/main" id="{680267C2-A041-7F43-8367-12EF355F492F}"/>
                </a:ext>
              </a:extLst>
            </p:cNvPr>
            <p:cNvSpPr txBox="1">
              <a:spLocks/>
            </p:cNvSpPr>
            <p:nvPr/>
          </p:nvSpPr>
          <p:spPr>
            <a:xfrm>
              <a:off x="863508" y="1078924"/>
              <a:ext cx="23199649" cy="764343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AutoNum type="arabicPeriod"/>
              </a:pPr>
              <a:r>
                <a:rPr lang="en-US" sz="4800" dirty="0"/>
                <a:t>Problem Solved by Docker - One </a:t>
              </a:r>
              <a:r>
                <a:rPr lang="en-US" sz="4800" dirty="0" smtClean="0"/>
                <a:t>Liner</a:t>
              </a:r>
            </a:p>
            <a:p>
              <a:pPr marL="514350" indent="-514350">
                <a:buAutoNum type="arabicPeriod"/>
              </a:pPr>
              <a:r>
                <a:rPr lang="en-IN" sz="4800" dirty="0" smtClean="0"/>
                <a:t>Recipe </a:t>
              </a:r>
              <a:r>
                <a:rPr lang="en-IN" sz="4800" dirty="0"/>
                <a:t>Analogy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US" sz="4800" dirty="0"/>
                <a:t>Problem Solved by Docker - Elaborate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/>
                <a:t>Docker to the Rescue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/>
                <a:t>Docker - Other </a:t>
              </a:r>
              <a:r>
                <a:rPr lang="en-IN" sz="4800" dirty="0" smtClean="0"/>
                <a:t>Advantages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/>
                <a:t>What </a:t>
              </a:r>
              <a:r>
                <a:rPr lang="en-IN" sz="4800" dirty="0" smtClean="0"/>
                <a:t>About Virtual Machines?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AutoNum type="arabicPeriod"/>
              </a:pPr>
              <a:r>
                <a:rPr lang="en-IN" sz="4800" dirty="0"/>
                <a:t>Docker Vs Virtual Machine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AutoNum type="arabicPeriod"/>
              </a:pP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Micro Services Architecture - Intro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AutoNum type="arabicPeriod"/>
              </a:pP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Micro Services Architecture - Advantages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AutoNum type="arabicPeriod"/>
              </a:pPr>
              <a:r>
                <a:rPr lang="en-IN" sz="4800" dirty="0">
                  <a:ea typeface="Open Sans" pitchFamily="34" charset="0"/>
                  <a:cs typeface="Open Sans" pitchFamily="34" charset="0"/>
                </a:rPr>
                <a:t> Micro Services Architecture - </a:t>
              </a: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Disadvantages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Kubernetes – Why</a:t>
              </a:r>
            </a:p>
            <a:p>
              <a:pPr marL="514350" indent="-514350">
                <a:buFontTx/>
                <a:buAutoNum type="arabicPeriod"/>
              </a:pPr>
              <a:r>
                <a:rPr lang="en-IN" sz="4800" dirty="0">
                  <a:ea typeface="Open Sans" pitchFamily="34" charset="0"/>
                  <a:cs typeface="Open Sans" pitchFamily="34" charset="0"/>
                </a:rPr>
                <a:t>Kubernetes - </a:t>
              </a: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What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>
                  <a:ea typeface="Open Sans" pitchFamily="34" charset="0"/>
                  <a:cs typeface="Open Sans" pitchFamily="34" charset="0"/>
                </a:rPr>
                <a:t> Kubernetes - </a:t>
              </a: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How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marL="514350" indent="-514350">
                <a:buFontTx/>
                <a:buAutoNum type="arabicPeriod"/>
              </a:pPr>
              <a:r>
                <a:rPr lang="en-IN" sz="4800" dirty="0"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IN" sz="4800" dirty="0" smtClean="0">
                  <a:ea typeface="Open Sans" pitchFamily="34" charset="0"/>
                  <a:cs typeface="Open Sans" pitchFamily="34" charset="0"/>
                </a:rPr>
                <a:t>Q&amp;A</a:t>
              </a:r>
              <a:endParaRPr lang="en-IN" sz="4800" dirty="0">
                <a:ea typeface="Open Sans" pitchFamily="34" charset="0"/>
                <a:cs typeface="Open Sans" pitchFamily="34" charset="0"/>
              </a:endParaRPr>
            </a:p>
            <a:p>
              <a:pPr algn="ctr"/>
              <a:endParaRPr lang="en-US" dirty="0"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Problem Solved by Docker - One Liner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800" dirty="0"/>
              <a:t>Docker isolates an application and its environmental dependencies into a single unit and makes </a:t>
            </a:r>
            <a:r>
              <a:rPr lang="en-US" sz="4800" dirty="0" smtClean="0"/>
              <a:t>its deployment </a:t>
            </a:r>
            <a:r>
              <a:rPr lang="en-US" sz="4800" dirty="0"/>
              <a:t>and execution easy and consistent across environments.</a:t>
            </a:r>
            <a:endParaRPr lang="en-US" sz="48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Recipe Analogy - Problem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Recipe </a:t>
            </a:r>
            <a:r>
              <a:rPr lang="en-US" sz="4800" dirty="0"/>
              <a:t>is a set of instructions. So is a software application.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A recipe does not (practically cannot) describe the nature of ingredients it depends on. Neither can a software dictate the environment in which it should be deployed.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Differences </a:t>
            </a:r>
            <a:r>
              <a:rPr lang="en-US" sz="4800" dirty="0"/>
              <a:t>in type, </a:t>
            </a:r>
            <a:r>
              <a:rPr lang="en-US" sz="4800" dirty="0" smtClean="0"/>
              <a:t>quality etc. </a:t>
            </a:r>
            <a:r>
              <a:rPr lang="en-US" sz="4800" dirty="0"/>
              <a:t>of the </a:t>
            </a:r>
            <a:r>
              <a:rPr lang="en-US" sz="4800" dirty="0" smtClean="0"/>
              <a:t>ingredients </a:t>
            </a:r>
            <a:r>
              <a:rPr lang="en-US" sz="4800" dirty="0"/>
              <a:t>affect the nature of final product. Differences in the environmental dependencies of a software result in prominent </a:t>
            </a:r>
            <a:r>
              <a:rPr lang="en-US" sz="4800" dirty="0" smtClean="0"/>
              <a:t>or </a:t>
            </a:r>
            <a:r>
              <a:rPr lang="en-US" sz="4800" dirty="0"/>
              <a:t>subtle bugs</a:t>
            </a:r>
            <a:r>
              <a:rPr lang="en-US" sz="4800" dirty="0" smtClean="0"/>
              <a:t>.</a:t>
            </a:r>
            <a:r>
              <a:rPr lang="en-IN" sz="4800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endParaRPr lang="en-US" sz="48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Recipe Analogy - Solution</a:t>
            </a:r>
            <a:endParaRPr lang="en-US" sz="80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Make a package of all ingredients along with </a:t>
            </a:r>
            <a:r>
              <a:rPr lang="en-US" sz="4800" dirty="0" smtClean="0"/>
              <a:t>recipe </a:t>
            </a:r>
            <a:r>
              <a:rPr lang="en-US" sz="4800" dirty="0"/>
              <a:t>and hand it over. This will ensure consistent final product.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Docker does exactly that; it packages a software along with environmental dependencies for consistent deployment and runtime experience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Problem Solved by Docker - Elaborate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Software does not run </a:t>
            </a:r>
            <a:r>
              <a:rPr lang="en-US" sz="4800" dirty="0" smtClean="0"/>
              <a:t>on its own. </a:t>
            </a:r>
            <a:r>
              <a:rPr lang="en-US" sz="4800" dirty="0"/>
              <a:t>It has many environmental dependencies; both at deployment </a:t>
            </a:r>
            <a:r>
              <a:rPr lang="en-US" sz="4800" dirty="0" smtClean="0"/>
              <a:t>time and </a:t>
            </a:r>
            <a:r>
              <a:rPr lang="en-US" sz="4800" dirty="0"/>
              <a:t>at </a:t>
            </a:r>
            <a:r>
              <a:rPr lang="en-US" sz="4800" dirty="0" smtClean="0"/>
              <a:t>runtime.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OS and its versions.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Libraries </a:t>
            </a:r>
            <a:r>
              <a:rPr lang="en-US" sz="4800" dirty="0"/>
              <a:t>and </a:t>
            </a:r>
            <a:r>
              <a:rPr lang="en-US" sz="4800" dirty="0" smtClean="0"/>
              <a:t>their versions; </a:t>
            </a:r>
            <a:r>
              <a:rPr lang="en-US" sz="4800" dirty="0"/>
              <a:t>for example Java, Python </a:t>
            </a:r>
            <a:r>
              <a:rPr lang="en-US" sz="4800" dirty="0" smtClean="0"/>
              <a:t>etc.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Environment </a:t>
            </a:r>
            <a:r>
              <a:rPr lang="en-US" sz="4800" dirty="0"/>
              <a:t>variables</a:t>
            </a:r>
            <a:r>
              <a:rPr lang="en-US" sz="4800" dirty="0" smtClean="0"/>
              <a:t>.</a:t>
            </a:r>
            <a:r>
              <a:rPr lang="en-US" sz="4800" dirty="0"/>
              <a:t>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Multiple application deployed on </a:t>
            </a:r>
            <a:r>
              <a:rPr lang="en-US" sz="4800" dirty="0" smtClean="0"/>
              <a:t>a single host brings 'The </a:t>
            </a:r>
            <a:r>
              <a:rPr lang="en-US" sz="4800" dirty="0"/>
              <a:t>Matrix from Hell' chaos.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'Matrix from Hell' is when multiple versions of many libraries have to </a:t>
            </a:r>
            <a:r>
              <a:rPr lang="en-US" sz="4800" dirty="0" smtClean="0"/>
              <a:t>be installed </a:t>
            </a:r>
            <a:r>
              <a:rPr lang="en-US" sz="4800" dirty="0"/>
              <a:t>on same </a:t>
            </a:r>
            <a:r>
              <a:rPr lang="en-US" sz="4800" dirty="0" smtClean="0"/>
              <a:t>host.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Compatibilities </a:t>
            </a:r>
            <a:r>
              <a:rPr lang="en-US" sz="4800" dirty="0"/>
              <a:t>of varying versions of libraries with </a:t>
            </a:r>
            <a:r>
              <a:rPr lang="en-US" sz="4800" dirty="0" smtClean="0"/>
              <a:t>OS.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Compatibilities </a:t>
            </a:r>
            <a:r>
              <a:rPr lang="en-US" sz="4800" dirty="0"/>
              <a:t>of varying versions of libraries among themselves</a:t>
            </a:r>
          </a:p>
          <a:p>
            <a:endParaRPr lang="en-US" sz="48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Problem Solved by Docker - Elaborate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Addressing </a:t>
            </a:r>
            <a:r>
              <a:rPr lang="en-US" sz="4800" dirty="0" smtClean="0"/>
              <a:t>Matrix </a:t>
            </a:r>
            <a:r>
              <a:rPr lang="en-US" sz="4800" dirty="0"/>
              <a:t>of hell </a:t>
            </a:r>
            <a:r>
              <a:rPr lang="en-US" sz="4800" dirty="0" smtClean="0"/>
              <a:t>is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Time consuming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Cost ineffective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Difficult </a:t>
            </a:r>
            <a:r>
              <a:rPr lang="en-US" sz="4800" dirty="0"/>
              <a:t>to </a:t>
            </a:r>
            <a:r>
              <a:rPr lang="en-US" sz="4800" dirty="0" smtClean="0"/>
              <a:t>reverse at times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/>
              <a:t>Software </a:t>
            </a:r>
            <a:r>
              <a:rPr lang="en-US" sz="4400" dirty="0"/>
              <a:t>has to </a:t>
            </a:r>
            <a:r>
              <a:rPr lang="en-US" sz="4400" dirty="0" smtClean="0"/>
              <a:t>be tested in </a:t>
            </a:r>
            <a:r>
              <a:rPr lang="en-US" sz="4400" dirty="0"/>
              <a:t>multiple environments like dev, test, staging, </a:t>
            </a:r>
            <a:r>
              <a:rPr lang="en-US" sz="4400" dirty="0" smtClean="0"/>
              <a:t>prod</a:t>
            </a:r>
            <a:endParaRPr lang="en-US" sz="4400" dirty="0"/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Ops teams have to ensure consistency </a:t>
            </a:r>
            <a:r>
              <a:rPr lang="en-US" sz="4400" dirty="0" smtClean="0"/>
              <a:t>among environments.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Minor </a:t>
            </a:r>
            <a:r>
              <a:rPr lang="en-US" sz="4400" dirty="0" smtClean="0"/>
              <a:t>differences </a:t>
            </a:r>
            <a:r>
              <a:rPr lang="en-US" sz="4400" dirty="0"/>
              <a:t>may result in hard to troubleshoot </a:t>
            </a:r>
            <a:r>
              <a:rPr lang="en-US" sz="4400" dirty="0" smtClean="0"/>
              <a:t>problems.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With every new environment coming in, Ops teams have to put in significant </a:t>
            </a:r>
            <a:r>
              <a:rPr lang="en-US" sz="4400" dirty="0" smtClean="0"/>
              <a:t>time.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Docker to the Rescue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604225"/>
            <a:ext cx="21445249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Docker is an open platform for developing, shipping, and running applications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Enables packaging application and its environmental dependencies into a single unit called Docker </a:t>
            </a:r>
            <a:r>
              <a:rPr lang="en-US" sz="4800" dirty="0" smtClean="0"/>
              <a:t>image.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A Docker </a:t>
            </a:r>
            <a:r>
              <a:rPr lang="en-US" sz="4800" dirty="0"/>
              <a:t>image is self contained and does not require setting up an </a:t>
            </a:r>
            <a:r>
              <a:rPr lang="en-US" sz="4800" dirty="0" smtClean="0"/>
              <a:t>environment.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Images are pushed to </a:t>
            </a:r>
            <a:r>
              <a:rPr lang="en-US" sz="4800" dirty="0" smtClean="0"/>
              <a:t>Docker </a:t>
            </a:r>
            <a:r>
              <a:rPr lang="en-US" sz="4800" dirty="0"/>
              <a:t>registry for public </a:t>
            </a:r>
            <a:r>
              <a:rPr lang="en-US" sz="4800" dirty="0" smtClean="0"/>
              <a:t>consumption.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Docker </a:t>
            </a:r>
            <a:r>
              <a:rPr lang="en-US" sz="4800" dirty="0"/>
              <a:t>Images are very lightweight (in MBs</a:t>
            </a:r>
            <a:r>
              <a:rPr lang="en-US" sz="4800" dirty="0" smtClean="0"/>
              <a:t>).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Application booting is </a:t>
            </a:r>
            <a:r>
              <a:rPr lang="en-US" sz="4800" dirty="0" smtClean="0"/>
              <a:t>very fast leading to quick horizontal scaling.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Ideal </a:t>
            </a:r>
            <a:r>
              <a:rPr lang="en-US" sz="4800" dirty="0"/>
              <a:t>for deploying applications as services in </a:t>
            </a:r>
            <a:r>
              <a:rPr lang="en-US" sz="4800" dirty="0" smtClean="0"/>
              <a:t>MSA.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Running application is very easy. For example, </a:t>
            </a:r>
            <a:r>
              <a:rPr lang="en-US" sz="4800" dirty="0" smtClean="0"/>
              <a:t>getting a </a:t>
            </a:r>
            <a:r>
              <a:rPr lang="en-US" sz="4800" dirty="0" err="1" smtClean="0"/>
              <a:t>MySql</a:t>
            </a:r>
            <a:r>
              <a:rPr lang="en-US" sz="4800" dirty="0" smtClean="0"/>
              <a:t> </a:t>
            </a:r>
            <a:r>
              <a:rPr lang="en-US" sz="4800" dirty="0"/>
              <a:t>instance running is as easy as </a:t>
            </a:r>
          </a:p>
          <a:p>
            <a:pPr lvl="1"/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docker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run --name some-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-e MYSQL_ROOT_PASSWORD=my-secret-pw -d mysql:8.0.32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B41DB227C6049B458E24AB60A3C9A" ma:contentTypeVersion="0" ma:contentTypeDescription="Create a new document." ma:contentTypeScope="" ma:versionID="73d2a9b9fb9830b2cf51582a1bcd8c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38742-CA56-4728-8734-3820A754E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335A59-7C5E-45BB-B0D1-5DE22742182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cc9336e-915b-48a6-99cb-95df84d056a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89C6A4-D651-44C1-BCCB-C301E5F01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2389</Words>
  <Application>Microsoft Office PowerPoint</Application>
  <PresentationFormat>Custom</PresentationFormat>
  <Paragraphs>345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Microsoft New Tai Lue</vt:lpstr>
      <vt:lpstr>Open Sans</vt:lpstr>
      <vt:lpstr>Open Sans Light</vt:lpstr>
      <vt:lpstr>SFMono-Regular</vt:lpstr>
      <vt:lpstr>Office Theme</vt:lpstr>
      <vt:lpstr>Docker and Kubernetes Overview for Beginners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Review</dc:title>
  <dc:creator>Deepak Tiwari</dc:creator>
  <cp:lastModifiedBy>Anand Kane</cp:lastModifiedBy>
  <cp:revision>295</cp:revision>
  <dcterms:created xsi:type="dcterms:W3CDTF">2019-09-19T05:03:36Z</dcterms:created>
  <dcterms:modified xsi:type="dcterms:W3CDTF">2023-02-21T06:03:21Z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0x0101006E1B41DB227C6049B458E24AB60A3C9A</vt:lpwstr>
  </property>
</Properties>
</file>