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0" r:id="rId5"/>
    <p:sldId id="265" r:id="rId6"/>
    <p:sldId id="266" r:id="rId7"/>
    <p:sldId id="258" r:id="rId8"/>
    <p:sldId id="264" r:id="rId9"/>
    <p:sldId id="259" r:id="rId10"/>
    <p:sldId id="267" r:id="rId11"/>
    <p:sldId id="268" r:id="rId12"/>
    <p:sldId id="270" r:id="rId13"/>
    <p:sldId id="261" r:id="rId14"/>
    <p:sldId id="269" r:id="rId15"/>
    <p:sldId id="262" r:id="rId16"/>
    <p:sldId id="271" r:id="rId17"/>
    <p:sldId id="272" r:id="rId18"/>
    <p:sldId id="274" r:id="rId19"/>
    <p:sldId id="275" r:id="rId20"/>
    <p:sldId id="276" r:id="rId21"/>
    <p:sldId id="273" r:id="rId22"/>
    <p:sldId id="279" r:id="rId23"/>
    <p:sldId id="280" r:id="rId24"/>
    <p:sldId id="278" r:id="rId25"/>
    <p:sldId id="282" r:id="rId26"/>
    <p:sldId id="284" r:id="rId27"/>
    <p:sldId id="285" r:id="rId28"/>
    <p:sldId id="290" r:id="rId29"/>
    <p:sldId id="287" r:id="rId30"/>
    <p:sldId id="291" r:id="rId31"/>
    <p:sldId id="292" r:id="rId32"/>
    <p:sldId id="277" r:id="rId33"/>
    <p:sldId id="294" r:id="rId34"/>
    <p:sldId id="295" r:id="rId35"/>
    <p:sldId id="293" r:id="rId36"/>
    <p:sldId id="28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634AD1D-FEC2-4A6C-AEFC-36B0BFAF4A46}" type="datetimeFigureOut">
              <a:rPr lang="en-IN" smtClean="0"/>
              <a:t>26-01-2019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E1CAD-389C-4E3B-8C2D-19D2A87D194C}" type="slidenum">
              <a:rPr lang="en-IN" smtClean="0"/>
              <a:t>‹#›</a:t>
            </a:fld>
            <a:endParaRPr lang="en-IN"/>
          </a:p>
        </p:txBody>
      </p:sp>
    </p:spTree>
    <p:extLst>
      <p:ext uri="{BB962C8B-B14F-4D97-AF65-F5344CB8AC3E}">
        <p14:creationId xmlns:p14="http://schemas.microsoft.com/office/powerpoint/2010/main" val="996541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34AD1D-FEC2-4A6C-AEFC-36B0BFAF4A46}" type="datetimeFigureOut">
              <a:rPr lang="en-IN" smtClean="0"/>
              <a:t>26-01-2019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E1CAD-389C-4E3B-8C2D-19D2A87D194C}" type="slidenum">
              <a:rPr lang="en-IN" smtClean="0"/>
              <a:t>‹#›</a:t>
            </a:fld>
            <a:endParaRPr lang="en-IN"/>
          </a:p>
        </p:txBody>
      </p:sp>
    </p:spTree>
    <p:extLst>
      <p:ext uri="{BB962C8B-B14F-4D97-AF65-F5344CB8AC3E}">
        <p14:creationId xmlns:p14="http://schemas.microsoft.com/office/powerpoint/2010/main" val="1020809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34AD1D-FEC2-4A6C-AEFC-36B0BFAF4A46}" type="datetimeFigureOut">
              <a:rPr lang="en-IN" smtClean="0"/>
              <a:t>26-01-2019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E1CAD-389C-4E3B-8C2D-19D2A87D194C}" type="slidenum">
              <a:rPr lang="en-IN" smtClean="0"/>
              <a:t>‹#›</a:t>
            </a:fld>
            <a:endParaRPr lang="en-IN"/>
          </a:p>
        </p:txBody>
      </p:sp>
    </p:spTree>
    <p:extLst>
      <p:ext uri="{BB962C8B-B14F-4D97-AF65-F5344CB8AC3E}">
        <p14:creationId xmlns:p14="http://schemas.microsoft.com/office/powerpoint/2010/main" val="421143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34AD1D-FEC2-4A6C-AEFC-36B0BFAF4A46}" type="datetimeFigureOut">
              <a:rPr lang="en-IN" smtClean="0"/>
              <a:t>26-01-2019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E1CAD-389C-4E3B-8C2D-19D2A87D194C}" type="slidenum">
              <a:rPr lang="en-IN" smtClean="0"/>
              <a:t>‹#›</a:t>
            </a:fld>
            <a:endParaRPr lang="en-IN"/>
          </a:p>
        </p:txBody>
      </p:sp>
    </p:spTree>
    <p:extLst>
      <p:ext uri="{BB962C8B-B14F-4D97-AF65-F5344CB8AC3E}">
        <p14:creationId xmlns:p14="http://schemas.microsoft.com/office/powerpoint/2010/main" val="42377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34AD1D-FEC2-4A6C-AEFC-36B0BFAF4A46}" type="datetimeFigureOut">
              <a:rPr lang="en-IN" smtClean="0"/>
              <a:t>26-01-2019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1E1CAD-389C-4E3B-8C2D-19D2A87D194C}" type="slidenum">
              <a:rPr lang="en-IN" smtClean="0"/>
              <a:t>‹#›</a:t>
            </a:fld>
            <a:endParaRPr lang="en-IN"/>
          </a:p>
        </p:txBody>
      </p:sp>
    </p:spTree>
    <p:extLst>
      <p:ext uri="{BB962C8B-B14F-4D97-AF65-F5344CB8AC3E}">
        <p14:creationId xmlns:p14="http://schemas.microsoft.com/office/powerpoint/2010/main" val="3602950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634AD1D-FEC2-4A6C-AEFC-36B0BFAF4A46}" type="datetimeFigureOut">
              <a:rPr lang="en-IN" smtClean="0"/>
              <a:t>26-01-2019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1E1CAD-389C-4E3B-8C2D-19D2A87D194C}" type="slidenum">
              <a:rPr lang="en-IN" smtClean="0"/>
              <a:t>‹#›</a:t>
            </a:fld>
            <a:endParaRPr lang="en-IN"/>
          </a:p>
        </p:txBody>
      </p:sp>
    </p:spTree>
    <p:extLst>
      <p:ext uri="{BB962C8B-B14F-4D97-AF65-F5344CB8AC3E}">
        <p14:creationId xmlns:p14="http://schemas.microsoft.com/office/powerpoint/2010/main" val="293862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634AD1D-FEC2-4A6C-AEFC-36B0BFAF4A46}" type="datetimeFigureOut">
              <a:rPr lang="en-IN" smtClean="0"/>
              <a:t>26-01-2019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1E1CAD-389C-4E3B-8C2D-19D2A87D194C}" type="slidenum">
              <a:rPr lang="en-IN" smtClean="0"/>
              <a:t>‹#›</a:t>
            </a:fld>
            <a:endParaRPr lang="en-IN"/>
          </a:p>
        </p:txBody>
      </p:sp>
    </p:spTree>
    <p:extLst>
      <p:ext uri="{BB962C8B-B14F-4D97-AF65-F5344CB8AC3E}">
        <p14:creationId xmlns:p14="http://schemas.microsoft.com/office/powerpoint/2010/main" val="363677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634AD1D-FEC2-4A6C-AEFC-36B0BFAF4A46}" type="datetimeFigureOut">
              <a:rPr lang="en-IN" smtClean="0"/>
              <a:t>26-01-2019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1E1CAD-389C-4E3B-8C2D-19D2A87D194C}" type="slidenum">
              <a:rPr lang="en-IN" smtClean="0"/>
              <a:t>‹#›</a:t>
            </a:fld>
            <a:endParaRPr lang="en-IN"/>
          </a:p>
        </p:txBody>
      </p:sp>
    </p:spTree>
    <p:extLst>
      <p:ext uri="{BB962C8B-B14F-4D97-AF65-F5344CB8AC3E}">
        <p14:creationId xmlns:p14="http://schemas.microsoft.com/office/powerpoint/2010/main" val="3809243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34AD1D-FEC2-4A6C-AEFC-36B0BFAF4A46}" type="datetimeFigureOut">
              <a:rPr lang="en-IN" smtClean="0"/>
              <a:t>26-01-2019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1E1CAD-389C-4E3B-8C2D-19D2A87D194C}" type="slidenum">
              <a:rPr lang="en-IN" smtClean="0"/>
              <a:t>‹#›</a:t>
            </a:fld>
            <a:endParaRPr lang="en-IN"/>
          </a:p>
        </p:txBody>
      </p:sp>
    </p:spTree>
    <p:extLst>
      <p:ext uri="{BB962C8B-B14F-4D97-AF65-F5344CB8AC3E}">
        <p14:creationId xmlns:p14="http://schemas.microsoft.com/office/powerpoint/2010/main" val="139980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34AD1D-FEC2-4A6C-AEFC-36B0BFAF4A46}" type="datetimeFigureOut">
              <a:rPr lang="en-IN" smtClean="0"/>
              <a:t>26-01-2019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1E1CAD-389C-4E3B-8C2D-19D2A87D194C}" type="slidenum">
              <a:rPr lang="en-IN" smtClean="0"/>
              <a:t>‹#›</a:t>
            </a:fld>
            <a:endParaRPr lang="en-IN"/>
          </a:p>
        </p:txBody>
      </p:sp>
    </p:spTree>
    <p:extLst>
      <p:ext uri="{BB962C8B-B14F-4D97-AF65-F5344CB8AC3E}">
        <p14:creationId xmlns:p14="http://schemas.microsoft.com/office/powerpoint/2010/main" val="317047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34AD1D-FEC2-4A6C-AEFC-36B0BFAF4A46}" type="datetimeFigureOut">
              <a:rPr lang="en-IN" smtClean="0"/>
              <a:t>26-01-2019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1E1CAD-389C-4E3B-8C2D-19D2A87D194C}" type="slidenum">
              <a:rPr lang="en-IN" smtClean="0"/>
              <a:t>‹#›</a:t>
            </a:fld>
            <a:endParaRPr lang="en-IN"/>
          </a:p>
        </p:txBody>
      </p:sp>
    </p:spTree>
    <p:extLst>
      <p:ext uri="{BB962C8B-B14F-4D97-AF65-F5344CB8AC3E}">
        <p14:creationId xmlns:p14="http://schemas.microsoft.com/office/powerpoint/2010/main" val="120717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4AD1D-FEC2-4A6C-AEFC-36B0BFAF4A46}" type="datetimeFigureOut">
              <a:rPr lang="en-IN" smtClean="0"/>
              <a:t>26-01-2019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E1CAD-389C-4E3B-8C2D-19D2A87D194C}" type="slidenum">
              <a:rPr lang="en-IN" smtClean="0"/>
              <a:t>‹#›</a:t>
            </a:fld>
            <a:endParaRPr lang="en-IN"/>
          </a:p>
        </p:txBody>
      </p:sp>
    </p:spTree>
    <p:extLst>
      <p:ext uri="{BB962C8B-B14F-4D97-AF65-F5344CB8AC3E}">
        <p14:creationId xmlns:p14="http://schemas.microsoft.com/office/powerpoint/2010/main" val="1100094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thinksys.com/cloud/why-hybrid-cloud-is-taking-over-the-clou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thinksys.com/cloud/why-hybrid-cloud-is-taking-over-the-clou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zure.microsoft.com/en-in/" TargetMode="External"/><Relationship Id="rId2" Type="http://schemas.openxmlformats.org/officeDocument/2006/relationships/hyperlink" Target="http://cloudspace.com/" TargetMode="External"/><Relationship Id="rId1" Type="http://schemas.openxmlformats.org/officeDocument/2006/relationships/slideLayout" Target="../slideLayouts/slideLayout2.xml"/><Relationship Id="rId6" Type="http://schemas.openxmlformats.org/officeDocument/2006/relationships/hyperlink" Target="https://aws.amazon.com/ec2/" TargetMode="External"/><Relationship Id="rId5" Type="http://schemas.openxmlformats.org/officeDocument/2006/relationships/hyperlink" Target="https://www.rackspace.com/en-in" TargetMode="External"/><Relationship Id="rId4" Type="http://schemas.openxmlformats.org/officeDocument/2006/relationships/hyperlink" Target="https://aws.amazon.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Hybrid Cloud </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827262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Private Cloud</a:t>
            </a:r>
            <a:endParaRPr lang="en-IN" dirty="0"/>
          </a:p>
        </p:txBody>
      </p:sp>
      <p:pic>
        <p:nvPicPr>
          <p:cNvPr id="4" name="Content Placeholder 3"/>
          <p:cNvPicPr>
            <a:picLocks noGrp="1" noChangeAspect="1"/>
          </p:cNvPicPr>
          <p:nvPr>
            <p:ph idx="1"/>
          </p:nvPr>
        </p:nvPicPr>
        <p:blipFill>
          <a:blip r:embed="rId2"/>
          <a:stretch>
            <a:fillRect/>
          </a:stretch>
        </p:blipFill>
        <p:spPr>
          <a:xfrm>
            <a:off x="959149" y="1838901"/>
            <a:ext cx="1733550" cy="2924175"/>
          </a:xfrm>
          <a:prstGeom prst="rect">
            <a:avLst/>
          </a:prstGeom>
        </p:spPr>
      </p:pic>
      <p:sp>
        <p:nvSpPr>
          <p:cNvPr id="5" name="Rectangle 4"/>
          <p:cNvSpPr/>
          <p:nvPr/>
        </p:nvSpPr>
        <p:spPr>
          <a:xfrm>
            <a:off x="3048000" y="2551837"/>
            <a:ext cx="6096000" cy="1754326"/>
          </a:xfrm>
          <a:prstGeom prst="rect">
            <a:avLst/>
          </a:prstGeom>
        </p:spPr>
        <p:txBody>
          <a:bodyPr>
            <a:spAutoFit/>
          </a:bodyPr>
          <a:lstStyle/>
          <a:p>
            <a:pPr marL="285750" indent="-285750">
              <a:buFont typeface="Wingdings" panose="05000000000000000000" pitchFamily="2" charset="2"/>
              <a:buChar char="ü"/>
            </a:pPr>
            <a:r>
              <a:rPr lang="en-US" dirty="0" smtClean="0">
                <a:effectLst/>
              </a:rPr>
              <a:t> </a:t>
            </a:r>
            <a:r>
              <a:rPr lang="en-US" dirty="0" smtClean="0"/>
              <a:t>Offers greater Security and Privacy</a:t>
            </a:r>
          </a:p>
          <a:p>
            <a:pPr marL="285750" indent="-285750">
              <a:buFont typeface="Wingdings" panose="05000000000000000000" pitchFamily="2" charset="2"/>
              <a:buChar char="ü"/>
            </a:pPr>
            <a:r>
              <a:rPr lang="en-US" dirty="0" smtClean="0">
                <a:effectLst/>
              </a:rPr>
              <a:t> </a:t>
            </a:r>
            <a:r>
              <a:rPr lang="en-US" dirty="0" smtClean="0"/>
              <a:t>Offers more control over system configuration as per the company’s need</a:t>
            </a:r>
          </a:p>
          <a:p>
            <a:pPr marL="285750" indent="-285750">
              <a:buFont typeface="Wingdings" panose="05000000000000000000" pitchFamily="2" charset="2"/>
              <a:buChar char="ü"/>
            </a:pPr>
            <a:r>
              <a:rPr lang="en-US" b="1" dirty="0" smtClean="0">
                <a:effectLst/>
              </a:rPr>
              <a:t> </a:t>
            </a:r>
            <a:r>
              <a:rPr lang="en-US" dirty="0" smtClean="0"/>
              <a:t>Greater reliability when it comes to performance</a:t>
            </a:r>
          </a:p>
          <a:p>
            <a:pPr marL="285750" indent="-285750">
              <a:buFont typeface="Wingdings" panose="05000000000000000000" pitchFamily="2" charset="2"/>
              <a:buChar char="ü"/>
            </a:pPr>
            <a:r>
              <a:rPr lang="en-US" dirty="0" smtClean="0">
                <a:effectLst/>
              </a:rPr>
              <a:t> </a:t>
            </a:r>
            <a:r>
              <a:rPr lang="en-US" dirty="0" smtClean="0"/>
              <a:t>Enhances the quality of service offered by the clients</a:t>
            </a:r>
          </a:p>
          <a:p>
            <a:pPr marL="285750" indent="-285750">
              <a:buFont typeface="Wingdings" panose="05000000000000000000" pitchFamily="2" charset="2"/>
              <a:buChar char="ü"/>
            </a:pPr>
            <a:r>
              <a:rPr lang="en-US" b="1" dirty="0" smtClean="0">
                <a:effectLst/>
              </a:rPr>
              <a:t> </a:t>
            </a:r>
            <a:r>
              <a:rPr lang="en-US" dirty="0" smtClean="0"/>
              <a:t>Saves money</a:t>
            </a:r>
            <a:endParaRPr lang="en-US" dirty="0"/>
          </a:p>
        </p:txBody>
      </p:sp>
    </p:spTree>
    <p:extLst>
      <p:ext uri="{BB962C8B-B14F-4D97-AF65-F5344CB8AC3E}">
        <p14:creationId xmlns:p14="http://schemas.microsoft.com/office/powerpoint/2010/main" val="7128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Disadvantage of Private Cloud</a:t>
            </a:r>
            <a:endParaRPr lang="en-IN" dirty="0"/>
          </a:p>
        </p:txBody>
      </p:sp>
      <p:sp>
        <p:nvSpPr>
          <p:cNvPr id="3" name="Content Placeholder 2"/>
          <p:cNvSpPr>
            <a:spLocks noGrp="1"/>
          </p:cNvSpPr>
          <p:nvPr>
            <p:ph idx="1"/>
          </p:nvPr>
        </p:nvSpPr>
        <p:spPr/>
        <p:txBody>
          <a:bodyPr/>
          <a:lstStyle/>
          <a:p>
            <a:r>
              <a:rPr lang="en-US" dirty="0" smtClean="0">
                <a:effectLst/>
              </a:rPr>
              <a:t>Expensive when compared to public cloud</a:t>
            </a:r>
          </a:p>
          <a:p>
            <a:r>
              <a:rPr lang="en-US" dirty="0" smtClean="0">
                <a:effectLst/>
              </a:rPr>
              <a:t> </a:t>
            </a:r>
            <a:r>
              <a:rPr lang="en-US" dirty="0" smtClean="0"/>
              <a:t>Requires IT Expertise</a:t>
            </a:r>
          </a:p>
          <a:p>
            <a:endParaRPr lang="en-IN" dirty="0"/>
          </a:p>
        </p:txBody>
      </p:sp>
    </p:spTree>
    <p:extLst>
      <p:ext uri="{BB962C8B-B14F-4D97-AF65-F5344CB8AC3E}">
        <p14:creationId xmlns:p14="http://schemas.microsoft.com/office/powerpoint/2010/main" val="103934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So, what does an organization do when it wants to leverage the cloud both for its efficiency and cost saving but also wants </a:t>
            </a:r>
            <a:r>
              <a:rPr lang="en-US" b="1" dirty="0" smtClean="0"/>
              <a:t>security, privacy, and control</a:t>
            </a:r>
            <a:r>
              <a:rPr lang="en-US" dirty="0" smtClean="0"/>
              <a:t>?</a:t>
            </a:r>
            <a:endParaRPr lang="en-IN" dirty="0"/>
          </a:p>
        </p:txBody>
      </p:sp>
      <p:pic>
        <p:nvPicPr>
          <p:cNvPr id="9" name="Picture 8"/>
          <p:cNvPicPr>
            <a:picLocks noChangeAspect="1"/>
          </p:cNvPicPr>
          <p:nvPr/>
        </p:nvPicPr>
        <p:blipFill>
          <a:blip r:embed="rId2"/>
          <a:stretch>
            <a:fillRect/>
          </a:stretch>
        </p:blipFill>
        <p:spPr>
          <a:xfrm>
            <a:off x="4011643" y="3603055"/>
            <a:ext cx="2857500" cy="1704975"/>
          </a:xfrm>
          <a:prstGeom prst="rect">
            <a:avLst/>
          </a:prstGeom>
        </p:spPr>
      </p:pic>
      <p:sp>
        <p:nvSpPr>
          <p:cNvPr id="10" name="TextBox 9"/>
          <p:cNvSpPr txBox="1"/>
          <p:nvPr/>
        </p:nvSpPr>
        <p:spPr>
          <a:xfrm>
            <a:off x="4590192" y="5443269"/>
            <a:ext cx="1700402" cy="369332"/>
          </a:xfrm>
          <a:prstGeom prst="rect">
            <a:avLst/>
          </a:prstGeom>
          <a:noFill/>
        </p:spPr>
        <p:txBody>
          <a:bodyPr wrap="none" rtlCol="0">
            <a:spAutoFit/>
          </a:bodyPr>
          <a:lstStyle/>
          <a:p>
            <a:r>
              <a:rPr lang="en-US" dirty="0" smtClean="0"/>
              <a:t>Move to Hybrid </a:t>
            </a:r>
            <a:endParaRPr lang="en-IN" dirty="0"/>
          </a:p>
        </p:txBody>
      </p:sp>
    </p:spTree>
    <p:extLst>
      <p:ext uri="{BB962C8B-B14F-4D97-AF65-F5344CB8AC3E}">
        <p14:creationId xmlns:p14="http://schemas.microsoft.com/office/powerpoint/2010/main" val="331583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Cloud</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So, what does an organization do when it wants to leverage the cloud both for its efficiency and cost saving but also wants </a:t>
            </a:r>
            <a:r>
              <a:rPr lang="en-US" b="1" dirty="0" smtClean="0"/>
              <a:t>security, privacy, and control</a:t>
            </a:r>
            <a:r>
              <a:rPr lang="en-US" dirty="0" smtClean="0"/>
              <a:t>? It looks at the </a:t>
            </a:r>
            <a:r>
              <a:rPr lang="en-US" dirty="0" smtClean="0">
                <a:hlinkClick r:id="rId2"/>
              </a:rPr>
              <a:t>Hybrid Cloud which almost serves as a mid-way point between Public and Private Cloud</a:t>
            </a:r>
            <a:r>
              <a:rPr lang="en-US" dirty="0" smtClean="0"/>
              <a:t>. The Hybrid Cloud uses a combination of at least </a:t>
            </a:r>
            <a:r>
              <a:rPr lang="en-US" b="1" dirty="0" smtClean="0"/>
              <a:t>one Private and one Public Cloud</a:t>
            </a:r>
            <a:r>
              <a:rPr lang="en-US" dirty="0" smtClean="0"/>
              <a:t>. The Private Cloud can be </a:t>
            </a:r>
            <a:r>
              <a:rPr lang="en-US" b="1" dirty="0" err="1" smtClean="0"/>
              <a:t>on-premise</a:t>
            </a:r>
            <a:r>
              <a:rPr lang="en-US" b="1" dirty="0" smtClean="0"/>
              <a:t> or even a virtual private cloud located outside the organization’s data center</a:t>
            </a:r>
            <a:r>
              <a:rPr lang="en-US" dirty="0" smtClean="0"/>
              <a:t>. A Hybrid Cloud can also consist of </a:t>
            </a:r>
            <a:r>
              <a:rPr lang="en-US" b="1" dirty="0" smtClean="0"/>
              <a:t>multiple Private and Public Clouds and may use many active servers, physical or virtualized, which are not a part of the Private Cloud</a:t>
            </a:r>
            <a:r>
              <a:rPr lang="en-US" dirty="0" smtClean="0"/>
              <a:t>. With the Hybrid Cloud, organizations can keep each business aspect in the most efficient cloud format possible. However, with the Hybrid Cloud, organizations have to manage </a:t>
            </a:r>
            <a:r>
              <a:rPr lang="en-US" b="1" dirty="0" smtClean="0"/>
              <a:t>multiple security platforms </a:t>
            </a:r>
            <a:r>
              <a:rPr lang="en-US" dirty="0" smtClean="0"/>
              <a:t>and aspects and also ensure that all the cloud properties can communicate seamlessly with one another.</a:t>
            </a:r>
            <a:endParaRPr lang="en-IN" dirty="0"/>
          </a:p>
        </p:txBody>
      </p:sp>
    </p:spTree>
    <p:extLst>
      <p:ext uri="{BB962C8B-B14F-4D97-AF65-F5344CB8AC3E}">
        <p14:creationId xmlns:p14="http://schemas.microsoft.com/office/powerpoint/2010/main" val="1042208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Cloud (short </a:t>
            </a:r>
            <a:r>
              <a:rPr lang="en-US" dirty="0" err="1" smtClean="0"/>
              <a:t>def</a:t>
            </a:r>
            <a:r>
              <a:rPr lang="en-US" dirty="0" smtClean="0"/>
              <a:t>)</a:t>
            </a:r>
            <a:endParaRPr lang="en-IN" dirty="0"/>
          </a:p>
        </p:txBody>
      </p:sp>
      <p:sp>
        <p:nvSpPr>
          <p:cNvPr id="3" name="Content Placeholder 2"/>
          <p:cNvSpPr>
            <a:spLocks noGrp="1"/>
          </p:cNvSpPr>
          <p:nvPr>
            <p:ph idx="1"/>
          </p:nvPr>
        </p:nvSpPr>
        <p:spPr/>
        <p:txBody>
          <a:bodyPr>
            <a:normAutofit/>
          </a:bodyPr>
          <a:lstStyle/>
          <a:p>
            <a:r>
              <a:rPr lang="en-US" sz="2600" dirty="0">
                <a:hlinkClick r:id="rId2"/>
              </a:rPr>
              <a:t>Hybrid Cloud which almost serves as a mid-way point between Public and Private </a:t>
            </a:r>
            <a:r>
              <a:rPr lang="en-US" sz="2600" dirty="0" smtClean="0">
                <a:hlinkClick r:id="rId2"/>
              </a:rPr>
              <a:t>Cloud</a:t>
            </a:r>
            <a:endParaRPr lang="en-US" sz="2600" dirty="0" smtClean="0"/>
          </a:p>
          <a:p>
            <a:r>
              <a:rPr lang="en-US" sz="2400" dirty="0" smtClean="0"/>
              <a:t>The Hybrid Cloud uses a combination of at least </a:t>
            </a:r>
            <a:r>
              <a:rPr lang="en-US" sz="2400" b="1" dirty="0" smtClean="0"/>
              <a:t>one Private and one Public Cloud</a:t>
            </a:r>
            <a:r>
              <a:rPr lang="en-US" sz="2400" dirty="0" smtClean="0"/>
              <a:t>. The Private Cloud can be </a:t>
            </a:r>
            <a:r>
              <a:rPr lang="en-US" sz="2400" b="1" dirty="0" err="1" smtClean="0"/>
              <a:t>on-premise</a:t>
            </a:r>
            <a:r>
              <a:rPr lang="en-US" sz="2400" b="1" dirty="0" smtClean="0"/>
              <a:t> or even a virtual private cloud located outside the organization’s data center</a:t>
            </a:r>
          </a:p>
          <a:p>
            <a:r>
              <a:rPr lang="en-US" sz="2400" dirty="0" smtClean="0"/>
              <a:t>A Hybrid Cloud can also consist of </a:t>
            </a:r>
            <a:r>
              <a:rPr lang="en-US" sz="2400" b="1" dirty="0" smtClean="0"/>
              <a:t>multiple Private and Public Clouds and may use many active servers, physical or virtualized, which are not a part of the Private Cloud</a:t>
            </a:r>
            <a:r>
              <a:rPr lang="en-US" sz="2400" dirty="0" smtClean="0"/>
              <a:t>.</a:t>
            </a:r>
          </a:p>
          <a:p>
            <a:r>
              <a:rPr lang="en-US" sz="2400" dirty="0" smtClean="0"/>
              <a:t>organizations have to manage </a:t>
            </a:r>
            <a:r>
              <a:rPr lang="en-US" sz="2400" b="1" dirty="0" smtClean="0"/>
              <a:t>multiple security platforms </a:t>
            </a:r>
            <a:r>
              <a:rPr lang="en-US" sz="2400" dirty="0" smtClean="0"/>
              <a:t>and aspects and also ensure that all the cloud properties can communicate seamlessly with one another.</a:t>
            </a:r>
            <a:endParaRPr lang="en-US" sz="2400" b="1" dirty="0" smtClean="0"/>
          </a:p>
          <a:p>
            <a:endParaRPr lang="en-US" sz="2600" dirty="0" smtClean="0"/>
          </a:p>
          <a:p>
            <a:endParaRPr lang="en-IN" sz="2600" dirty="0"/>
          </a:p>
        </p:txBody>
      </p:sp>
    </p:spTree>
    <p:extLst>
      <p:ext uri="{BB962C8B-B14F-4D97-AF65-F5344CB8AC3E}">
        <p14:creationId xmlns:p14="http://schemas.microsoft.com/office/powerpoint/2010/main" val="1845379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Hybrid Cloud is best suited for:</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Large organizations that want the </a:t>
            </a:r>
            <a:r>
              <a:rPr lang="en-US" u="sng" dirty="0" smtClean="0"/>
              <a:t>flexibility</a:t>
            </a:r>
            <a:r>
              <a:rPr lang="en-US" dirty="0" smtClean="0"/>
              <a:t> and </a:t>
            </a:r>
            <a:r>
              <a:rPr lang="en-US" u="sng" dirty="0" smtClean="0"/>
              <a:t>scalability</a:t>
            </a:r>
            <a:r>
              <a:rPr lang="en-US" dirty="0" smtClean="0"/>
              <a:t> as offered by the public cloud.</a:t>
            </a:r>
          </a:p>
          <a:p>
            <a:pPr>
              <a:buFont typeface="Wingdings" panose="05000000000000000000" pitchFamily="2" charset="2"/>
              <a:buChar char="ü"/>
            </a:pPr>
            <a:r>
              <a:rPr lang="en-US" dirty="0" smtClean="0"/>
              <a:t>Organizations that offer services for </a:t>
            </a:r>
            <a:r>
              <a:rPr lang="en-US" b="1" dirty="0" smtClean="0"/>
              <a:t>vertical markets- customer interactions </a:t>
            </a:r>
            <a:r>
              <a:rPr lang="en-US" dirty="0" smtClean="0"/>
              <a:t>can be hosted in the Public Cloud while </a:t>
            </a:r>
            <a:r>
              <a:rPr lang="en-US" u="sng" dirty="0" smtClean="0"/>
              <a:t>company data </a:t>
            </a:r>
            <a:r>
              <a:rPr lang="en-US" dirty="0" smtClean="0"/>
              <a:t>can be hosted in the Private Cloud.</a:t>
            </a:r>
          </a:p>
          <a:p>
            <a:pPr>
              <a:buFont typeface="Wingdings" panose="05000000000000000000" pitchFamily="2" charset="2"/>
              <a:buChar char="ü"/>
            </a:pPr>
            <a:r>
              <a:rPr lang="en-US" dirty="0" smtClean="0"/>
              <a:t>Organizations that demand greater operational flexibility and scalability. For them, </a:t>
            </a:r>
            <a:r>
              <a:rPr lang="en-US" b="1" dirty="0" smtClean="0"/>
              <a:t>mission critical data can be hosted on the Private Cloud </a:t>
            </a:r>
            <a:r>
              <a:rPr lang="en-US" dirty="0" smtClean="0"/>
              <a:t>and </a:t>
            </a:r>
            <a:r>
              <a:rPr lang="en-US" b="1" dirty="0" smtClean="0"/>
              <a:t>application development and testing can take place in the Public Cloud.</a:t>
            </a:r>
          </a:p>
          <a:p>
            <a:endParaRPr lang="en-IN" dirty="0"/>
          </a:p>
        </p:txBody>
      </p:sp>
    </p:spTree>
    <p:extLst>
      <p:ext uri="{BB962C8B-B14F-4D97-AF65-F5344CB8AC3E}">
        <p14:creationId xmlns:p14="http://schemas.microsoft.com/office/powerpoint/2010/main" val="571634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Advantage of Hybrid Cloud Computing</a:t>
            </a:r>
            <a:endParaRPr lang="en-IN" dirty="0"/>
          </a:p>
        </p:txBody>
      </p:sp>
      <p:pic>
        <p:nvPicPr>
          <p:cNvPr id="5" name="Content Placeholder 4"/>
          <p:cNvPicPr>
            <a:picLocks noGrp="1" noChangeAspect="1"/>
          </p:cNvPicPr>
          <p:nvPr>
            <p:ph idx="1"/>
          </p:nvPr>
        </p:nvPicPr>
        <p:blipFill>
          <a:blip r:embed="rId2"/>
          <a:stretch>
            <a:fillRect/>
          </a:stretch>
        </p:blipFill>
        <p:spPr>
          <a:xfrm>
            <a:off x="912153" y="2076076"/>
            <a:ext cx="1724025" cy="2867025"/>
          </a:xfrm>
          <a:prstGeom prst="rect">
            <a:avLst/>
          </a:prstGeom>
        </p:spPr>
      </p:pic>
      <p:sp>
        <p:nvSpPr>
          <p:cNvPr id="4" name="Rectangle 3"/>
          <p:cNvSpPr/>
          <p:nvPr/>
        </p:nvSpPr>
        <p:spPr>
          <a:xfrm>
            <a:off x="3048000" y="2690336"/>
            <a:ext cx="6096000" cy="1477328"/>
          </a:xfrm>
          <a:prstGeom prst="rect">
            <a:avLst/>
          </a:prstGeom>
        </p:spPr>
        <p:txBody>
          <a:bodyPr>
            <a:spAutoFit/>
          </a:bodyPr>
          <a:lstStyle/>
          <a:p>
            <a:r>
              <a:rPr lang="en-US" b="1" u="sng" dirty="0" smtClean="0"/>
              <a:t>Advantage of Hybrid Cloud Computing</a:t>
            </a:r>
            <a:endParaRPr lang="en-US" dirty="0" smtClean="0"/>
          </a:p>
          <a:p>
            <a:pPr marL="285750" indent="-285750">
              <a:buFont typeface="Wingdings" panose="05000000000000000000" pitchFamily="2" charset="2"/>
              <a:buChar char="ü"/>
            </a:pPr>
            <a:r>
              <a:rPr lang="en-US" dirty="0" smtClean="0">
                <a:effectLst/>
              </a:rPr>
              <a:t> </a:t>
            </a:r>
            <a:r>
              <a:rPr lang="en-US" dirty="0" smtClean="0"/>
              <a:t>It is scalable </a:t>
            </a:r>
          </a:p>
          <a:p>
            <a:pPr marL="285750" indent="-285750">
              <a:buFont typeface="Wingdings" panose="05000000000000000000" pitchFamily="2" charset="2"/>
              <a:buChar char="ü"/>
            </a:pPr>
            <a:r>
              <a:rPr lang="en-US" dirty="0" smtClean="0">
                <a:effectLst/>
              </a:rPr>
              <a:t> </a:t>
            </a:r>
            <a:r>
              <a:rPr lang="en-US" dirty="0" smtClean="0"/>
              <a:t>It is cost efficient</a:t>
            </a:r>
          </a:p>
          <a:p>
            <a:pPr marL="285750" indent="-285750">
              <a:buFont typeface="Wingdings" panose="05000000000000000000" pitchFamily="2" charset="2"/>
              <a:buChar char="ü"/>
            </a:pPr>
            <a:r>
              <a:rPr lang="en-US" b="1" dirty="0" smtClean="0">
                <a:effectLst/>
              </a:rPr>
              <a:t> </a:t>
            </a:r>
            <a:r>
              <a:rPr lang="en-US" dirty="0" smtClean="0"/>
              <a:t>Offers better security</a:t>
            </a:r>
          </a:p>
          <a:p>
            <a:pPr marL="285750" indent="-285750">
              <a:buFont typeface="Wingdings" panose="05000000000000000000" pitchFamily="2" charset="2"/>
              <a:buChar char="ü"/>
            </a:pPr>
            <a:r>
              <a:rPr lang="en-US" dirty="0" smtClean="0">
                <a:effectLst/>
              </a:rPr>
              <a:t> </a:t>
            </a:r>
            <a:r>
              <a:rPr lang="en-US" dirty="0" smtClean="0"/>
              <a:t>Offers greater flexibility</a:t>
            </a:r>
            <a:endParaRPr lang="en-US" dirty="0"/>
          </a:p>
        </p:txBody>
      </p:sp>
    </p:spTree>
    <p:extLst>
      <p:ext uri="{BB962C8B-B14F-4D97-AF65-F5344CB8AC3E}">
        <p14:creationId xmlns:p14="http://schemas.microsoft.com/office/powerpoint/2010/main" val="11608003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Disadvantage of Hybrid Cloud Computing</a:t>
            </a:r>
            <a:r>
              <a:rPr lang="en-US" dirty="0" smtClean="0"/>
              <a:t/>
            </a:r>
            <a:br>
              <a:rPr lang="en-US" dirty="0" smtClean="0"/>
            </a:b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Infrastructure Dependency</a:t>
            </a:r>
          </a:p>
          <a:p>
            <a:pPr>
              <a:buFont typeface="Wingdings" panose="05000000000000000000" pitchFamily="2" charset="2"/>
              <a:buChar char="ü"/>
            </a:pPr>
            <a:r>
              <a:rPr lang="en-US" dirty="0" smtClean="0"/>
              <a:t>Possibility of security breach through public cloud</a:t>
            </a:r>
          </a:p>
          <a:p>
            <a:endParaRPr lang="en-IN" dirty="0"/>
          </a:p>
        </p:txBody>
      </p:sp>
    </p:spTree>
    <p:extLst>
      <p:ext uri="{BB962C8B-B14F-4D97-AF65-F5344CB8AC3E}">
        <p14:creationId xmlns:p14="http://schemas.microsoft.com/office/powerpoint/2010/main" val="30664122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1936" y="876720"/>
            <a:ext cx="10515600" cy="1452413"/>
          </a:xfrm>
        </p:spPr>
        <p:txBody>
          <a:bodyPr/>
          <a:lstStyle/>
          <a:p>
            <a:r>
              <a:rPr lang="en-US" dirty="0" smtClean="0"/>
              <a:t>Where is On-premise sits ?</a:t>
            </a:r>
            <a:endParaRPr lang="en-IN" dirty="0"/>
          </a:p>
        </p:txBody>
      </p:sp>
      <p:pic>
        <p:nvPicPr>
          <p:cNvPr id="7" name="Picture 6"/>
          <p:cNvPicPr>
            <a:picLocks noChangeAspect="1"/>
          </p:cNvPicPr>
          <p:nvPr/>
        </p:nvPicPr>
        <p:blipFill>
          <a:blip r:embed="rId2"/>
          <a:stretch>
            <a:fillRect/>
          </a:stretch>
        </p:blipFill>
        <p:spPr>
          <a:xfrm>
            <a:off x="1219200" y="2425909"/>
            <a:ext cx="9753600" cy="3800475"/>
          </a:xfrm>
          <a:prstGeom prst="rect">
            <a:avLst/>
          </a:prstGeom>
        </p:spPr>
      </p:pic>
    </p:spTree>
    <p:extLst>
      <p:ext uri="{BB962C8B-B14F-4D97-AF65-F5344CB8AC3E}">
        <p14:creationId xmlns:p14="http://schemas.microsoft.com/office/powerpoint/2010/main" val="152936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Cloud Supports both On-premise/Off-premise</a:t>
            </a:r>
            <a:endParaRPr lang="en-IN" dirty="0"/>
          </a:p>
        </p:txBody>
      </p:sp>
      <p:pic>
        <p:nvPicPr>
          <p:cNvPr id="4" name="Content Placeholder 3"/>
          <p:cNvPicPr>
            <a:picLocks noGrp="1" noChangeAspect="1"/>
          </p:cNvPicPr>
          <p:nvPr>
            <p:ph idx="1"/>
          </p:nvPr>
        </p:nvPicPr>
        <p:blipFill>
          <a:blip r:embed="rId2"/>
          <a:stretch>
            <a:fillRect/>
          </a:stretch>
        </p:blipFill>
        <p:spPr>
          <a:xfrm>
            <a:off x="2669417" y="1825625"/>
            <a:ext cx="6853165" cy="4351338"/>
          </a:xfrm>
          <a:prstGeom prst="rect">
            <a:avLst/>
          </a:prstGeom>
        </p:spPr>
      </p:pic>
    </p:spTree>
    <p:extLst>
      <p:ext uri="{BB962C8B-B14F-4D97-AF65-F5344CB8AC3E}">
        <p14:creationId xmlns:p14="http://schemas.microsoft.com/office/powerpoint/2010/main" val="1302218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Public</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In the Public </a:t>
            </a:r>
            <a:r>
              <a:rPr lang="en-US" dirty="0" smtClean="0">
                <a:hlinkClick r:id="rId2"/>
              </a:rPr>
              <a:t>Cloud space</a:t>
            </a:r>
            <a:r>
              <a:rPr lang="en-US" dirty="0" smtClean="0"/>
              <a:t>, </a:t>
            </a:r>
            <a:r>
              <a:rPr lang="en-US" dirty="0" smtClean="0">
                <a:hlinkClick r:id="rId3"/>
              </a:rPr>
              <a:t>Windows Azure</a:t>
            </a:r>
            <a:r>
              <a:rPr lang="en-US" dirty="0" smtClean="0"/>
              <a:t>, </a:t>
            </a:r>
            <a:r>
              <a:rPr lang="en-US" dirty="0" smtClean="0">
                <a:hlinkClick r:id="rId4"/>
              </a:rPr>
              <a:t>Amazon Cloud Services</a:t>
            </a:r>
            <a:r>
              <a:rPr lang="en-US" dirty="0" smtClean="0"/>
              <a:t> and </a:t>
            </a:r>
            <a:r>
              <a:rPr lang="en-US" dirty="0" smtClean="0">
                <a:hlinkClick r:id="rId5"/>
              </a:rPr>
              <a:t>Rackspace</a:t>
            </a:r>
            <a:r>
              <a:rPr lang="en-US" dirty="0" smtClean="0"/>
              <a:t> are big players. </a:t>
            </a:r>
            <a:r>
              <a:rPr lang="en-US" dirty="0" smtClean="0">
                <a:hlinkClick r:id="rId6"/>
              </a:rPr>
              <a:t>Amazon elastic compute cloud</a:t>
            </a:r>
            <a:r>
              <a:rPr lang="en-US" dirty="0" smtClean="0"/>
              <a:t> (EC2) for example, </a:t>
            </a:r>
            <a:r>
              <a:rPr lang="en-US" b="1" dirty="0" smtClean="0"/>
              <a:t>provides the infrastructure and services over the public internet and are hosted at the cloud vendor’s premises</a:t>
            </a:r>
            <a:r>
              <a:rPr lang="en-US" dirty="0" smtClean="0"/>
              <a:t>. The general public, SMEs or large enterprise groups can leverage this cloud model. Here the infrastructure is owned by the company that provides the cloud services. In a public cloud, the infrastructure and services are provisioned from a </a:t>
            </a:r>
            <a:r>
              <a:rPr lang="en-US" b="1" dirty="0" smtClean="0"/>
              <a:t>remote location hosted at the cloud provider’s datacenter and the customer has no control and limited visibility over where the service is hosted. </a:t>
            </a:r>
            <a:r>
              <a:rPr lang="en-US" dirty="0" smtClean="0"/>
              <a:t>But they can use those services anytime anywhere as needed. In the Public Cloud, the core computing infrastructure is shared among several organizations. That said, each organization’s data, applications, and infrastructure are separated and can only be accessed by the authorized personnel.</a:t>
            </a:r>
            <a:endParaRPr lang="en-IN" dirty="0"/>
          </a:p>
        </p:txBody>
      </p:sp>
    </p:spTree>
    <p:extLst>
      <p:ext uri="{BB962C8B-B14F-4D97-AF65-F5344CB8AC3E}">
        <p14:creationId xmlns:p14="http://schemas.microsoft.com/office/powerpoint/2010/main" val="3734786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View </a:t>
            </a:r>
            <a:endParaRPr lang="en-IN" dirty="0"/>
          </a:p>
        </p:txBody>
      </p:sp>
      <p:pic>
        <p:nvPicPr>
          <p:cNvPr id="4" name="Content Placeholder 3"/>
          <p:cNvPicPr>
            <a:picLocks noGrp="1" noChangeAspect="1"/>
          </p:cNvPicPr>
          <p:nvPr>
            <p:ph idx="1"/>
          </p:nvPr>
        </p:nvPicPr>
        <p:blipFill>
          <a:blip r:embed="rId2"/>
          <a:stretch>
            <a:fillRect/>
          </a:stretch>
        </p:blipFill>
        <p:spPr>
          <a:xfrm>
            <a:off x="3343382" y="1825625"/>
            <a:ext cx="5505235" cy="4351338"/>
          </a:xfrm>
          <a:prstGeom prst="rect">
            <a:avLst/>
          </a:prstGeom>
        </p:spPr>
      </p:pic>
    </p:spTree>
    <p:extLst>
      <p:ext uri="{BB962C8B-B14F-4D97-AF65-F5344CB8AC3E}">
        <p14:creationId xmlns:p14="http://schemas.microsoft.com/office/powerpoint/2010/main" val="15879515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More Details</a:t>
            </a:r>
            <a:endParaRPr lang="en-IN" dirty="0"/>
          </a:p>
        </p:txBody>
      </p:sp>
      <p:sp>
        <p:nvSpPr>
          <p:cNvPr id="3" name="Content Placeholder 2"/>
          <p:cNvSpPr>
            <a:spLocks noGrp="1"/>
          </p:cNvSpPr>
          <p:nvPr>
            <p:ph idx="1"/>
          </p:nvPr>
        </p:nvSpPr>
        <p:spPr/>
        <p:txBody>
          <a:bodyPr/>
          <a:lstStyle/>
          <a:p>
            <a:pPr marL="0" indent="0">
              <a:buNone/>
            </a:pPr>
            <a:r>
              <a:rPr lang="en-US" dirty="0" smtClean="0"/>
              <a:t>Clouds differ from virtualization and traditional IT infrastructures in the following ways: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429" y="3024637"/>
            <a:ext cx="9092313" cy="2707742"/>
          </a:xfrm>
          <a:prstGeom prst="rect">
            <a:avLst/>
          </a:prstGeom>
        </p:spPr>
      </p:pic>
    </p:spTree>
    <p:extLst>
      <p:ext uri="{BB962C8B-B14F-4D97-AF65-F5344CB8AC3E}">
        <p14:creationId xmlns:p14="http://schemas.microsoft.com/office/powerpoint/2010/main" val="36774690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Lets discuss the real problem </a:t>
            </a:r>
            <a:r>
              <a:rPr lang="en-US" dirty="0"/>
              <a:t>?</a:t>
            </a:r>
            <a:endParaRPr lang="en-IN" dirty="0"/>
          </a:p>
        </p:txBody>
      </p:sp>
    </p:spTree>
    <p:extLst>
      <p:ext uri="{BB962C8B-B14F-4D97-AF65-F5344CB8AC3E}">
        <p14:creationId xmlns:p14="http://schemas.microsoft.com/office/powerpoint/2010/main" val="38213121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Situation You Face</a:t>
            </a:r>
            <a:endParaRPr lang="en-IN" dirty="0"/>
          </a:p>
        </p:txBody>
      </p:sp>
      <p:sp>
        <p:nvSpPr>
          <p:cNvPr id="3" name="Content Placeholder 2"/>
          <p:cNvSpPr>
            <a:spLocks noGrp="1"/>
          </p:cNvSpPr>
          <p:nvPr>
            <p:ph idx="1"/>
          </p:nvPr>
        </p:nvSpPr>
        <p:spPr/>
        <p:txBody>
          <a:bodyPr/>
          <a:lstStyle/>
          <a:p>
            <a:pPr marL="0" indent="0">
              <a:buNone/>
            </a:pPr>
            <a:r>
              <a:rPr lang="en-US" dirty="0" smtClean="0"/>
              <a:t>In order to create a single data movement fabric that allows you to deploy applications in any cloud, you need to cover three types of connectivity:</a:t>
            </a:r>
          </a:p>
          <a:p>
            <a:pPr>
              <a:buFont typeface="Wingdings" panose="05000000000000000000" pitchFamily="2" charset="2"/>
              <a:buChar char="ü"/>
            </a:pPr>
            <a:r>
              <a:rPr lang="en-US" dirty="0">
                <a:solidFill>
                  <a:srgbClr val="92D050"/>
                </a:solidFill>
              </a:rPr>
              <a:t>Messaging within each cloud </a:t>
            </a:r>
            <a:r>
              <a:rPr lang="en-US" dirty="0" smtClean="0"/>
              <a:t>– between distributed applications or </a:t>
            </a:r>
            <a:r>
              <a:rPr lang="en-US" dirty="0" err="1" smtClean="0"/>
              <a:t>microservices</a:t>
            </a:r>
            <a:r>
              <a:rPr lang="en-US" dirty="0" smtClean="0"/>
              <a:t> in each target cloud</a:t>
            </a:r>
          </a:p>
          <a:p>
            <a:pPr>
              <a:buFont typeface="Wingdings" panose="05000000000000000000" pitchFamily="2" charset="2"/>
              <a:buChar char="ü"/>
            </a:pPr>
            <a:r>
              <a:rPr lang="en-US" dirty="0" smtClean="0">
                <a:solidFill>
                  <a:srgbClr val="92D050"/>
                </a:solidFill>
              </a:rPr>
              <a:t>Hybrid Cloud data movement </a:t>
            </a:r>
            <a:r>
              <a:rPr lang="en-US" dirty="0" smtClean="0"/>
              <a:t>– between your existing </a:t>
            </a:r>
            <a:r>
              <a:rPr lang="en-US" dirty="0" err="1" smtClean="0"/>
              <a:t>on-premise</a:t>
            </a:r>
            <a:r>
              <a:rPr lang="en-US" dirty="0" smtClean="0"/>
              <a:t> apps and your new cloud apps</a:t>
            </a:r>
          </a:p>
          <a:p>
            <a:pPr>
              <a:buFont typeface="Wingdings" panose="05000000000000000000" pitchFamily="2" charset="2"/>
              <a:buChar char="ü"/>
            </a:pPr>
            <a:r>
              <a:rPr lang="en-US" dirty="0" smtClean="0">
                <a:solidFill>
                  <a:srgbClr val="92D050"/>
                </a:solidFill>
              </a:rPr>
              <a:t>Cloud-to-cloud data movement </a:t>
            </a:r>
            <a:r>
              <a:rPr lang="en-US" dirty="0" smtClean="0"/>
              <a:t>– so applications running in different clouds can share information</a:t>
            </a:r>
          </a:p>
          <a:p>
            <a:endParaRPr lang="en-IN" dirty="0"/>
          </a:p>
        </p:txBody>
      </p:sp>
    </p:spTree>
    <p:extLst>
      <p:ext uri="{BB962C8B-B14F-4D97-AF65-F5344CB8AC3E}">
        <p14:creationId xmlns:p14="http://schemas.microsoft.com/office/powerpoint/2010/main" val="3208035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IN" dirty="0"/>
          </a:p>
        </p:txBody>
      </p:sp>
      <p:pic>
        <p:nvPicPr>
          <p:cNvPr id="4" name="Picture 3"/>
          <p:cNvPicPr>
            <a:picLocks noChangeAspect="1"/>
          </p:cNvPicPr>
          <p:nvPr/>
        </p:nvPicPr>
        <p:blipFill>
          <a:blip r:embed="rId2"/>
          <a:stretch>
            <a:fillRect/>
          </a:stretch>
        </p:blipFill>
        <p:spPr>
          <a:xfrm>
            <a:off x="2298490" y="2463800"/>
            <a:ext cx="6715125" cy="3848100"/>
          </a:xfrm>
          <a:prstGeom prst="rect">
            <a:avLst/>
          </a:prstGeom>
        </p:spPr>
      </p:pic>
      <p:sp>
        <p:nvSpPr>
          <p:cNvPr id="5" name="Title 4"/>
          <p:cNvSpPr>
            <a:spLocks noGrp="1"/>
          </p:cNvSpPr>
          <p:nvPr>
            <p:ph type="title"/>
          </p:nvPr>
        </p:nvSpPr>
        <p:spPr/>
        <p:txBody>
          <a:bodyPr/>
          <a:lstStyle/>
          <a:p>
            <a:endParaRPr lang="en-IN"/>
          </a:p>
        </p:txBody>
      </p:sp>
    </p:spTree>
    <p:extLst>
      <p:ext uri="{BB962C8B-B14F-4D97-AF65-F5344CB8AC3E}">
        <p14:creationId xmlns:p14="http://schemas.microsoft.com/office/powerpoint/2010/main" val="40466704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Legacy to Cloud – Hybrid Cloud</a:t>
            </a:r>
            <a:endParaRPr lang="en-IN" dirty="0"/>
          </a:p>
        </p:txBody>
      </p:sp>
      <p:pic>
        <p:nvPicPr>
          <p:cNvPr id="4" name="Content Placeholder 3"/>
          <p:cNvPicPr>
            <a:picLocks noGrp="1" noChangeAspect="1"/>
          </p:cNvPicPr>
          <p:nvPr>
            <p:ph idx="1"/>
          </p:nvPr>
        </p:nvPicPr>
        <p:blipFill>
          <a:blip r:embed="rId2"/>
          <a:stretch>
            <a:fillRect/>
          </a:stretch>
        </p:blipFill>
        <p:spPr>
          <a:xfrm>
            <a:off x="2341622" y="2059992"/>
            <a:ext cx="6715125" cy="3848100"/>
          </a:xfrm>
          <a:prstGeom prst="rect">
            <a:avLst/>
          </a:prstGeom>
        </p:spPr>
      </p:pic>
    </p:spTree>
    <p:extLst>
      <p:ext uri="{BB962C8B-B14F-4D97-AF65-F5344CB8AC3E}">
        <p14:creationId xmlns:p14="http://schemas.microsoft.com/office/powerpoint/2010/main" val="29189377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to Cloud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8857" y="2077484"/>
            <a:ext cx="6714286" cy="3847619"/>
          </a:xfrm>
        </p:spPr>
      </p:pic>
    </p:spTree>
    <p:extLst>
      <p:ext uri="{BB962C8B-B14F-4D97-AF65-F5344CB8AC3E}">
        <p14:creationId xmlns:p14="http://schemas.microsoft.com/office/powerpoint/2010/main" val="1709555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View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6811" y="1825625"/>
            <a:ext cx="7598378" cy="4351338"/>
          </a:xfrm>
        </p:spPr>
      </p:pic>
    </p:spTree>
    <p:extLst>
      <p:ext uri="{BB962C8B-B14F-4D97-AF65-F5344CB8AC3E}">
        <p14:creationId xmlns:p14="http://schemas.microsoft.com/office/powerpoint/2010/main" val="22861117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2313464" y="1825625"/>
            <a:ext cx="7565071" cy="4351338"/>
          </a:xfrm>
          <a:prstGeom prst="rect">
            <a:avLst/>
          </a:prstGeom>
        </p:spPr>
      </p:pic>
    </p:spTree>
    <p:extLst>
      <p:ext uri="{BB962C8B-B14F-4D97-AF65-F5344CB8AC3E}">
        <p14:creationId xmlns:p14="http://schemas.microsoft.com/office/powerpoint/2010/main" val="14112244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t>
            </a:r>
            <a:r>
              <a:rPr lang="en-US" dirty="0" smtClean="0"/>
              <a:t>Connectivity in </a:t>
            </a:r>
            <a:r>
              <a:rPr lang="en-US" dirty="0" err="1" smtClean="0"/>
              <a:t>Tibco</a:t>
            </a:r>
            <a:r>
              <a:rPr lang="en-US" dirty="0" smtClean="0"/>
              <a:t> Cloud Integration (</a:t>
            </a:r>
            <a:r>
              <a:rPr lang="en-US" dirty="0" err="1" smtClean="0"/>
              <a:t>iPass</a:t>
            </a:r>
            <a:r>
              <a:rPr lang="en-US" dirty="0" smtClean="0"/>
              <a:t>) </a:t>
            </a:r>
            <a:endParaRPr lang="en-IN" dirty="0"/>
          </a:p>
        </p:txBody>
      </p:sp>
      <p:sp>
        <p:nvSpPr>
          <p:cNvPr id="3" name="Content Placeholder 2"/>
          <p:cNvSpPr>
            <a:spLocks noGrp="1"/>
          </p:cNvSpPr>
          <p:nvPr>
            <p:ph idx="1"/>
          </p:nvPr>
        </p:nvSpPr>
        <p:spPr/>
        <p:txBody>
          <a:bodyPr>
            <a:normAutofit fontScale="77500" lnSpcReduction="20000"/>
          </a:bodyPr>
          <a:lstStyle/>
          <a:p>
            <a:r>
              <a:rPr lang="en-US" i="1" dirty="0"/>
              <a:t>Hybrid connectivity</a:t>
            </a:r>
            <a:r>
              <a:rPr lang="en-US" dirty="0"/>
              <a:t> refers to the ability to connect Apps hosted in TIBCO Cloud</a:t>
            </a:r>
            <a:r>
              <a:rPr lang="en-US" baseline="30000" dirty="0"/>
              <a:t>™</a:t>
            </a:r>
            <a:r>
              <a:rPr lang="en-US" dirty="0"/>
              <a:t> Integration to services running </a:t>
            </a:r>
            <a:r>
              <a:rPr lang="en-US" dirty="0" err="1"/>
              <a:t>on-premise</a:t>
            </a:r>
            <a:r>
              <a:rPr lang="en-US" dirty="0"/>
              <a:t> in your network using a virtual private network (VPN). To accomplish this, you can configure a VPN client within TIBCO</a:t>
            </a:r>
            <a:r>
              <a:rPr lang="en-US" baseline="30000" dirty="0"/>
              <a:t>®</a:t>
            </a:r>
            <a:r>
              <a:rPr lang="en-US" dirty="0"/>
              <a:t> Cloud Integration to connect to a VPN server within your network.</a:t>
            </a:r>
          </a:p>
          <a:p>
            <a:r>
              <a:rPr lang="en-US" dirty="0"/>
              <a:t>Hybrid Connectivity enables you to access databases or services hosted on your networks from a TIBCO </a:t>
            </a:r>
            <a:r>
              <a:rPr lang="en-US" dirty="0" err="1"/>
              <a:t>BusinessWorks</a:t>
            </a:r>
            <a:r>
              <a:rPr lang="en-US" baseline="30000" dirty="0"/>
              <a:t>™</a:t>
            </a:r>
            <a:r>
              <a:rPr lang="en-US" dirty="0"/>
              <a:t> App or Node.js App running in the cloud. Your </a:t>
            </a:r>
            <a:r>
              <a:rPr lang="en-US" dirty="0" err="1"/>
              <a:t>on-premise</a:t>
            </a:r>
            <a:r>
              <a:rPr lang="en-US" dirty="0"/>
              <a:t> services such as JDBC, FTP, JMS, and so on could then be used by Apps. It does not require exposing your database or service as a public Internet service, so there are no open ports on your side.</a:t>
            </a:r>
          </a:p>
          <a:p>
            <a:r>
              <a:rPr lang="en-US" dirty="0"/>
              <a:t>Hybrid connectivity supports </a:t>
            </a:r>
            <a:r>
              <a:rPr lang="en-US" dirty="0">
                <a:solidFill>
                  <a:srgbClr val="92D050"/>
                </a:solidFill>
              </a:rPr>
              <a:t>Cisco </a:t>
            </a:r>
            <a:r>
              <a:rPr lang="en-US" dirty="0" err="1">
                <a:solidFill>
                  <a:srgbClr val="92D050"/>
                </a:solidFill>
              </a:rPr>
              <a:t>AnyConnect</a:t>
            </a:r>
            <a:r>
              <a:rPr lang="en-US" dirty="0">
                <a:solidFill>
                  <a:srgbClr val="92D050"/>
                </a:solidFill>
              </a:rPr>
              <a:t> SSL VPNs </a:t>
            </a:r>
            <a:r>
              <a:rPr lang="en-US" dirty="0"/>
              <a:t>(using the Cisco </a:t>
            </a:r>
            <a:r>
              <a:rPr lang="en-US" dirty="0" err="1"/>
              <a:t>AnyConnect</a:t>
            </a:r>
            <a:r>
              <a:rPr lang="en-US" dirty="0"/>
              <a:t> protocol) and Juniper SSL VPNs (using the </a:t>
            </a:r>
            <a:r>
              <a:rPr lang="en-US" dirty="0">
                <a:solidFill>
                  <a:srgbClr val="92D050"/>
                </a:solidFill>
              </a:rPr>
              <a:t>Juniper Network Connect protocol</a:t>
            </a:r>
            <a:r>
              <a:rPr lang="en-US" dirty="0" smtClean="0"/>
              <a:t>.)</a:t>
            </a:r>
            <a:endParaRPr lang="en-US" dirty="0"/>
          </a:p>
          <a:p>
            <a:r>
              <a:rPr lang="en-US" dirty="0"/>
              <a:t>A </a:t>
            </a:r>
            <a:r>
              <a:rPr lang="en-US" i="1" dirty="0"/>
              <a:t>VPN connection</a:t>
            </a:r>
            <a:r>
              <a:rPr lang="en-US" dirty="0"/>
              <a:t> defines the connectivity settings and credentials required to enable a VPN connection to your </a:t>
            </a:r>
            <a:r>
              <a:rPr lang="en-US" dirty="0" err="1"/>
              <a:t>on-premise</a:t>
            </a:r>
            <a:r>
              <a:rPr lang="en-US" dirty="0"/>
              <a:t> VPN server. After creating a connection, you can then attach it to an App, and the App can connect to </a:t>
            </a:r>
            <a:r>
              <a:rPr lang="en-US" dirty="0" err="1"/>
              <a:t>on-premise</a:t>
            </a:r>
            <a:r>
              <a:rPr lang="en-US" dirty="0"/>
              <a:t> TCP services with the VPN.</a:t>
            </a:r>
          </a:p>
          <a:p>
            <a:endParaRPr lang="en-IN" dirty="0"/>
          </a:p>
        </p:txBody>
      </p:sp>
    </p:spTree>
    <p:extLst>
      <p:ext uri="{BB962C8B-B14F-4D97-AF65-F5344CB8AC3E}">
        <p14:creationId xmlns:p14="http://schemas.microsoft.com/office/powerpoint/2010/main" val="1697879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Provides</a:t>
            </a:r>
            <a:endParaRPr lang="en-IN"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smtClean="0"/>
              <a:t>Provides  the </a:t>
            </a:r>
            <a:r>
              <a:rPr lang="en-US" b="1" dirty="0" smtClean="0">
                <a:solidFill>
                  <a:schemeClr val="accent4"/>
                </a:solidFill>
              </a:rPr>
              <a:t>infrastructure and services </a:t>
            </a:r>
            <a:r>
              <a:rPr lang="en-US" b="1" dirty="0" smtClean="0"/>
              <a:t>over the public internet and are hosted at the cloud vendor’s premises</a:t>
            </a:r>
          </a:p>
          <a:p>
            <a:pPr>
              <a:buFont typeface="Wingdings" panose="05000000000000000000" pitchFamily="2" charset="2"/>
              <a:buChar char="Ø"/>
            </a:pPr>
            <a:r>
              <a:rPr lang="en-US" dirty="0" smtClean="0"/>
              <a:t>Infrastructure - The core computing infrastructure is shared among several organizations</a:t>
            </a:r>
          </a:p>
          <a:p>
            <a:pPr>
              <a:buFont typeface="Wingdings" panose="05000000000000000000" pitchFamily="2" charset="2"/>
              <a:buChar char="Ø"/>
            </a:pPr>
            <a:r>
              <a:rPr lang="en-US" b="1" dirty="0" smtClean="0"/>
              <a:t>Access - </a:t>
            </a:r>
            <a:r>
              <a:rPr lang="en-US" dirty="0"/>
              <a:t>E</a:t>
            </a:r>
            <a:r>
              <a:rPr lang="en-US" dirty="0" smtClean="0"/>
              <a:t>ach organization’s data, applications, and infrastructure are separated and can only be accessed by the authorized personnel.</a:t>
            </a:r>
            <a:endParaRPr lang="en-IN" dirty="0" smtClean="0"/>
          </a:p>
          <a:p>
            <a:pPr>
              <a:buFont typeface="Wingdings" panose="05000000000000000000" pitchFamily="2" charset="2"/>
              <a:buChar char="Ø"/>
            </a:pPr>
            <a:r>
              <a:rPr lang="en-US" b="1" dirty="0" smtClean="0"/>
              <a:t>Services and Provisioned - </a:t>
            </a:r>
            <a:r>
              <a:rPr lang="en-US" dirty="0" smtClean="0"/>
              <a:t>the infrastructure and services are provisioned from a </a:t>
            </a:r>
            <a:r>
              <a:rPr lang="en-US" b="1" dirty="0" smtClean="0"/>
              <a:t>remote location hosted at the cloud provider’s datacenter and the customer has no control and limited visibility over where the service is hosted. </a:t>
            </a:r>
            <a:r>
              <a:rPr lang="en-US" dirty="0" smtClean="0"/>
              <a:t>But they can use those services anytime anywhere as needed</a:t>
            </a:r>
            <a:endParaRPr lang="en-US" b="1" dirty="0" smtClean="0"/>
          </a:p>
          <a:p>
            <a:pPr>
              <a:buFont typeface="Wingdings" panose="05000000000000000000" pitchFamily="2" charset="2"/>
              <a:buChar char="Ø"/>
            </a:pPr>
            <a:r>
              <a:rPr lang="en-US" b="1" dirty="0" smtClean="0"/>
              <a:t>Business Groups – (</a:t>
            </a:r>
            <a:r>
              <a:rPr lang="en-US" dirty="0"/>
              <a:t>G</a:t>
            </a:r>
            <a:r>
              <a:rPr lang="en-US" dirty="0" smtClean="0"/>
              <a:t>eneral public, SMEs or large enterprise groups can leverage this cloud model)</a:t>
            </a:r>
          </a:p>
          <a:p>
            <a:pPr>
              <a:buFont typeface="Wingdings" panose="05000000000000000000" pitchFamily="2" charset="2"/>
              <a:buChar char="Ø"/>
            </a:pPr>
            <a:endParaRPr lang="en-US" b="1" dirty="0" smtClean="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1634323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Creating a VPN </a:t>
            </a:r>
            <a:r>
              <a:rPr lang="en-IN" b="1" dirty="0" smtClean="0"/>
              <a:t>Connection</a:t>
            </a:r>
            <a:endParaRPr lang="en-IN" dirty="0"/>
          </a:p>
        </p:txBody>
      </p:sp>
      <p:pic>
        <p:nvPicPr>
          <p:cNvPr id="4" name="Content Placeholder 3"/>
          <p:cNvPicPr>
            <a:picLocks noGrp="1" noChangeAspect="1"/>
          </p:cNvPicPr>
          <p:nvPr>
            <p:ph idx="1"/>
          </p:nvPr>
        </p:nvPicPr>
        <p:blipFill>
          <a:blip r:embed="rId2"/>
          <a:stretch>
            <a:fillRect/>
          </a:stretch>
        </p:blipFill>
        <p:spPr>
          <a:xfrm>
            <a:off x="1103732" y="1765240"/>
            <a:ext cx="4032309" cy="435133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755629663"/>
              </p:ext>
            </p:extLst>
          </p:nvPr>
        </p:nvGraphicFramePr>
        <p:xfrm>
          <a:off x="5811328" y="1544128"/>
          <a:ext cx="5257800" cy="5394960"/>
        </p:xfrm>
        <a:graphic>
          <a:graphicData uri="http://schemas.openxmlformats.org/drawingml/2006/table">
            <a:tbl>
              <a:tblPr/>
              <a:tblGrid>
                <a:gridCol w="2628900"/>
                <a:gridCol w="2628900"/>
              </a:tblGrid>
              <a:tr h="264348">
                <a:tc>
                  <a:txBody>
                    <a:bodyPr/>
                    <a:lstStyle/>
                    <a:p>
                      <a:r>
                        <a:rPr lang="en-IN" b="1" dirty="0"/>
                        <a:t>Properties</a:t>
                      </a:r>
                    </a:p>
                  </a:txBody>
                  <a:tcPr anchor="ctr">
                    <a:lnL>
                      <a:noFill/>
                    </a:lnL>
                    <a:lnR>
                      <a:noFill/>
                    </a:lnR>
                    <a:lnT>
                      <a:noFill/>
                    </a:lnT>
                    <a:lnB>
                      <a:noFill/>
                    </a:lnB>
                  </a:tcPr>
                </a:tc>
                <a:tc>
                  <a:txBody>
                    <a:bodyPr/>
                    <a:lstStyle/>
                    <a:p>
                      <a:r>
                        <a:rPr lang="en-IN" b="1" dirty="0"/>
                        <a:t>Description</a:t>
                      </a:r>
                    </a:p>
                  </a:txBody>
                  <a:tcPr anchor="ctr">
                    <a:lnL>
                      <a:noFill/>
                    </a:lnL>
                    <a:lnR>
                      <a:noFill/>
                    </a:lnR>
                    <a:lnT>
                      <a:noFill/>
                    </a:lnT>
                    <a:lnB>
                      <a:noFill/>
                    </a:lnB>
                  </a:tcPr>
                </a:tc>
              </a:tr>
              <a:tr h="462610">
                <a:tc>
                  <a:txBody>
                    <a:bodyPr/>
                    <a:lstStyle/>
                    <a:p>
                      <a:r>
                        <a:rPr lang="en-IN" b="1"/>
                        <a:t>Connection name</a:t>
                      </a:r>
                      <a:endParaRPr lang="en-IN"/>
                    </a:p>
                  </a:txBody>
                  <a:tcPr anchor="ctr">
                    <a:lnL>
                      <a:noFill/>
                    </a:lnL>
                    <a:lnR>
                      <a:noFill/>
                    </a:lnR>
                    <a:lnT>
                      <a:noFill/>
                    </a:lnT>
                    <a:lnB>
                      <a:noFill/>
                    </a:lnB>
                  </a:tcPr>
                </a:tc>
                <a:tc>
                  <a:txBody>
                    <a:bodyPr/>
                    <a:lstStyle/>
                    <a:p>
                      <a:r>
                        <a:rPr lang="en-US"/>
                        <a:t>The name of the VPN connection.</a:t>
                      </a:r>
                    </a:p>
                  </a:txBody>
                  <a:tcPr anchor="ctr">
                    <a:lnL>
                      <a:noFill/>
                    </a:lnL>
                    <a:lnR>
                      <a:noFill/>
                    </a:lnR>
                    <a:lnT>
                      <a:noFill/>
                    </a:lnT>
                    <a:lnB>
                      <a:noFill/>
                    </a:lnB>
                  </a:tcPr>
                </a:tc>
              </a:tr>
              <a:tr h="462610">
                <a:tc>
                  <a:txBody>
                    <a:bodyPr/>
                    <a:lstStyle/>
                    <a:p>
                      <a:r>
                        <a:rPr lang="en-IN" b="1"/>
                        <a:t>Server URL</a:t>
                      </a:r>
                      <a:endParaRPr lang="en-IN"/>
                    </a:p>
                  </a:txBody>
                  <a:tcPr anchor="ctr">
                    <a:lnL>
                      <a:noFill/>
                    </a:lnL>
                    <a:lnR>
                      <a:noFill/>
                    </a:lnR>
                    <a:lnT>
                      <a:noFill/>
                    </a:lnT>
                    <a:lnB>
                      <a:noFill/>
                    </a:lnB>
                  </a:tcPr>
                </a:tc>
                <a:tc>
                  <a:txBody>
                    <a:bodyPr/>
                    <a:lstStyle/>
                    <a:p>
                      <a:r>
                        <a:rPr lang="en-US"/>
                        <a:t>The URL for your on-premise VPN server.</a:t>
                      </a:r>
                    </a:p>
                  </a:txBody>
                  <a:tcPr anchor="ctr">
                    <a:lnL>
                      <a:noFill/>
                    </a:lnL>
                    <a:lnR>
                      <a:noFill/>
                    </a:lnR>
                    <a:lnT>
                      <a:noFill/>
                    </a:lnT>
                    <a:lnB>
                      <a:noFill/>
                    </a:lnB>
                  </a:tcPr>
                </a:tc>
              </a:tr>
              <a:tr h="462610">
                <a:tc>
                  <a:txBody>
                    <a:bodyPr/>
                    <a:lstStyle/>
                    <a:p>
                      <a:r>
                        <a:rPr lang="en-IN" b="1"/>
                        <a:t>User name</a:t>
                      </a:r>
                      <a:endParaRPr lang="en-IN"/>
                    </a:p>
                  </a:txBody>
                  <a:tcPr anchor="ctr">
                    <a:lnL>
                      <a:noFill/>
                    </a:lnL>
                    <a:lnR>
                      <a:noFill/>
                    </a:lnR>
                    <a:lnT>
                      <a:noFill/>
                    </a:lnT>
                    <a:lnB>
                      <a:noFill/>
                    </a:lnB>
                  </a:tcPr>
                </a:tc>
                <a:tc>
                  <a:txBody>
                    <a:bodyPr/>
                    <a:lstStyle/>
                    <a:p>
                      <a:r>
                        <a:rPr lang="en-US"/>
                        <a:t>The username to log in to your VPN server.</a:t>
                      </a:r>
                    </a:p>
                  </a:txBody>
                  <a:tcPr anchor="ctr">
                    <a:lnL>
                      <a:noFill/>
                    </a:lnL>
                    <a:lnR>
                      <a:noFill/>
                    </a:lnR>
                    <a:lnT>
                      <a:noFill/>
                    </a:lnT>
                    <a:lnB>
                      <a:noFill/>
                    </a:lnB>
                  </a:tcPr>
                </a:tc>
              </a:tr>
              <a:tr h="462610">
                <a:tc>
                  <a:txBody>
                    <a:bodyPr/>
                    <a:lstStyle/>
                    <a:p>
                      <a:r>
                        <a:rPr lang="en-IN" b="1"/>
                        <a:t>Password</a:t>
                      </a:r>
                      <a:endParaRPr lang="en-IN"/>
                    </a:p>
                  </a:txBody>
                  <a:tcPr anchor="ctr">
                    <a:lnL>
                      <a:noFill/>
                    </a:lnL>
                    <a:lnR>
                      <a:noFill/>
                    </a:lnR>
                    <a:lnT>
                      <a:noFill/>
                    </a:lnT>
                    <a:lnB>
                      <a:noFill/>
                    </a:lnB>
                  </a:tcPr>
                </a:tc>
                <a:tc>
                  <a:txBody>
                    <a:bodyPr/>
                    <a:lstStyle/>
                    <a:p>
                      <a:r>
                        <a:rPr lang="en-US"/>
                        <a:t>The password to log in to your VPN server.</a:t>
                      </a:r>
                    </a:p>
                  </a:txBody>
                  <a:tcPr anchor="ctr">
                    <a:lnL>
                      <a:noFill/>
                    </a:lnL>
                    <a:lnR>
                      <a:noFill/>
                    </a:lnR>
                    <a:lnT>
                      <a:noFill/>
                    </a:lnT>
                    <a:lnB>
                      <a:noFill/>
                    </a:lnB>
                  </a:tcPr>
                </a:tc>
              </a:tr>
              <a:tr h="462610">
                <a:tc>
                  <a:txBody>
                    <a:bodyPr/>
                    <a:lstStyle/>
                    <a:p>
                      <a:r>
                        <a:rPr lang="en-IN" b="1"/>
                        <a:t>User group (optional)</a:t>
                      </a:r>
                      <a:endParaRPr lang="en-IN"/>
                    </a:p>
                  </a:txBody>
                  <a:tcPr anchor="ctr">
                    <a:lnL>
                      <a:noFill/>
                    </a:lnL>
                    <a:lnR>
                      <a:noFill/>
                    </a:lnR>
                    <a:lnT>
                      <a:noFill/>
                    </a:lnT>
                    <a:lnB>
                      <a:noFill/>
                    </a:lnB>
                  </a:tcPr>
                </a:tc>
                <a:tc>
                  <a:txBody>
                    <a:bodyPr/>
                    <a:lstStyle/>
                    <a:p>
                      <a:r>
                        <a:rPr lang="en-US"/>
                        <a:t>An optional user group for your VPN login.</a:t>
                      </a:r>
                    </a:p>
                  </a:txBody>
                  <a:tcPr anchor="ctr">
                    <a:lnL>
                      <a:noFill/>
                    </a:lnL>
                    <a:lnR>
                      <a:noFill/>
                    </a:lnR>
                    <a:lnT>
                      <a:noFill/>
                    </a:lnT>
                    <a:lnB>
                      <a:noFill/>
                    </a:lnB>
                  </a:tcPr>
                </a:tc>
              </a:tr>
              <a:tr h="660871">
                <a:tc>
                  <a:txBody>
                    <a:bodyPr/>
                    <a:lstStyle/>
                    <a:p>
                      <a:r>
                        <a:rPr lang="en-IN" b="1"/>
                        <a:t>Authentication group (optional)</a:t>
                      </a:r>
                      <a:endParaRPr lang="en-IN"/>
                    </a:p>
                  </a:txBody>
                  <a:tcPr anchor="ctr">
                    <a:lnL>
                      <a:noFill/>
                    </a:lnL>
                    <a:lnR>
                      <a:noFill/>
                    </a:lnR>
                    <a:lnT>
                      <a:noFill/>
                    </a:lnT>
                    <a:lnB>
                      <a:noFill/>
                    </a:lnB>
                  </a:tcPr>
                </a:tc>
                <a:tc>
                  <a:txBody>
                    <a:bodyPr/>
                    <a:lstStyle/>
                    <a:p>
                      <a:r>
                        <a:rPr lang="en-US"/>
                        <a:t>An optional authentication group for your VPN.</a:t>
                      </a:r>
                    </a:p>
                  </a:txBody>
                  <a:tcPr anchor="ctr">
                    <a:lnL>
                      <a:noFill/>
                    </a:lnL>
                    <a:lnR>
                      <a:noFill/>
                    </a:lnR>
                    <a:lnT>
                      <a:noFill/>
                    </a:lnT>
                    <a:lnB>
                      <a:noFill/>
                    </a:lnB>
                  </a:tcPr>
                </a:tc>
              </a:tr>
              <a:tr h="660871">
                <a:tc>
                  <a:txBody>
                    <a:bodyPr/>
                    <a:lstStyle/>
                    <a:p>
                      <a:r>
                        <a:rPr lang="en-IN" b="1"/>
                        <a:t>Protocol</a:t>
                      </a:r>
                      <a:endParaRPr lang="en-IN"/>
                    </a:p>
                  </a:txBody>
                  <a:tcPr anchor="ctr">
                    <a:lnL>
                      <a:noFill/>
                    </a:lnL>
                    <a:lnR>
                      <a:noFill/>
                    </a:lnR>
                    <a:lnT>
                      <a:noFill/>
                    </a:lnT>
                    <a:lnB>
                      <a:noFill/>
                    </a:lnB>
                  </a:tcPr>
                </a:tc>
                <a:tc>
                  <a:txBody>
                    <a:bodyPr/>
                    <a:lstStyle/>
                    <a:p>
                      <a:r>
                        <a:rPr lang="en-US" dirty="0"/>
                        <a:t>The VPN protocol, either </a:t>
                      </a:r>
                      <a:r>
                        <a:rPr lang="en-US" b="1" dirty="0"/>
                        <a:t>Cisco </a:t>
                      </a:r>
                      <a:r>
                        <a:rPr lang="en-US" b="1" dirty="0" err="1"/>
                        <a:t>AnyConnect</a:t>
                      </a:r>
                      <a:r>
                        <a:rPr lang="en-US" dirty="0"/>
                        <a:t> or </a:t>
                      </a:r>
                      <a:r>
                        <a:rPr lang="en-US" b="1" dirty="0"/>
                        <a:t>Juniper Network Connect</a:t>
                      </a:r>
                      <a:endParaRPr lang="en-US"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2137030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a VPN in an App</a:t>
            </a:r>
            <a:br>
              <a:rPr lang="en-US" b="1"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636" y="1560797"/>
            <a:ext cx="5742857" cy="3828571"/>
          </a:xfrm>
        </p:spPr>
      </p:pic>
      <p:sp>
        <p:nvSpPr>
          <p:cNvPr id="5" name="Rectangle 4"/>
          <p:cNvSpPr/>
          <p:nvPr/>
        </p:nvSpPr>
        <p:spPr>
          <a:xfrm>
            <a:off x="6507193" y="1851190"/>
            <a:ext cx="6096000" cy="2862322"/>
          </a:xfrm>
          <a:prstGeom prst="rect">
            <a:avLst/>
          </a:prstGeom>
        </p:spPr>
        <p:txBody>
          <a:bodyPr>
            <a:spAutoFit/>
          </a:bodyPr>
          <a:lstStyle/>
          <a:p>
            <a:r>
              <a:rPr lang="en-US" dirty="0"/>
              <a:t>To use hybrid connectivity, you must add a VPN connection to your App. This can be done in one of two ways:</a:t>
            </a:r>
          </a:p>
          <a:p>
            <a:pPr>
              <a:buFont typeface="Arial" panose="020B0604020202020204" pitchFamily="34" charset="0"/>
              <a:buChar char="•"/>
            </a:pPr>
            <a:r>
              <a:rPr lang="en-US" dirty="0"/>
              <a:t>Add the VPN connection to your App in TIBCO Business Studio</a:t>
            </a:r>
            <a:r>
              <a:rPr lang="en-US" baseline="30000" dirty="0"/>
              <a:t>™</a:t>
            </a:r>
            <a:r>
              <a:rPr lang="en-US" dirty="0"/>
              <a:t> for </a:t>
            </a:r>
            <a:r>
              <a:rPr lang="en-US" dirty="0" err="1"/>
              <a:t>BusinessWorks</a:t>
            </a:r>
            <a:r>
              <a:rPr lang="en-US" baseline="30000" dirty="0"/>
              <a:t>™</a:t>
            </a:r>
            <a:r>
              <a:rPr lang="en-US" dirty="0"/>
              <a:t>. This sets the VPN in the App manifest. When you push the app (from TIBCO Business Studio for </a:t>
            </a:r>
            <a:r>
              <a:rPr lang="en-US" dirty="0" err="1"/>
              <a:t>BusinessWorks</a:t>
            </a:r>
            <a:r>
              <a:rPr lang="en-US" dirty="0"/>
              <a:t>, or using the TIBCO Cloud - Command Line Interface (CLI), or from the Web interface) it will use the VPN connection defined in the manifest.</a:t>
            </a:r>
          </a:p>
          <a:p>
            <a:pPr>
              <a:buFont typeface="Arial" panose="020B0604020202020204" pitchFamily="34" charset="0"/>
              <a:buChar char="•"/>
            </a:pPr>
            <a:r>
              <a:rPr lang="en-US" dirty="0"/>
              <a:t>Attach a connection to an existing TIBCO </a:t>
            </a:r>
            <a:r>
              <a:rPr lang="en-US" dirty="0" err="1"/>
              <a:t>BusinessWorks</a:t>
            </a:r>
            <a:r>
              <a:rPr lang="en-US" baseline="30000" dirty="0"/>
              <a:t>™</a:t>
            </a:r>
            <a:r>
              <a:rPr lang="en-US" dirty="0"/>
              <a:t> App or Node.js App on the </a:t>
            </a:r>
            <a:r>
              <a:rPr lang="en-US" b="1" dirty="0"/>
              <a:t>App Details</a:t>
            </a:r>
            <a:r>
              <a:rPr lang="en-US" dirty="0"/>
              <a:t> page.</a:t>
            </a:r>
          </a:p>
        </p:txBody>
      </p:sp>
    </p:spTree>
    <p:extLst>
      <p:ext uri="{BB962C8B-B14F-4D97-AF65-F5344CB8AC3E}">
        <p14:creationId xmlns:p14="http://schemas.microsoft.com/office/powerpoint/2010/main" val="158466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and Future State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89452"/>
            <a:ext cx="10515600" cy="3423683"/>
          </a:xfrm>
        </p:spPr>
      </p:pic>
    </p:spTree>
    <p:extLst>
      <p:ext uri="{BB962C8B-B14F-4D97-AF65-F5344CB8AC3E}">
        <p14:creationId xmlns:p14="http://schemas.microsoft.com/office/powerpoint/2010/main" val="24173055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Come to </a:t>
            </a:r>
            <a:r>
              <a:rPr lang="en-US" dirty="0" err="1" smtClean="0"/>
              <a:t>PaSS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56614"/>
            <a:ext cx="6246275"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9856" y="2927838"/>
            <a:ext cx="4693672" cy="3252151"/>
          </a:xfrm>
          <a:prstGeom prst="rect">
            <a:avLst/>
          </a:prstGeom>
        </p:spPr>
      </p:pic>
    </p:spTree>
    <p:extLst>
      <p:ext uri="{BB962C8B-B14F-4D97-AF65-F5344CB8AC3E}">
        <p14:creationId xmlns:p14="http://schemas.microsoft.com/office/powerpoint/2010/main" val="3675368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Example</a:t>
            </a:r>
            <a:endParaRPr lang="en-IN" dirty="0"/>
          </a:p>
        </p:txBody>
      </p:sp>
      <p:pic>
        <p:nvPicPr>
          <p:cNvPr id="4" name="Content Placeholder 3"/>
          <p:cNvPicPr>
            <a:picLocks noGrp="1" noChangeAspect="1"/>
          </p:cNvPicPr>
          <p:nvPr>
            <p:ph idx="1"/>
          </p:nvPr>
        </p:nvPicPr>
        <p:blipFill>
          <a:blip r:embed="rId2"/>
          <a:stretch>
            <a:fillRect/>
          </a:stretch>
        </p:blipFill>
        <p:spPr>
          <a:xfrm>
            <a:off x="3535276" y="1911890"/>
            <a:ext cx="4679140" cy="4704570"/>
          </a:xfrm>
          <a:prstGeom prst="rect">
            <a:avLst/>
          </a:prstGeom>
        </p:spPr>
      </p:pic>
    </p:spTree>
    <p:extLst>
      <p:ext uri="{BB962C8B-B14F-4D97-AF65-F5344CB8AC3E}">
        <p14:creationId xmlns:p14="http://schemas.microsoft.com/office/powerpoint/2010/main" val="2853025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Refrence</a:t>
            </a:r>
            <a:endParaRPr lang="en-IN" dirty="0"/>
          </a:p>
        </p:txBody>
      </p:sp>
      <p:sp>
        <p:nvSpPr>
          <p:cNvPr id="3" name="Content Placeholder 2"/>
          <p:cNvSpPr>
            <a:spLocks noGrp="1"/>
          </p:cNvSpPr>
          <p:nvPr>
            <p:ph idx="1"/>
          </p:nvPr>
        </p:nvSpPr>
        <p:spPr/>
        <p:txBody>
          <a:bodyPr/>
          <a:lstStyle/>
          <a:p>
            <a:r>
              <a:rPr lang="en-IN" dirty="0"/>
              <a:t>https://12factor.net/</a:t>
            </a:r>
          </a:p>
        </p:txBody>
      </p:sp>
    </p:spTree>
    <p:extLst>
      <p:ext uri="{BB962C8B-B14F-4D97-AF65-F5344CB8AC3E}">
        <p14:creationId xmlns:p14="http://schemas.microsoft.com/office/powerpoint/2010/main" val="36517982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https://prod-publicportal.cloudthis.com/products/tibco-hybrid-integration-1-5-0</a:t>
            </a:r>
          </a:p>
        </p:txBody>
      </p:sp>
    </p:spTree>
    <p:extLst>
      <p:ext uri="{BB962C8B-B14F-4D97-AF65-F5344CB8AC3E}">
        <p14:creationId xmlns:p14="http://schemas.microsoft.com/office/powerpoint/2010/main" val="797650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Choose Public Cloud</a:t>
            </a:r>
            <a:endParaRPr lang="en-IN" dirty="0"/>
          </a:p>
        </p:txBody>
      </p:sp>
      <p:sp>
        <p:nvSpPr>
          <p:cNvPr id="3" name="Content Placeholder 2"/>
          <p:cNvSpPr>
            <a:spLocks noGrp="1"/>
          </p:cNvSpPr>
          <p:nvPr>
            <p:ph idx="1"/>
          </p:nvPr>
        </p:nvSpPr>
        <p:spPr/>
        <p:txBody>
          <a:bodyPr/>
          <a:lstStyle/>
          <a:p>
            <a:r>
              <a:rPr lang="en-US" dirty="0" smtClean="0"/>
              <a:t>The Public Cloud offers advantages such as low cost of ownership, automated deployments, scalability and also reliability. </a:t>
            </a:r>
          </a:p>
          <a:p>
            <a:r>
              <a:rPr lang="en-US" dirty="0" smtClean="0"/>
              <a:t>The Public Cloud is well suited for the following:</a:t>
            </a:r>
          </a:p>
          <a:p>
            <a:pPr lvl="1">
              <a:buFont typeface="Wingdings" panose="05000000000000000000" pitchFamily="2" charset="2"/>
              <a:buChar char="ü"/>
            </a:pPr>
            <a:r>
              <a:rPr lang="en-US" dirty="0" smtClean="0"/>
              <a:t>Data storage</a:t>
            </a:r>
          </a:p>
          <a:p>
            <a:pPr lvl="1">
              <a:buFont typeface="Wingdings" panose="05000000000000000000" pitchFamily="2" charset="2"/>
              <a:buChar char="ü"/>
            </a:pPr>
            <a:r>
              <a:rPr lang="en-US" dirty="0" smtClean="0"/>
              <a:t>Data Archival</a:t>
            </a:r>
          </a:p>
          <a:p>
            <a:pPr lvl="1">
              <a:buFont typeface="Wingdings" panose="05000000000000000000" pitchFamily="2" charset="2"/>
              <a:buChar char="ü"/>
            </a:pPr>
            <a:r>
              <a:rPr lang="en-US" dirty="0" smtClean="0"/>
              <a:t>Application Hosting</a:t>
            </a:r>
          </a:p>
          <a:p>
            <a:pPr lvl="1">
              <a:buFont typeface="Wingdings" panose="05000000000000000000" pitchFamily="2" charset="2"/>
              <a:buChar char="ü"/>
            </a:pPr>
            <a:r>
              <a:rPr lang="en-US" dirty="0" smtClean="0"/>
              <a:t>Latency intolerant or mission critical web tiers</a:t>
            </a:r>
          </a:p>
          <a:p>
            <a:pPr lvl="1">
              <a:buFont typeface="Wingdings" panose="05000000000000000000" pitchFamily="2" charset="2"/>
              <a:buChar char="ü"/>
            </a:pPr>
            <a:r>
              <a:rPr lang="en-US" dirty="0" smtClean="0"/>
              <a:t>On demand hosting for microsite and application.</a:t>
            </a:r>
          </a:p>
          <a:p>
            <a:pPr lvl="1">
              <a:buFont typeface="Wingdings" panose="05000000000000000000" pitchFamily="2" charset="2"/>
              <a:buChar char="ü"/>
            </a:pPr>
            <a:r>
              <a:rPr lang="en-US" dirty="0" smtClean="0"/>
              <a:t>Auto-scaling environment for large applications.</a:t>
            </a:r>
          </a:p>
          <a:p>
            <a:endParaRPr lang="en-IN" dirty="0"/>
          </a:p>
        </p:txBody>
      </p:sp>
    </p:spTree>
    <p:extLst>
      <p:ext uri="{BB962C8B-B14F-4D97-AF65-F5344CB8AC3E}">
        <p14:creationId xmlns:p14="http://schemas.microsoft.com/office/powerpoint/2010/main" val="1578906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Advantage of Public Cloud Computing</a:t>
            </a:r>
            <a:endParaRPr lang="en-IN" dirty="0"/>
          </a:p>
        </p:txBody>
      </p:sp>
      <p:pic>
        <p:nvPicPr>
          <p:cNvPr id="4" name="Content Placeholder 3"/>
          <p:cNvPicPr>
            <a:picLocks noGrp="1" noChangeAspect="1"/>
          </p:cNvPicPr>
          <p:nvPr>
            <p:ph idx="1"/>
          </p:nvPr>
        </p:nvPicPr>
        <p:blipFill>
          <a:blip r:embed="rId2"/>
          <a:stretch>
            <a:fillRect/>
          </a:stretch>
        </p:blipFill>
        <p:spPr>
          <a:xfrm>
            <a:off x="982602" y="2078951"/>
            <a:ext cx="1876425" cy="3171825"/>
          </a:xfrm>
          <a:prstGeom prst="rect">
            <a:avLst/>
          </a:prstGeom>
        </p:spPr>
      </p:pic>
      <p:sp>
        <p:nvSpPr>
          <p:cNvPr id="5" name="Rectangle 4"/>
          <p:cNvSpPr/>
          <p:nvPr/>
        </p:nvSpPr>
        <p:spPr>
          <a:xfrm>
            <a:off x="3048000" y="2136339"/>
            <a:ext cx="7726392" cy="2308324"/>
          </a:xfrm>
          <a:prstGeom prst="rect">
            <a:avLst/>
          </a:prstGeom>
        </p:spPr>
        <p:txBody>
          <a:bodyPr wrap="square">
            <a:spAutoFit/>
          </a:bodyPr>
          <a:lstStyle/>
          <a:p>
            <a:pPr marL="285750" indent="-285750">
              <a:buFont typeface="Wingdings" panose="05000000000000000000" pitchFamily="2" charset="2"/>
              <a:buChar char="ü"/>
            </a:pPr>
            <a:r>
              <a:rPr lang="en-US" dirty="0" smtClean="0">
                <a:effectLst/>
              </a:rPr>
              <a:t>It offers greater scalability</a:t>
            </a:r>
            <a:endParaRPr lang="en-US" dirty="0" smtClean="0"/>
          </a:p>
          <a:p>
            <a:pPr marL="285750" indent="-285750">
              <a:buFont typeface="Wingdings" panose="05000000000000000000" pitchFamily="2" charset="2"/>
              <a:buChar char="ü"/>
            </a:pPr>
            <a:r>
              <a:rPr lang="en-US" dirty="0" smtClean="0"/>
              <a:t>Its cost effectiveness helps you save money.</a:t>
            </a:r>
          </a:p>
          <a:p>
            <a:pPr marL="285750" indent="-285750">
              <a:buFont typeface="Wingdings" panose="05000000000000000000" pitchFamily="2" charset="2"/>
              <a:buChar char="ü"/>
            </a:pPr>
            <a:r>
              <a:rPr lang="en-US" dirty="0" smtClean="0"/>
              <a:t>It offers reliability which means no single point of failure will interrupt your service.</a:t>
            </a:r>
          </a:p>
          <a:p>
            <a:pPr marL="285750" indent="-285750">
              <a:buFont typeface="Wingdings" panose="05000000000000000000" pitchFamily="2" charset="2"/>
              <a:buChar char="ü"/>
            </a:pPr>
            <a:r>
              <a:rPr lang="en-US" dirty="0" smtClean="0"/>
              <a:t>Services like SaaS, (</a:t>
            </a:r>
            <a:r>
              <a:rPr lang="en-US" dirty="0" err="1" smtClean="0"/>
              <a:t>Paas</a:t>
            </a:r>
            <a:r>
              <a:rPr lang="en-US" dirty="0" smtClean="0"/>
              <a:t>), (</a:t>
            </a:r>
            <a:r>
              <a:rPr lang="en-US" dirty="0" err="1" smtClean="0"/>
              <a:t>Iaas</a:t>
            </a:r>
            <a:r>
              <a:rPr lang="en-US" dirty="0" smtClean="0"/>
              <a:t>) are easily available on Public Cloud platform as it can be accessed from anywhere through any Internet enabled devices.</a:t>
            </a:r>
          </a:p>
          <a:p>
            <a:pPr marL="285750" indent="-285750">
              <a:buFont typeface="Wingdings" panose="05000000000000000000" pitchFamily="2" charset="2"/>
              <a:buChar char="ü"/>
            </a:pPr>
            <a:r>
              <a:rPr lang="en-US" dirty="0" smtClean="0"/>
              <a:t>It is location independent – the services are available wherever the client is located.</a:t>
            </a:r>
            <a:endParaRPr lang="en-US" dirty="0"/>
          </a:p>
        </p:txBody>
      </p:sp>
    </p:spTree>
    <p:extLst>
      <p:ext uri="{BB962C8B-B14F-4D97-AF65-F5344CB8AC3E}">
        <p14:creationId xmlns:p14="http://schemas.microsoft.com/office/powerpoint/2010/main" val="77768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Disadvantage of Public Cloud Computing</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No control over </a:t>
            </a:r>
            <a:r>
              <a:rPr lang="en-US" dirty="0" smtClean="0">
                <a:solidFill>
                  <a:schemeClr val="accent2"/>
                </a:solidFill>
              </a:rPr>
              <a:t>privacy or security</a:t>
            </a:r>
          </a:p>
          <a:p>
            <a:pPr>
              <a:buFont typeface="Wingdings" panose="05000000000000000000" pitchFamily="2" charset="2"/>
              <a:buChar char="ü"/>
            </a:pPr>
            <a:r>
              <a:rPr lang="en-US" dirty="0" smtClean="0"/>
              <a:t>Cannot be used for use of </a:t>
            </a:r>
            <a:r>
              <a:rPr lang="en-US" dirty="0" smtClean="0">
                <a:solidFill>
                  <a:schemeClr val="accent2"/>
                </a:solidFill>
              </a:rPr>
              <a:t>sensitive applications</a:t>
            </a:r>
          </a:p>
          <a:p>
            <a:pPr>
              <a:buFont typeface="Wingdings" panose="05000000000000000000" pitchFamily="2" charset="2"/>
              <a:buChar char="ü"/>
            </a:pPr>
            <a:r>
              <a:rPr lang="en-US" dirty="0" smtClean="0">
                <a:solidFill>
                  <a:schemeClr val="accent2"/>
                </a:solidFill>
              </a:rPr>
              <a:t>Lacks complete flexibility </a:t>
            </a:r>
            <a:r>
              <a:rPr lang="en-US" dirty="0" smtClean="0"/>
              <a:t>as the platform depends on the platform provider</a:t>
            </a:r>
          </a:p>
          <a:p>
            <a:pPr>
              <a:buFont typeface="Wingdings" panose="05000000000000000000" pitchFamily="2" charset="2"/>
              <a:buChar char="ü"/>
            </a:pPr>
            <a:r>
              <a:rPr lang="en-US" dirty="0" smtClean="0"/>
              <a:t>No </a:t>
            </a:r>
            <a:r>
              <a:rPr lang="en-US" dirty="0" smtClean="0">
                <a:solidFill>
                  <a:schemeClr val="accent2"/>
                </a:solidFill>
              </a:rPr>
              <a:t>stringent protocols </a:t>
            </a:r>
            <a:r>
              <a:rPr lang="en-US" dirty="0" smtClean="0"/>
              <a:t>regarding data management</a:t>
            </a:r>
          </a:p>
          <a:p>
            <a:endParaRPr lang="en-US" dirty="0" smtClean="0"/>
          </a:p>
          <a:p>
            <a:endParaRPr lang="en-IN" dirty="0"/>
          </a:p>
        </p:txBody>
      </p:sp>
    </p:spTree>
    <p:extLst>
      <p:ext uri="{BB962C8B-B14F-4D97-AF65-F5344CB8AC3E}">
        <p14:creationId xmlns:p14="http://schemas.microsoft.com/office/powerpoint/2010/main" val="296513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A Private Cloud, as the name suggests, is a cloud infrastructure that is meant for use exclusively by a </a:t>
            </a:r>
            <a:r>
              <a:rPr lang="en-US" b="1" dirty="0" smtClean="0"/>
              <a:t>single organization</a:t>
            </a:r>
            <a:r>
              <a:rPr lang="en-US" dirty="0" smtClean="0"/>
              <a:t>. The cloud is then owned, managed and operated exclusively by the organization or by a </a:t>
            </a:r>
            <a:r>
              <a:rPr lang="en-US" b="1" dirty="0" smtClean="0"/>
              <a:t>third-party vendor or both together</a:t>
            </a:r>
            <a:r>
              <a:rPr lang="en-US" dirty="0" smtClean="0"/>
              <a:t>. In this cloud model, the infrastructure is provisioned on the organization premise but may be </a:t>
            </a:r>
            <a:r>
              <a:rPr lang="en-US" b="1" dirty="0" smtClean="0"/>
              <a:t>hosted in a third-party data center</a:t>
            </a:r>
            <a:r>
              <a:rPr lang="en-US" dirty="0" smtClean="0"/>
              <a:t>. However, in most cases a Private Cloud infrastructure is implemented and hosted in an </a:t>
            </a:r>
            <a:r>
              <a:rPr lang="en-US" b="1" dirty="0" err="1" smtClean="0"/>
              <a:t>on-premise</a:t>
            </a:r>
            <a:r>
              <a:rPr lang="en-US" b="1" dirty="0" smtClean="0"/>
              <a:t> data center using a virtualization layer.</a:t>
            </a:r>
          </a:p>
          <a:p>
            <a:r>
              <a:rPr lang="en-US" dirty="0" smtClean="0"/>
              <a:t>While the Private Cloud offers the </a:t>
            </a:r>
            <a:r>
              <a:rPr lang="en-US" b="1" dirty="0" smtClean="0"/>
              <a:t>greatest level of control and security</a:t>
            </a:r>
            <a:r>
              <a:rPr lang="en-US" dirty="0" smtClean="0"/>
              <a:t>, it does demand that the organization purchase and maintain all the infrastructure and acquire and retain the skill to do so. This makes the Private Cloud significantly </a:t>
            </a:r>
            <a:r>
              <a:rPr lang="en-US" b="1" dirty="0" smtClean="0"/>
              <a:t>more expensive </a:t>
            </a:r>
            <a:r>
              <a:rPr lang="en-US" dirty="0" smtClean="0"/>
              <a:t>and a </a:t>
            </a:r>
            <a:r>
              <a:rPr lang="en-US" b="1" dirty="0" smtClean="0"/>
              <a:t>not-so-viable option for small or mid-sized organizations.</a:t>
            </a:r>
            <a:endParaRPr lang="en-IN" b="1" dirty="0"/>
          </a:p>
        </p:txBody>
      </p:sp>
    </p:spTree>
    <p:extLst>
      <p:ext uri="{BB962C8B-B14F-4D97-AF65-F5344CB8AC3E}">
        <p14:creationId xmlns:p14="http://schemas.microsoft.com/office/powerpoint/2010/main" val="2058271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a:t>
            </a:r>
            <a:endParaRPr lang="en-IN" dirty="0"/>
          </a:p>
        </p:txBody>
      </p:sp>
      <p:sp>
        <p:nvSpPr>
          <p:cNvPr id="3" name="Content Placeholder 2"/>
          <p:cNvSpPr>
            <a:spLocks noGrp="1"/>
          </p:cNvSpPr>
          <p:nvPr>
            <p:ph idx="1"/>
          </p:nvPr>
        </p:nvSpPr>
        <p:spPr>
          <a:xfrm>
            <a:off x="838200" y="1561381"/>
            <a:ext cx="10515600" cy="4615582"/>
          </a:xfrm>
        </p:spPr>
        <p:txBody>
          <a:bodyPr>
            <a:normAutofit/>
          </a:bodyPr>
          <a:lstStyle/>
          <a:p>
            <a:r>
              <a:rPr lang="en-US" dirty="0" smtClean="0"/>
              <a:t>Owned by Single Organization</a:t>
            </a:r>
          </a:p>
          <a:p>
            <a:r>
              <a:rPr lang="en-US" dirty="0" smtClean="0"/>
              <a:t>Cloud owned, managed and operated exclusively by the organization or by a </a:t>
            </a:r>
            <a:r>
              <a:rPr lang="en-US" b="1" dirty="0" smtClean="0"/>
              <a:t>third-party vendor or both together</a:t>
            </a:r>
          </a:p>
          <a:p>
            <a:r>
              <a:rPr lang="en-US" b="1" dirty="0" smtClean="0"/>
              <a:t>Infrastructure - </a:t>
            </a:r>
            <a:r>
              <a:rPr lang="en-US" dirty="0" smtClean="0"/>
              <a:t> provisioned on the organization premise but may be </a:t>
            </a:r>
            <a:r>
              <a:rPr lang="en-US" b="1" dirty="0" smtClean="0"/>
              <a:t>hosted in a third-party data center</a:t>
            </a:r>
            <a:r>
              <a:rPr lang="en-US" dirty="0" smtClean="0"/>
              <a:t>.</a:t>
            </a:r>
          </a:p>
          <a:p>
            <a:r>
              <a:rPr lang="en-US" dirty="0" smtClean="0"/>
              <a:t>In most cases a Private Cloud infrastructure is implemented and hosted in an </a:t>
            </a:r>
            <a:r>
              <a:rPr lang="en-US" b="1" dirty="0" err="1" smtClean="0"/>
              <a:t>on-premise</a:t>
            </a:r>
            <a:r>
              <a:rPr lang="en-US" b="1" dirty="0" smtClean="0"/>
              <a:t> data center using a virtualization layer.</a:t>
            </a:r>
          </a:p>
          <a:p>
            <a:r>
              <a:rPr lang="en-US" dirty="0" smtClean="0"/>
              <a:t>Private Cloud offers the </a:t>
            </a:r>
            <a:r>
              <a:rPr lang="en-US" b="1" dirty="0" smtClean="0"/>
              <a:t>greatest level of control and security</a:t>
            </a:r>
          </a:p>
          <a:p>
            <a:r>
              <a:rPr lang="en-US" dirty="0" smtClean="0"/>
              <a:t>Private Cloud significantly </a:t>
            </a:r>
            <a:r>
              <a:rPr lang="en-US" b="1" dirty="0" smtClean="0"/>
              <a:t>more expensive </a:t>
            </a:r>
            <a:r>
              <a:rPr lang="en-US" dirty="0" smtClean="0"/>
              <a:t>and a </a:t>
            </a:r>
            <a:r>
              <a:rPr lang="en-US" b="1" dirty="0" smtClean="0"/>
              <a:t>not-so-viable option for small or mid-sized organizations.</a:t>
            </a:r>
            <a:endParaRPr lang="en-IN" b="1" dirty="0" smtClean="0"/>
          </a:p>
          <a:p>
            <a:endParaRPr lang="en-US" b="1" dirty="0" smtClean="0"/>
          </a:p>
          <a:p>
            <a:endParaRPr lang="en-US" b="1" dirty="0" smtClean="0"/>
          </a:p>
          <a:p>
            <a:endParaRPr lang="en-US" b="1" dirty="0" smtClean="0"/>
          </a:p>
          <a:p>
            <a:endParaRPr lang="en-US" dirty="0" smtClean="0"/>
          </a:p>
          <a:p>
            <a:endParaRPr lang="en-US" b="1" dirty="0" smtClean="0"/>
          </a:p>
          <a:p>
            <a:endParaRPr lang="en-US" dirty="0" smtClean="0"/>
          </a:p>
          <a:p>
            <a:endParaRPr lang="en-US" dirty="0" smtClean="0"/>
          </a:p>
          <a:p>
            <a:endParaRPr lang="en-IN" dirty="0"/>
          </a:p>
        </p:txBody>
      </p:sp>
    </p:spTree>
    <p:extLst>
      <p:ext uri="{BB962C8B-B14F-4D97-AF65-F5344CB8AC3E}">
        <p14:creationId xmlns:p14="http://schemas.microsoft.com/office/powerpoint/2010/main" val="1718685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Private Cloud</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Choosing a Private Cloud makes sense for:</a:t>
            </a:r>
          </a:p>
          <a:p>
            <a:pPr lvl="1">
              <a:buFont typeface="Wingdings" panose="05000000000000000000" pitchFamily="2" charset="2"/>
              <a:buChar char="ü"/>
            </a:pPr>
            <a:r>
              <a:rPr lang="en-US" dirty="0" smtClean="0"/>
              <a:t>Running a private cloud in your datacenter while also leveraging public cloud services like Amazon Web Services or Microsoft Azure</a:t>
            </a:r>
          </a:p>
          <a:p>
            <a:pPr lvl="1">
              <a:buFont typeface="Wingdings" panose="05000000000000000000" pitchFamily="2" charset="2"/>
              <a:buChar char="ü"/>
            </a:pPr>
            <a:r>
              <a:rPr lang="en-US" dirty="0" smtClean="0"/>
              <a:t>A private cloud application that integrates an external data feed like </a:t>
            </a:r>
            <a:r>
              <a:rPr lang="en-US" dirty="0" err="1" smtClean="0"/>
              <a:t>meteorlogical</a:t>
            </a:r>
            <a:r>
              <a:rPr lang="en-US" dirty="0" smtClean="0"/>
              <a:t> or mapping data from a public source</a:t>
            </a:r>
          </a:p>
          <a:p>
            <a:pPr lvl="1">
              <a:buFont typeface="Wingdings" panose="05000000000000000000" pitchFamily="2" charset="2"/>
              <a:buChar char="ü"/>
            </a:pPr>
            <a:r>
              <a:rPr lang="en-US" dirty="0" smtClean="0"/>
              <a:t>Organization that demand strict security, latency, regulatory and data privacy levels.</a:t>
            </a:r>
          </a:p>
          <a:p>
            <a:pPr lvl="1">
              <a:buFont typeface="Wingdings" panose="05000000000000000000" pitchFamily="2" charset="2"/>
              <a:buChar char="ü"/>
            </a:pPr>
            <a:r>
              <a:rPr lang="en-US" dirty="0" smtClean="0"/>
              <a:t>Organizations that are highly regulated and need data hosted privately and securely.</a:t>
            </a:r>
          </a:p>
          <a:p>
            <a:pPr lvl="1">
              <a:buFont typeface="Wingdings" panose="05000000000000000000" pitchFamily="2" charset="2"/>
              <a:buChar char="ü"/>
            </a:pPr>
            <a:r>
              <a:rPr lang="en-US" dirty="0" smtClean="0"/>
              <a:t>Organizations that are large enough to support the costs that go into running a next-gen cloud data center.</a:t>
            </a:r>
          </a:p>
          <a:p>
            <a:pPr lvl="1">
              <a:buFont typeface="Wingdings" panose="05000000000000000000" pitchFamily="2" charset="2"/>
              <a:buChar char="ü"/>
            </a:pPr>
            <a:r>
              <a:rPr lang="en-US" dirty="0" smtClean="0"/>
              <a:t>Organizations that need high-performance access to a </a:t>
            </a:r>
            <a:r>
              <a:rPr lang="en-US" dirty="0" err="1" smtClean="0"/>
              <a:t>filesystem</a:t>
            </a:r>
            <a:r>
              <a:rPr lang="en-US" dirty="0" smtClean="0"/>
              <a:t> such as in media companies.</a:t>
            </a:r>
          </a:p>
          <a:p>
            <a:pPr lvl="1">
              <a:buFont typeface="Wingdings" panose="05000000000000000000" pitchFamily="2" charset="2"/>
              <a:buChar char="ü"/>
            </a:pPr>
            <a:r>
              <a:rPr lang="en-US" dirty="0" smtClean="0"/>
              <a:t>Hosting applications that have predictable usage patterns and demand low storage costs.</a:t>
            </a:r>
          </a:p>
          <a:p>
            <a:pPr lvl="1">
              <a:buFont typeface="Wingdings" panose="05000000000000000000" pitchFamily="2" charset="2"/>
              <a:buChar char="ü"/>
            </a:pPr>
            <a:r>
              <a:rPr lang="en-US" dirty="0" smtClean="0"/>
              <a:t>Organizations that demand greater adaptability, configurability, and flexibility.</a:t>
            </a:r>
          </a:p>
          <a:p>
            <a:pPr lvl="1">
              <a:buFont typeface="Wingdings" panose="05000000000000000000" pitchFamily="2" charset="2"/>
              <a:buChar char="ü"/>
            </a:pPr>
            <a:r>
              <a:rPr lang="en-US" dirty="0" smtClean="0"/>
              <a:t>Hosting business critical data and applications.</a:t>
            </a:r>
          </a:p>
          <a:p>
            <a:endParaRPr lang="en-IN" dirty="0"/>
          </a:p>
        </p:txBody>
      </p:sp>
    </p:spTree>
    <p:extLst>
      <p:ext uri="{BB962C8B-B14F-4D97-AF65-F5344CB8AC3E}">
        <p14:creationId xmlns:p14="http://schemas.microsoft.com/office/powerpoint/2010/main" val="2223854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1863</Words>
  <Application>Microsoft Office PowerPoint</Application>
  <PresentationFormat>Widescreen</PresentationFormat>
  <Paragraphs>133</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Wingdings</vt:lpstr>
      <vt:lpstr>Office Theme</vt:lpstr>
      <vt:lpstr>Hybrid Cloud </vt:lpstr>
      <vt:lpstr> Public</vt:lpstr>
      <vt:lpstr>Public Provides</vt:lpstr>
      <vt:lpstr>Choose Public Cloud</vt:lpstr>
      <vt:lpstr>Advantage of Public Cloud Computing</vt:lpstr>
      <vt:lpstr>Disadvantage of Public Cloud Computing</vt:lpstr>
      <vt:lpstr>Private</vt:lpstr>
      <vt:lpstr>Private</vt:lpstr>
      <vt:lpstr>Choosing Private Cloud</vt:lpstr>
      <vt:lpstr>Advantages of Private Cloud</vt:lpstr>
      <vt:lpstr>Disadvantage of Private Cloud</vt:lpstr>
      <vt:lpstr>PowerPoint Presentation</vt:lpstr>
      <vt:lpstr>Hybrid Cloud</vt:lpstr>
      <vt:lpstr>Hybrid Cloud (short def)</vt:lpstr>
      <vt:lpstr>A Hybrid Cloud is best suited for:</vt:lpstr>
      <vt:lpstr>Advantage of Hybrid Cloud Computing</vt:lpstr>
      <vt:lpstr>Disadvantage of Hybrid Cloud Computing </vt:lpstr>
      <vt:lpstr>PowerPoint Presentation</vt:lpstr>
      <vt:lpstr>Hybrid Cloud Supports both On-premise/Off-premise</vt:lpstr>
      <vt:lpstr>Different View </vt:lpstr>
      <vt:lpstr>More Details</vt:lpstr>
      <vt:lpstr>PowerPoint Presentation</vt:lpstr>
      <vt:lpstr>The Situation You Face</vt:lpstr>
      <vt:lpstr>PowerPoint Presentation</vt:lpstr>
      <vt:lpstr>Legacy to Cloud – Hybrid Cloud</vt:lpstr>
      <vt:lpstr>Cloud to Cloud </vt:lpstr>
      <vt:lpstr>Full View </vt:lpstr>
      <vt:lpstr>PowerPoint Presentation</vt:lpstr>
      <vt:lpstr>Hybrid Connectivity in Tibco Cloud Integration (iPass) </vt:lpstr>
      <vt:lpstr>Creating a VPN Connection</vt:lpstr>
      <vt:lpstr>Using a VPN in an App </vt:lpstr>
      <vt:lpstr>Current and Future State </vt:lpstr>
      <vt:lpstr>Come to PaSS</vt:lpstr>
      <vt:lpstr>One more Example</vt:lpstr>
      <vt:lpstr>Refrence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Cloud</dc:title>
  <dc:creator>hp - pc</dc:creator>
  <cp:lastModifiedBy>hp - pc</cp:lastModifiedBy>
  <cp:revision>30</cp:revision>
  <dcterms:created xsi:type="dcterms:W3CDTF">2019-01-26T06:49:28Z</dcterms:created>
  <dcterms:modified xsi:type="dcterms:W3CDTF">2019-01-26T18:14:41Z</dcterms:modified>
</cp:coreProperties>
</file>