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6"/>
  </p:notesMasterIdLst>
  <p:handoutMasterIdLst>
    <p:handoutMasterId r:id="rId17"/>
  </p:handoutMasterIdLst>
  <p:sldIdLst>
    <p:sldId id="338" r:id="rId5"/>
    <p:sldId id="315" r:id="rId6"/>
    <p:sldId id="302" r:id="rId7"/>
    <p:sldId id="327" r:id="rId8"/>
    <p:sldId id="328" r:id="rId9"/>
    <p:sldId id="329" r:id="rId10"/>
    <p:sldId id="330" r:id="rId11"/>
    <p:sldId id="331" r:id="rId12"/>
    <p:sldId id="332" r:id="rId13"/>
    <p:sldId id="339"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D9D9D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85" autoAdjust="0"/>
    <p:restoredTop sz="95033" autoAdjust="0"/>
  </p:normalViewPr>
  <p:slideViewPr>
    <p:cSldViewPr snapToGrid="0">
      <p:cViewPr varScale="1">
        <p:scale>
          <a:sx n="79" d="100"/>
          <a:sy n="79" d="100"/>
        </p:scale>
        <p:origin x="-300" y="-78"/>
      </p:cViewPr>
      <p:guideLst>
        <p:guide orient="horz" pos="1968"/>
        <p:guide orient="horz" pos="3912"/>
        <p:guide orient="horz" pos="1656"/>
        <p:guide pos="408"/>
        <p:guide pos="7272"/>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pPr/>
              <a:t>11/13/2022</a:t>
            </a:fld>
            <a:endParaRPr lang="en-US" dirty="0"/>
          </a:p>
        </p:txBody>
      </p:sp>
      <p:sp>
        <p:nvSpPr>
          <p:cNvPr id="4" name="Footer Placeholder 3">
            <a:extLst>
              <a:ext uri="{FF2B5EF4-FFF2-40B4-BE49-F238E27FC236}">
                <a16:creationId xmlns=""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pPr/>
              <a:t>‹#›</a:t>
            </a:fld>
            <a:endParaRPr lang="en-US" dirty="0"/>
          </a:p>
        </p:txBody>
      </p:sp>
    </p:spTree>
    <p:extLst>
      <p:ext uri="{BB962C8B-B14F-4D97-AF65-F5344CB8AC3E}">
        <p14:creationId xmlns=""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pPr/>
              <a:t>11/13/2022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pPr/>
              <a:t>‹#›</a:t>
            </a:fld>
            <a:endParaRPr lang="en-US" noProof="0" dirty="0"/>
          </a:p>
        </p:txBody>
      </p:sp>
    </p:spTree>
    <p:extLst>
      <p:ext uri="{BB962C8B-B14F-4D97-AF65-F5344CB8AC3E}">
        <p14:creationId xmlns=""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pPr/>
              <a:t>3</a:t>
            </a:fld>
            <a:endParaRPr lang="en-US" noProof="0" dirty="0"/>
          </a:p>
        </p:txBody>
      </p:sp>
    </p:spTree>
    <p:extLst>
      <p:ext uri="{BB962C8B-B14F-4D97-AF65-F5344CB8AC3E}">
        <p14:creationId xmlns=""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 xmlns:p14="http://schemas.microsoft.com/office/powerpoint/2010/main" val="1409194673"/>
      </p:ext>
    </p:extLst>
  </p:cSld>
  <p:clrMapOvr>
    <a:masterClrMapping/>
  </p:clrMapOvr>
  <p:extLst>
    <p:ext uri="{DCECCB84-F9BA-43D5-87BE-67443E8EF086}">
      <p15:sldGuideLst xmlns=""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 xmlns:p14="http://schemas.microsoft.com/office/powerpoint/2010/main" val="75139580"/>
      </p:ext>
    </p:extLst>
  </p:cSld>
  <p:clrMapOvr>
    <a:masterClrMapping/>
  </p:clrMapOvr>
  <p:extLst>
    <p:ext uri="{DCECCB84-F9BA-43D5-87BE-67443E8EF086}">
      <p15:sldGuideLst xmlns=""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 xmlns:p14="http://schemas.microsoft.com/office/powerpoint/2010/main" val="1591254852"/>
      </p:ext>
    </p:extLst>
  </p:cSld>
  <p:clrMapOvr>
    <a:masterClrMapping/>
  </p:clrMapOvr>
  <p:extLst>
    <p:ext uri="{DCECCB84-F9BA-43D5-87BE-67443E8EF086}">
      <p15:sldGuideLst xmlns=""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 xmlns:p14="http://schemas.microsoft.com/office/powerpoint/2010/main" val="1795884839"/>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a:t>
            </a:fld>
            <a:endParaRPr lang="en-US" dirty="0"/>
          </a:p>
        </p:txBody>
      </p:sp>
    </p:spTree>
    <p:extLst>
      <p:ext uri="{BB962C8B-B14F-4D97-AF65-F5344CB8AC3E}">
        <p14:creationId xmlns=""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11/13/2022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11/13/2022</a:t>
            </a:fld>
            <a:endParaRPr lang="en-US" dirty="0"/>
          </a:p>
        </p:txBody>
      </p:sp>
    </p:spTree>
    <p:extLst>
      <p:ext uri="{BB962C8B-B14F-4D97-AF65-F5344CB8AC3E}">
        <p14:creationId xmlns=""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11/13/2022</a:t>
            </a:fld>
            <a:endParaRPr lang="en-US" sz="1100" dirty="0">
              <a:solidFill>
                <a:schemeClr val="accent2"/>
              </a:solidFill>
            </a:endParaRPr>
          </a:p>
        </p:txBody>
      </p:sp>
      <p:sp>
        <p:nvSpPr>
          <p:cNvPr id="29" name="Footer Placeholder 4">
            <a:extLst>
              <a:ext uri="{FF2B5EF4-FFF2-40B4-BE49-F238E27FC236}">
                <a16:creationId xmlns=""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abc" TargetMode="External"/><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lstStyle/>
          <a:p>
            <a:pPr algn="r"/>
            <a:r>
              <a:rPr lang="en-IN" smtClean="0"/>
              <a:t>AICTE batch2 </a:t>
            </a:r>
            <a:endParaRPr lang="en-IN" b="0" dirty="0">
              <a:solidFill>
                <a:schemeClr val="tx1"/>
              </a:solidFill>
            </a:endParaRPr>
          </a:p>
        </p:txBody>
      </p:sp>
      <p:sp>
        <p:nvSpPr>
          <p:cNvPr id="4" name="Title 3">
            <a:extLst>
              <a:ext uri="{FF2B5EF4-FFF2-40B4-BE49-F238E27FC236}">
                <a16:creationId xmlns=""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GB" sz="3200" dirty="0" smtClean="0"/>
              <a:t>FSD PROJECT</a:t>
            </a:r>
            <a:endParaRPr lang="en-IN" sz="3200" dirty="0"/>
          </a:p>
        </p:txBody>
      </p:sp>
      <p:sp>
        <p:nvSpPr>
          <p:cNvPr id="15" name="Text Placeholder 1">
            <a:extLst>
              <a:ext uri="{FF2B5EF4-FFF2-40B4-BE49-F238E27FC236}">
                <a16:creationId xmlns=""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400" dirty="0"/>
              <a:t>Final Project</a:t>
            </a:r>
          </a:p>
        </p:txBody>
      </p:sp>
      <p:pic>
        <p:nvPicPr>
          <p:cNvPr id="6" name="Picture 5">
            <a:extLst>
              <a:ext uri="{FF2B5EF4-FFF2-40B4-BE49-F238E27FC236}">
                <a16:creationId xmlns=""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7" name="Picture Placeholder 6" descr="Screenshot (43).png"/>
          <p:cNvPicPr>
            <a:picLocks noGrp="1" noChangeAspect="1"/>
          </p:cNvPicPr>
          <p:nvPr>
            <p:ph type="pic" sz="quarter" idx="12"/>
          </p:nvPr>
        </p:nvPicPr>
        <p:blipFill>
          <a:blip r:embed="rId3"/>
          <a:srcRect l="18965" r="18965"/>
          <a:stretch>
            <a:fillRect/>
          </a:stretch>
        </p:blipFill>
        <p:spPr>
          <a:xfrm>
            <a:off x="1571515" y="2454442"/>
            <a:ext cx="3993624" cy="3077450"/>
          </a:xfrm>
        </p:spPr>
      </p:pic>
    </p:spTree>
    <p:extLst>
      <p:ext uri="{BB962C8B-B14F-4D97-AF65-F5344CB8AC3E}">
        <p14:creationId xmlns=""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 xmlns:a16="http://schemas.microsoft.com/office/drawing/2014/main" id="{B19D8AC7-3787-4ADB-9212-0808F015C2DD}"/>
              </a:ext>
            </a:extLst>
          </p:cNvPr>
          <p:cNvSpPr>
            <a:spLocks noGrp="1"/>
          </p:cNvSpPr>
          <p:nvPr>
            <p:ph type="body" sz="quarter" idx="12"/>
          </p:nvPr>
        </p:nvSpPr>
        <p:spPr>
          <a:xfrm>
            <a:off x="8307091" y="1275371"/>
            <a:ext cx="4275138" cy="477520"/>
          </a:xfrm>
        </p:spPr>
        <p:txBody>
          <a:bodyPr/>
          <a:lstStyle/>
          <a:p>
            <a:pPr marL="0" indent="0">
              <a:buNone/>
            </a:pPr>
            <a:endParaRPr lang="en-IN" dirty="0"/>
          </a:p>
        </p:txBody>
      </p:sp>
      <p:pic>
        <p:nvPicPr>
          <p:cNvPr id="11" name="Picture 10" descr="Screenshot (44).png"/>
          <p:cNvPicPr>
            <a:picLocks noChangeAspect="1"/>
          </p:cNvPicPr>
          <p:nvPr/>
        </p:nvPicPr>
        <p:blipFill>
          <a:blip r:embed="rId4"/>
          <a:stretch>
            <a:fillRect/>
          </a:stretch>
        </p:blipFill>
        <p:spPr>
          <a:xfrm>
            <a:off x="553453" y="1816768"/>
            <a:ext cx="3356811" cy="2490537"/>
          </a:xfrm>
          <a:prstGeom prst="rect">
            <a:avLst/>
          </a:prstGeom>
        </p:spPr>
      </p:pic>
      <p:pic>
        <p:nvPicPr>
          <p:cNvPr id="12" name="Picture 11" descr="Screenshot (45).png"/>
          <p:cNvPicPr>
            <a:picLocks noChangeAspect="1"/>
          </p:cNvPicPr>
          <p:nvPr/>
        </p:nvPicPr>
        <p:blipFill>
          <a:blip r:embed="rId5"/>
          <a:stretch>
            <a:fillRect/>
          </a:stretch>
        </p:blipFill>
        <p:spPr>
          <a:xfrm>
            <a:off x="4223086" y="866276"/>
            <a:ext cx="3272588" cy="2478504"/>
          </a:xfrm>
          <a:prstGeom prst="rect">
            <a:avLst/>
          </a:prstGeom>
        </p:spPr>
      </p:pic>
      <p:pic>
        <p:nvPicPr>
          <p:cNvPr id="13" name="Picture 12" descr="Screenshot (47).png"/>
          <p:cNvPicPr>
            <a:picLocks noChangeAspect="1"/>
          </p:cNvPicPr>
          <p:nvPr/>
        </p:nvPicPr>
        <p:blipFill>
          <a:blip r:embed="rId6"/>
          <a:stretch>
            <a:fillRect/>
          </a:stretch>
        </p:blipFill>
        <p:spPr>
          <a:xfrm>
            <a:off x="8349917" y="264694"/>
            <a:ext cx="3537284" cy="2418348"/>
          </a:xfrm>
          <a:prstGeom prst="rect">
            <a:avLst/>
          </a:prstGeom>
        </p:spPr>
      </p:pic>
      <p:pic>
        <p:nvPicPr>
          <p:cNvPr id="14" name="Picture 13" descr="Screenshot (48).png"/>
          <p:cNvPicPr>
            <a:picLocks noChangeAspect="1"/>
          </p:cNvPicPr>
          <p:nvPr/>
        </p:nvPicPr>
        <p:blipFill>
          <a:blip r:embed="rId7"/>
          <a:stretch>
            <a:fillRect/>
          </a:stretch>
        </p:blipFill>
        <p:spPr>
          <a:xfrm>
            <a:off x="3007897" y="3814011"/>
            <a:ext cx="3814010" cy="2695074"/>
          </a:xfrm>
          <a:prstGeom prst="rect">
            <a:avLst/>
          </a:prstGeom>
        </p:spPr>
      </p:pic>
      <p:pic>
        <p:nvPicPr>
          <p:cNvPr id="15" name="Picture 14" descr="Screenshot (49).png"/>
          <p:cNvPicPr>
            <a:picLocks noChangeAspect="1"/>
          </p:cNvPicPr>
          <p:nvPr/>
        </p:nvPicPr>
        <p:blipFill>
          <a:blip r:embed="rId8"/>
          <a:stretch>
            <a:fillRect/>
          </a:stretch>
        </p:blipFill>
        <p:spPr>
          <a:xfrm>
            <a:off x="6701591" y="2550697"/>
            <a:ext cx="3092115" cy="2286000"/>
          </a:xfrm>
          <a:prstGeom prst="rect">
            <a:avLst/>
          </a:prstGeom>
        </p:spPr>
      </p:pic>
      <p:pic>
        <p:nvPicPr>
          <p:cNvPr id="16" name="Picture 15" descr="Screenshot (50).png"/>
          <p:cNvPicPr>
            <a:picLocks noChangeAspect="1"/>
          </p:cNvPicPr>
          <p:nvPr/>
        </p:nvPicPr>
        <p:blipFill>
          <a:blip r:embed="rId9"/>
          <a:stretch>
            <a:fillRect/>
          </a:stretch>
        </p:blipFill>
        <p:spPr>
          <a:xfrm>
            <a:off x="8522368" y="4307305"/>
            <a:ext cx="3669632" cy="2249906"/>
          </a:xfrm>
          <a:prstGeom prst="rect">
            <a:avLst/>
          </a:prstGeom>
        </p:spPr>
      </p:pic>
    </p:spTree>
    <p:extLst>
      <p:ext uri="{BB962C8B-B14F-4D97-AF65-F5344CB8AC3E}">
        <p14:creationId xmlns=""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smtClean="0">
                <a:solidFill>
                  <a:schemeClr val="tx1"/>
                </a:solidFill>
              </a:rPr>
              <a:t>Made by</a:t>
            </a:r>
            <a:endParaRPr lang="en-US" sz="4800" b="1" dirty="0">
              <a:solidFill>
                <a:schemeClr val="tx1"/>
              </a:solidFill>
            </a:endParaRPr>
          </a:p>
        </p:txBody>
      </p:sp>
      <p:sp>
        <p:nvSpPr>
          <p:cNvPr id="31" name="Text Placeholder 30">
            <a:extLst>
              <a:ext uri="{FF2B5EF4-FFF2-40B4-BE49-F238E27FC236}">
                <a16:creationId xmlns=""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16" name="Picture Placeholder 15" descr="IMG_20191224_065422_604.jpg"/>
          <p:cNvPicPr>
            <a:picLocks noGrp="1" noChangeAspect="1"/>
          </p:cNvPicPr>
          <p:nvPr>
            <p:ph type="pic" sz="quarter" idx="21"/>
          </p:nvPr>
        </p:nvPicPr>
        <p:blipFill>
          <a:blip r:embed="rId3"/>
          <a:srcRect t="6845" b="6845"/>
          <a:stretch>
            <a:fillRect/>
          </a:stretch>
        </p:blipFill>
        <p:spPr>
          <a:xfrm>
            <a:off x="5173663" y="2398713"/>
            <a:ext cx="1484312" cy="1281112"/>
          </a:xfrm>
        </p:spPr>
      </p:pic>
      <p:sp>
        <p:nvSpPr>
          <p:cNvPr id="12" name="Text Placeholder 11">
            <a:extLst>
              <a:ext uri="{FF2B5EF4-FFF2-40B4-BE49-F238E27FC236}">
                <a16:creationId xmlns="" xmlns:a16="http://schemas.microsoft.com/office/drawing/2014/main" id="{BC277FD7-925B-4C3D-A364-118403201507}"/>
              </a:ext>
            </a:extLst>
          </p:cNvPr>
          <p:cNvSpPr>
            <a:spLocks noGrp="1"/>
          </p:cNvSpPr>
          <p:nvPr>
            <p:ph type="body" sz="quarter" idx="12"/>
          </p:nvPr>
        </p:nvSpPr>
        <p:spPr>
          <a:xfrm>
            <a:off x="4863971" y="3926478"/>
            <a:ext cx="2139696" cy="344312"/>
          </a:xfrm>
        </p:spPr>
        <p:txBody>
          <a:bodyPr>
            <a:normAutofit fontScale="92500" lnSpcReduction="20000"/>
          </a:bodyPr>
          <a:lstStyle/>
          <a:p>
            <a:r>
              <a:rPr lang="en-IN" dirty="0" err="1" smtClean="0"/>
              <a:t>Anand</a:t>
            </a:r>
            <a:r>
              <a:rPr lang="en-IN" dirty="0" smtClean="0"/>
              <a:t> Kumar</a:t>
            </a:r>
            <a:endParaRPr lang="en-IN" dirty="0"/>
          </a:p>
        </p:txBody>
      </p:sp>
    </p:spTree>
    <p:extLst>
      <p:ext uri="{BB962C8B-B14F-4D97-AF65-F5344CB8AC3E}">
        <p14:creationId xmlns=""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EBF2FBC7-3552-4F01-BB27-8BEEE74F7277}"/>
              </a:ext>
            </a:extLst>
          </p:cNvPr>
          <p:cNvSpPr>
            <a:spLocks noGrp="1"/>
          </p:cNvSpPr>
          <p:nvPr>
            <p:ph type="title"/>
          </p:nvPr>
        </p:nvSpPr>
        <p:spPr>
          <a:xfrm>
            <a:off x="660399" y="805213"/>
            <a:ext cx="10589127" cy="830997"/>
          </a:xfrm>
        </p:spPr>
        <p:txBody>
          <a:bodyPr>
            <a:normAutofit fontScale="90000"/>
          </a:bodyPr>
          <a:lstStyle/>
          <a:p>
            <a:r>
              <a:rPr lang="en-GB" dirty="0" smtClean="0"/>
              <a:t>								</a:t>
            </a:r>
            <a:br>
              <a:rPr lang="en-GB" dirty="0" smtClean="0"/>
            </a:br>
            <a:r>
              <a:rPr lang="en-GB" dirty="0" smtClean="0"/>
              <a:t/>
            </a:r>
            <a:br>
              <a:rPr lang="en-GB" dirty="0" smtClean="0"/>
            </a:br>
            <a:r>
              <a:rPr lang="en-GB" dirty="0" smtClean="0"/>
              <a:t>							 HEALTHCARE 			</a:t>
            </a:r>
            <a:br>
              <a:rPr lang="en-GB" dirty="0" smtClean="0"/>
            </a:br>
            <a:r>
              <a:rPr lang="en-GB" dirty="0" smtClean="0"/>
              <a:t>										AND </a:t>
            </a:r>
            <a:br>
              <a:rPr lang="en-GB" dirty="0" smtClean="0"/>
            </a:br>
            <a:r>
              <a:rPr lang="en-GB" dirty="0" smtClean="0"/>
              <a:t> 								GUIDANCE</a:t>
            </a:r>
            <a:r>
              <a:rPr lang="en-GB" dirty="0"/>
              <a:t/>
            </a:r>
            <a:br>
              <a:rPr lang="en-GB" dirty="0"/>
            </a:br>
            <a:endParaRPr lang="en-IN" dirty="0"/>
          </a:p>
        </p:txBody>
      </p:sp>
      <p:pic>
        <p:nvPicPr>
          <p:cNvPr id="5" name="Picture 4">
            <a:extLst>
              <a:ext uri="{FF2B5EF4-FFF2-40B4-BE49-F238E27FC236}">
                <a16:creationId xmlns=""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normAutofit fontScale="85000" lnSpcReduction="10000"/>
          </a:bodyPr>
          <a:lstStyle/>
          <a:p>
            <a:r>
              <a:rPr lang="en-IN" b="1" dirty="0" smtClean="0"/>
              <a:t>We </a:t>
            </a:r>
            <a:r>
              <a:rPr lang="en-IN" b="1" dirty="0" smtClean="0"/>
              <a:t>are working on a HealthCare Guidance Website for health care sector. Everyone wants appointment with a good doctor on time but it’s also a difficult task for the patients to get a appointment on required time with a good doctor. To bridge the gap between this we decided to build a healthcare and guidance website. </a:t>
            </a:r>
            <a:endParaRPr lang="en-US" sz="1800" dirty="0" smtClean="0"/>
          </a:p>
          <a:p>
            <a:r>
              <a:rPr lang="en-IN" b="1" dirty="0" smtClean="0"/>
              <a:t>Healthcare Guider Website is basically useful to any person  who wants to save time and take doctors appointment online mode and also opt for online </a:t>
            </a:r>
            <a:r>
              <a:rPr lang="en-IN" b="1" dirty="0" err="1" smtClean="0"/>
              <a:t>consulation</a:t>
            </a:r>
            <a:r>
              <a:rPr lang="en-IN" b="1" dirty="0" smtClean="0"/>
              <a:t> through video chat and voice call. Patients can also make online payments to doctor through there UPI ID or net banking . All the data of patients doctors and patients appointment will be stored in different tables of database and can be fetched on the website. To use and </a:t>
            </a:r>
            <a:r>
              <a:rPr lang="en-IN" b="1" dirty="0" err="1" smtClean="0"/>
              <a:t>acess</a:t>
            </a:r>
            <a:r>
              <a:rPr lang="en-IN" b="1" dirty="0" smtClean="0"/>
              <a:t> all the features of website user have to login through his/her email id.</a:t>
            </a:r>
            <a:endParaRPr lang="en-US" sz="1800" dirty="0" smtClean="0"/>
          </a:p>
          <a:p>
            <a:pPr lvl="1">
              <a:lnSpc>
                <a:spcPct val="150000"/>
              </a:lnSpc>
              <a:buNone/>
            </a:pPr>
            <a:r>
              <a:rPr lang="en-US" dirty="0" smtClean="0"/>
              <a:t> </a:t>
            </a:r>
            <a:endParaRPr lang="en-IN" dirty="0"/>
          </a:p>
        </p:txBody>
      </p:sp>
      <p:sp>
        <p:nvSpPr>
          <p:cNvPr id="9" name="Title 8">
            <a:extLst>
              <a:ext uri="{FF2B5EF4-FFF2-40B4-BE49-F238E27FC236}">
                <a16:creationId xmlns="" xmlns:a16="http://schemas.microsoft.com/office/drawing/2014/main" id="{FEF304F5-32C5-4869-B185-859B567855A8}"/>
              </a:ext>
            </a:extLst>
          </p:cNvPr>
          <p:cNvSpPr>
            <a:spLocks noGrp="1"/>
          </p:cNvSpPr>
          <p:nvPr>
            <p:ph type="title"/>
          </p:nvPr>
        </p:nvSpPr>
        <p:spPr>
          <a:xfrm>
            <a:off x="660400" y="430567"/>
            <a:ext cx="4275138" cy="847817"/>
          </a:xfrm>
        </p:spPr>
        <p:txBody>
          <a:bodyPr/>
          <a:lstStyle/>
          <a:p>
            <a:r>
              <a:rPr lang="en-US" dirty="0"/>
              <a:t>AGENDA</a:t>
            </a:r>
          </a:p>
        </p:txBody>
      </p:sp>
    </p:spTree>
    <p:extLst>
      <p:ext uri="{BB962C8B-B14F-4D97-AF65-F5344CB8AC3E}">
        <p14:creationId xmlns=""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lstStyle/>
          <a:p>
            <a:pPr>
              <a:lnSpc>
                <a:spcPct val="150000"/>
              </a:lnSpc>
            </a:pPr>
            <a:endParaRPr lang="en-IN" sz="2800" b="1" dirty="0" smtClean="0"/>
          </a:p>
          <a:p>
            <a:pPr>
              <a:lnSpc>
                <a:spcPct val="150000"/>
              </a:lnSpc>
              <a:buNone/>
            </a:pPr>
            <a:r>
              <a:rPr lang="en-IN" sz="2800" b="1" dirty="0" smtClean="0"/>
              <a:t> </a:t>
            </a:r>
            <a:r>
              <a:rPr lang="en-IN" sz="2800" b="1" dirty="0" smtClean="0"/>
              <a:t>   </a:t>
            </a:r>
          </a:p>
          <a:p>
            <a:pPr lvl="4">
              <a:lnSpc>
                <a:spcPct val="150000"/>
              </a:lnSpc>
            </a:pPr>
            <a:r>
              <a:rPr lang="en-IN" sz="2400" b="1" dirty="0" smtClean="0"/>
              <a:t>HEALTHCARE </a:t>
            </a:r>
            <a:r>
              <a:rPr lang="en-IN" sz="2400" b="1" dirty="0" smtClean="0"/>
              <a:t>GUIDANCE</a:t>
            </a:r>
            <a:endParaRPr lang="en-IN" sz="2400" dirty="0"/>
          </a:p>
        </p:txBody>
      </p:sp>
      <p:sp>
        <p:nvSpPr>
          <p:cNvPr id="4" name="Title 3">
            <a:extLst>
              <a:ext uri="{FF2B5EF4-FFF2-40B4-BE49-F238E27FC236}">
                <a16:creationId xmlns=""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F41EA3D7-6665-4A1E-AD2A-C7390FB60D60}"/>
              </a:ext>
            </a:extLst>
          </p:cNvPr>
          <p:cNvSpPr>
            <a:spLocks noGrp="1"/>
          </p:cNvSpPr>
          <p:nvPr>
            <p:ph type="body" sz="quarter" idx="12"/>
          </p:nvPr>
        </p:nvSpPr>
        <p:spPr>
          <a:xfrm>
            <a:off x="660400" y="2044700"/>
            <a:ext cx="8611191" cy="3560763"/>
          </a:xfrm>
        </p:spPr>
        <p:txBody>
          <a:bodyPr>
            <a:normAutofit fontScale="70000" lnSpcReduction="20000"/>
          </a:bodyPr>
          <a:lstStyle/>
          <a:p>
            <a:pPr algn="just">
              <a:lnSpc>
                <a:spcPct val="150000"/>
              </a:lnSpc>
            </a:pPr>
            <a:r>
              <a:rPr lang="en-IN" sz="2400" b="1" dirty="0" smtClean="0"/>
              <a:t>Healthcare Guider Website is basically useful to any person  who wants to save time and take doctors appointment online mode and also opt for online conciliation through video chat and voice call. After getting appointment from the doctor the  conformation email will be provided to both patients and the doctor, inside that email  all the details of patients will be provided to the doctor with appointment timing and a meeting joining link of Google meet and the details of doctors will be sent to the patients with appointment timing and Google meet link for  the meeting. All the appointments of the user will be stored in appointment table and is fetched to website in Appointments menu. </a:t>
            </a:r>
            <a:endParaRPr lang="en-IN" sz="2400" dirty="0"/>
          </a:p>
        </p:txBody>
      </p:sp>
      <p:sp>
        <p:nvSpPr>
          <p:cNvPr id="4" name="Title 3">
            <a:extLst>
              <a:ext uri="{FF2B5EF4-FFF2-40B4-BE49-F238E27FC236}">
                <a16:creationId xmlns="" xmlns:a16="http://schemas.microsoft.com/office/drawing/2014/main" id="{E396F2BA-F421-453B-A355-B10F122548C9}"/>
              </a:ext>
            </a:extLst>
          </p:cNvPr>
          <p:cNvSpPr>
            <a:spLocks noGrp="1"/>
          </p:cNvSpPr>
          <p:nvPr>
            <p:ph type="title"/>
          </p:nvPr>
        </p:nvSpPr>
        <p:spPr>
          <a:xfrm>
            <a:off x="660400" y="805213"/>
            <a:ext cx="6237550" cy="659603"/>
          </a:xfrm>
        </p:spPr>
        <p:txBody>
          <a:bodyPr>
            <a:normAutofit fontScale="90000"/>
          </a:bodyPr>
          <a:lstStyle/>
          <a:p>
            <a:r>
              <a:rPr lang="en-US" dirty="0"/>
              <a:t>PROJECT  OVERVIEW</a:t>
            </a:r>
            <a:endParaRPr lang="en-IN" dirty="0"/>
          </a:p>
        </p:txBody>
      </p:sp>
      <p:pic>
        <p:nvPicPr>
          <p:cNvPr id="5" name="Picture 4">
            <a:extLst>
              <a:ext uri="{FF2B5EF4-FFF2-40B4-BE49-F238E27FC236}">
                <a16:creationId xmlns="" xmlns:a16="http://schemas.microsoft.com/office/drawing/2014/main" id="{89DAE5EB-BCC3-4A2B-BDA0-76A75723FD8B}"/>
              </a:ext>
            </a:extLst>
          </p:cNvPr>
          <p:cNvPicPr>
            <a:picLocks noChangeAspect="1"/>
          </p:cNvPicPr>
          <p:nvPr/>
        </p:nvPicPr>
        <p:blipFill>
          <a:blip r:embed="rId2"/>
          <a:stretch>
            <a:fillRect/>
          </a:stretch>
        </p:blipFill>
        <p:spPr>
          <a:xfrm>
            <a:off x="8656675" y="2651052"/>
            <a:ext cx="3810000" cy="3810000"/>
          </a:xfrm>
          <a:prstGeom prst="rect">
            <a:avLst/>
          </a:prstGeom>
        </p:spPr>
      </p:pic>
      <p:pic>
        <p:nvPicPr>
          <p:cNvPr id="6" name="Picture 5">
            <a:extLst>
              <a:ext uri="{FF2B5EF4-FFF2-40B4-BE49-F238E27FC236}">
                <a16:creationId xmlns="" xmlns:a16="http://schemas.microsoft.com/office/drawing/2014/main" id="{091697D0-D7F2-4E1C-AFA9-B7F2356F47F5}"/>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 xmlns:p14="http://schemas.microsoft.com/office/powerpoint/2010/main" val="410958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a:bodyPr>
          <a:lstStyle/>
          <a:p>
            <a:r>
              <a:rPr lang="en-IN" sz="3600" b="1" dirty="0" smtClean="0"/>
              <a:t>. Patients</a:t>
            </a:r>
            <a:endParaRPr lang="en-US" sz="3600" dirty="0" smtClean="0"/>
          </a:p>
          <a:p>
            <a:r>
              <a:rPr lang="en-IN" sz="3600" b="1" dirty="0" smtClean="0"/>
              <a:t>. Doctors</a:t>
            </a:r>
            <a:endParaRPr lang="en-US" sz="3600" dirty="0" smtClean="0"/>
          </a:p>
          <a:p>
            <a:r>
              <a:rPr lang="en-IN" sz="3600" b="1" dirty="0" smtClean="0"/>
              <a:t>. Anyone</a:t>
            </a:r>
            <a:endParaRPr lang="en-IN" sz="3600" dirty="0"/>
          </a:p>
        </p:txBody>
      </p:sp>
      <p:sp>
        <p:nvSpPr>
          <p:cNvPr id="4" name="Title 3">
            <a:extLst>
              <a:ext uri="{FF2B5EF4-FFF2-40B4-BE49-F238E27FC236}">
                <a16:creationId xmlns=""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1B35EF13-5896-46EB-BB79-8B43E62222B3}"/>
              </a:ext>
            </a:extLst>
          </p:cNvPr>
          <p:cNvPicPr>
            <a:picLocks noChangeAspect="1"/>
          </p:cNvPicPr>
          <p:nvPr/>
        </p:nvPicPr>
        <p:blipFill>
          <a:blip r:embed="rId2"/>
          <a:stretch>
            <a:fillRect/>
          </a:stretch>
        </p:blipFill>
        <p:spPr>
          <a:xfrm>
            <a:off x="0" y="1475820"/>
            <a:ext cx="2692912" cy="3243923"/>
          </a:xfrm>
          <a:prstGeom prst="rect">
            <a:avLst/>
          </a:prstGeom>
        </p:spPr>
      </p:pic>
      <p:sp>
        <p:nvSpPr>
          <p:cNvPr id="2" name="Text Placeholder 1">
            <a:extLst>
              <a:ext uri="{FF2B5EF4-FFF2-40B4-BE49-F238E27FC236}">
                <a16:creationId xmlns="" xmlns:a16="http://schemas.microsoft.com/office/drawing/2014/main" id="{9C5BC36C-1F46-488C-B66D-4CAF65832F5B}"/>
              </a:ext>
            </a:extLst>
          </p:cNvPr>
          <p:cNvSpPr>
            <a:spLocks noGrp="1"/>
          </p:cNvSpPr>
          <p:nvPr>
            <p:ph type="body" sz="quarter" idx="12"/>
          </p:nvPr>
        </p:nvSpPr>
        <p:spPr>
          <a:xfrm>
            <a:off x="2147777" y="1648327"/>
            <a:ext cx="8438116" cy="4944978"/>
          </a:xfrm>
        </p:spPr>
        <p:txBody>
          <a:bodyPr>
            <a:normAutofit/>
          </a:bodyPr>
          <a:lstStyle/>
          <a:p>
            <a:endParaRPr lang="en-IN" sz="1600" b="1" dirty="0" smtClean="0">
              <a:latin typeface="Times New Roman" pitchFamily="18" charset="0"/>
              <a:cs typeface="Times New Roman" pitchFamily="18" charset="0"/>
            </a:endParaRPr>
          </a:p>
          <a:p>
            <a:r>
              <a:rPr lang="en-IN" sz="1600" b="1" dirty="0" smtClean="0">
                <a:latin typeface="Times New Roman" pitchFamily="18" charset="0"/>
                <a:cs typeface="Times New Roman" pitchFamily="18" charset="0"/>
              </a:rPr>
              <a:t>All </a:t>
            </a:r>
            <a:r>
              <a:rPr lang="en-IN" sz="1600" b="1" dirty="0" smtClean="0">
                <a:latin typeface="Times New Roman" pitchFamily="18" charset="0"/>
                <a:cs typeface="Times New Roman" pitchFamily="18" charset="0"/>
              </a:rPr>
              <a:t>the appointments of the user will be stored in appointment table and is fetched to website in Appointments menu. User can also cancel and change appointment. Patients can also make online payments to doctor through there UPI ID or net banking . All the data of patients doctors and patients appointment will be stored in different tables of database and can be fetched on the website. To use and access all the features of website user have to login through his/her email id. And new user can Signup through their email id .Full email validation will be used ,no email registered before will be used to signup, they can only login not signup full account security will be given to every user. </a:t>
            </a:r>
            <a:endParaRPr lang="en-US" sz="1600" dirty="0" smtClean="0">
              <a:latin typeface="Times New Roman" pitchFamily="18" charset="0"/>
              <a:cs typeface="Times New Roman" pitchFamily="18" charset="0"/>
            </a:endParaRPr>
          </a:p>
          <a:p>
            <a:r>
              <a:rPr lang="en-IN" sz="1600" b="1" dirty="0" smtClean="0">
                <a:latin typeface="Times New Roman" pitchFamily="18" charset="0"/>
                <a:cs typeface="Times New Roman" pitchFamily="18" charset="0"/>
              </a:rPr>
              <a:t>I used PHP and </a:t>
            </a:r>
            <a:r>
              <a:rPr lang="en-IN" sz="1600" b="1" dirty="0" err="1" smtClean="0">
                <a:latin typeface="Times New Roman" pitchFamily="18" charset="0"/>
                <a:cs typeface="Times New Roman" pitchFamily="18" charset="0"/>
              </a:rPr>
              <a:t>Mysql</a:t>
            </a:r>
            <a:r>
              <a:rPr lang="en-IN" sz="1600" b="1" dirty="0" smtClean="0">
                <a:latin typeface="Times New Roman" pitchFamily="18" charset="0"/>
                <a:cs typeface="Times New Roman" pitchFamily="18" charset="0"/>
              </a:rPr>
              <a:t> as Backed language to fetch and operate data and for Frontend </a:t>
            </a:r>
            <a:r>
              <a:rPr lang="en-IN" sz="1600" b="1" dirty="0" err="1" smtClean="0">
                <a:latin typeface="Times New Roman" pitchFamily="18" charset="0"/>
                <a:cs typeface="Times New Roman" pitchFamily="18" charset="0"/>
              </a:rPr>
              <a:t>i</a:t>
            </a:r>
            <a:r>
              <a:rPr lang="en-IN" sz="1600" b="1" dirty="0" smtClean="0">
                <a:latin typeface="Times New Roman" pitchFamily="18" charset="0"/>
                <a:cs typeface="Times New Roman" pitchFamily="18" charset="0"/>
              </a:rPr>
              <a:t> Have used HTML ,CSS, </a:t>
            </a:r>
            <a:r>
              <a:rPr lang="en-IN" sz="1600" b="1" dirty="0" err="1" smtClean="0">
                <a:latin typeface="Times New Roman" pitchFamily="18" charset="0"/>
                <a:cs typeface="Times New Roman" pitchFamily="18" charset="0"/>
              </a:rPr>
              <a:t>Javascript</a:t>
            </a:r>
            <a:r>
              <a:rPr lang="en-IN" sz="1600" b="1" dirty="0" smtClean="0">
                <a:latin typeface="Times New Roman" pitchFamily="18" charset="0"/>
                <a:cs typeface="Times New Roman" pitchFamily="18" charset="0"/>
              </a:rPr>
              <a:t> and Bootstrap . I have also used </a:t>
            </a:r>
            <a:r>
              <a:rPr lang="en-IN" sz="1600" b="1" dirty="0" err="1" smtClean="0">
                <a:latin typeface="Times New Roman" pitchFamily="18" charset="0"/>
                <a:cs typeface="Times New Roman" pitchFamily="18" charset="0"/>
              </a:rPr>
              <a:t>Xampp</a:t>
            </a:r>
            <a:r>
              <a:rPr lang="en-IN" sz="1600" b="1" dirty="0" smtClean="0">
                <a:latin typeface="Times New Roman" pitchFamily="18" charset="0"/>
                <a:cs typeface="Times New Roman" pitchFamily="18" charset="0"/>
              </a:rPr>
              <a:t> Apache server And </a:t>
            </a:r>
            <a:r>
              <a:rPr lang="en-IN" sz="1600" b="1" dirty="0" err="1" smtClean="0">
                <a:latin typeface="Times New Roman" pitchFamily="18" charset="0"/>
                <a:cs typeface="Times New Roman" pitchFamily="18" charset="0"/>
              </a:rPr>
              <a:t>Phpmyadmin</a:t>
            </a:r>
            <a:r>
              <a:rPr lang="en-IN" sz="1600" b="1" dirty="0" smtClean="0">
                <a:latin typeface="Times New Roman" pitchFamily="18" charset="0"/>
                <a:cs typeface="Times New Roman" pitchFamily="18" charset="0"/>
              </a:rPr>
              <a:t> to create SQL database and to connect backend and frontend </a:t>
            </a:r>
            <a:r>
              <a:rPr lang="en-IN" sz="1600" b="1" dirty="0" err="1" smtClean="0">
                <a:latin typeface="Times New Roman" pitchFamily="18" charset="0"/>
                <a:cs typeface="Times New Roman" pitchFamily="18" charset="0"/>
              </a:rPr>
              <a:t>i</a:t>
            </a:r>
            <a:r>
              <a:rPr lang="en-IN" sz="1600" b="1" dirty="0" smtClean="0">
                <a:latin typeface="Times New Roman" pitchFamily="18" charset="0"/>
                <a:cs typeface="Times New Roman" pitchFamily="18" charset="0"/>
              </a:rPr>
              <a:t> have used </a:t>
            </a:r>
            <a:r>
              <a:rPr lang="en-IN" sz="1600" b="1" dirty="0" err="1" smtClean="0">
                <a:latin typeface="Times New Roman" pitchFamily="18" charset="0"/>
                <a:cs typeface="Times New Roman" pitchFamily="18" charset="0"/>
              </a:rPr>
              <a:t>php</a:t>
            </a:r>
            <a:r>
              <a:rPr lang="en-IN" sz="1600" b="1" dirty="0" smtClean="0">
                <a:latin typeface="Times New Roman" pitchFamily="18" charset="0"/>
                <a:cs typeface="Times New Roman" pitchFamily="18" charset="0"/>
              </a:rPr>
              <a:t> as a backend language and run it on </a:t>
            </a:r>
            <a:r>
              <a:rPr lang="en-IN" sz="1600" b="1" dirty="0" err="1" smtClean="0">
                <a:latin typeface="Times New Roman" pitchFamily="18" charset="0"/>
                <a:cs typeface="Times New Roman" pitchFamily="18" charset="0"/>
              </a:rPr>
              <a:t>localhost</a:t>
            </a:r>
            <a:r>
              <a:rPr lang="en-IN" sz="1600" b="1" dirty="0" smtClean="0">
                <a:latin typeface="Times New Roman" pitchFamily="18" charset="0"/>
                <a:cs typeface="Times New Roman" pitchFamily="18" charset="0"/>
              </a:rPr>
              <a:t> of browser.</a:t>
            </a:r>
            <a:endParaRPr lang="en-US" sz="1600" dirty="0" smtClean="0">
              <a:latin typeface="Times New Roman" pitchFamily="18" charset="0"/>
              <a:cs typeface="Times New Roman" pitchFamily="18" charset="0"/>
            </a:endParaRPr>
          </a:p>
          <a:p>
            <a:pPr marL="0" indent="0" algn="just">
              <a:lnSpc>
                <a:spcPct val="160000"/>
              </a:lnSpc>
              <a:buNone/>
            </a:pPr>
            <a:endParaRPr lang="en-IN" sz="1600" dirty="0">
              <a:latin typeface="Times New Roman" pitchFamily="18" charset="0"/>
              <a:cs typeface="Times New Roman" pitchFamily="18" charset="0"/>
            </a:endParaRPr>
          </a:p>
        </p:txBody>
      </p:sp>
      <p:sp>
        <p:nvSpPr>
          <p:cNvPr id="4" name="Title 3">
            <a:extLst>
              <a:ext uri="{FF2B5EF4-FFF2-40B4-BE49-F238E27FC236}">
                <a16:creationId xmlns="" xmlns:a16="http://schemas.microsoft.com/office/drawing/2014/main" id="{BCA740D3-9E07-4502-8069-21C41AD17028}"/>
              </a:ext>
            </a:extLst>
          </p:cNvPr>
          <p:cNvSpPr>
            <a:spLocks noGrp="1"/>
          </p:cNvSpPr>
          <p:nvPr>
            <p:ph type="title"/>
          </p:nvPr>
        </p:nvSpPr>
        <p:spPr>
          <a:xfrm>
            <a:off x="478900" y="290408"/>
            <a:ext cx="10454444" cy="1356646"/>
          </a:xfrm>
        </p:spPr>
        <p:txBody>
          <a:bodyPr/>
          <a:lstStyle/>
          <a:p>
            <a:r>
              <a:rPr lang="en-US" sz="3600" dirty="0"/>
              <a:t/>
            </a:r>
            <a:br>
              <a:rPr lang="en-US" sz="3600" dirty="0"/>
            </a:br>
            <a:r>
              <a:rPr lang="en-US" sz="3600" dirty="0"/>
              <a:t>YOUR SOLUTION AND ITS VALUE PROPOSITION</a:t>
            </a:r>
            <a:endParaRPr lang="en-IN" sz="3600" dirty="0"/>
          </a:p>
        </p:txBody>
      </p:sp>
      <p:pic>
        <p:nvPicPr>
          <p:cNvPr id="6" name="Picture 5">
            <a:extLst>
              <a:ext uri="{FF2B5EF4-FFF2-40B4-BE49-F238E27FC236}">
                <a16:creationId xmlns="" xmlns:a16="http://schemas.microsoft.com/office/drawing/2014/main" id="{B674C9E9-1283-4FA5-9E79-FC0B254FD093}"/>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 xmlns:p14="http://schemas.microsoft.com/office/powerpoint/2010/main" val="328663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6FB72B4C-C36A-4877-97D9-A53F2FA00C28}"/>
              </a:ext>
            </a:extLst>
          </p:cNvPr>
          <p:cNvPicPr>
            <a:picLocks noChangeAspect="1"/>
          </p:cNvPicPr>
          <p:nvPr/>
        </p:nvPicPr>
        <p:blipFill rotWithShape="1">
          <a:blip r:embed="rId2"/>
          <a:srcRect b="7597"/>
          <a:stretch/>
        </p:blipFill>
        <p:spPr>
          <a:xfrm>
            <a:off x="64169" y="3383989"/>
            <a:ext cx="2465671" cy="3420077"/>
          </a:xfrm>
          <a:prstGeom prst="rect">
            <a:avLst/>
          </a:prstGeom>
        </p:spPr>
      </p:pic>
      <p:sp>
        <p:nvSpPr>
          <p:cNvPr id="2" name="Text Placeholder 1">
            <a:extLst>
              <a:ext uri="{FF2B5EF4-FFF2-40B4-BE49-F238E27FC236}">
                <a16:creationId xmlns="" xmlns:a16="http://schemas.microsoft.com/office/drawing/2014/main" id="{867B3BDA-BF44-483E-A095-A0B81C73B6B6}"/>
              </a:ext>
            </a:extLst>
          </p:cNvPr>
          <p:cNvSpPr>
            <a:spLocks noGrp="1"/>
          </p:cNvSpPr>
          <p:nvPr>
            <p:ph type="body" sz="quarter" idx="12"/>
          </p:nvPr>
        </p:nvSpPr>
        <p:spPr>
          <a:xfrm>
            <a:off x="1917032" y="1868237"/>
            <a:ext cx="8357936" cy="3557110"/>
          </a:xfrm>
        </p:spPr>
        <p:txBody>
          <a:bodyPr>
            <a:normAutofit fontScale="85000" lnSpcReduction="10000"/>
          </a:bodyPr>
          <a:lstStyle/>
          <a:p>
            <a:r>
              <a:rPr lang="en-IN" sz="2400" b="1" dirty="0" smtClean="0"/>
              <a:t>The main feature of this app is that it  provides a good platform to create a clear communication between doctors and patients.</a:t>
            </a:r>
            <a:endParaRPr lang="en-US" sz="2400" dirty="0" smtClean="0"/>
          </a:p>
          <a:p>
            <a:r>
              <a:rPr lang="en-IN" sz="2400" b="1" dirty="0" smtClean="0"/>
              <a:t>All the patients have free access to chat with the doctors they have taken appointment.</a:t>
            </a:r>
            <a:endParaRPr lang="en-US" sz="2400" dirty="0" smtClean="0"/>
          </a:p>
          <a:p>
            <a:r>
              <a:rPr lang="en-IN" sz="2400" b="1" dirty="0" smtClean="0"/>
              <a:t>Taking appointment  through our website is easy and time saving.</a:t>
            </a:r>
            <a:endParaRPr lang="en-US" sz="2400" dirty="0" smtClean="0"/>
          </a:p>
          <a:p>
            <a:r>
              <a:rPr lang="en-IN" sz="2400" b="1" dirty="0" smtClean="0"/>
              <a:t>The website UI is fully  user friendly and easy to use.</a:t>
            </a:r>
            <a:endParaRPr lang="en-US" sz="2400" dirty="0" smtClean="0"/>
          </a:p>
          <a:p>
            <a:r>
              <a:rPr lang="en-IN" sz="2400" b="1" dirty="0" smtClean="0"/>
              <a:t>It fetches data very fast reload time is not so disturbing.</a:t>
            </a:r>
            <a:endParaRPr lang="en-US" sz="2400" dirty="0" smtClean="0"/>
          </a:p>
          <a:p>
            <a:r>
              <a:rPr lang="en-IN" sz="2400" b="1" dirty="0" smtClean="0"/>
              <a:t>All the user data are managed and fetched very carefully without any data leakage with fill security. User password data is stored in the form of password hash so that only user can know it.</a:t>
            </a:r>
            <a:endParaRPr lang="en-US" sz="2400" dirty="0" smtClean="0"/>
          </a:p>
          <a:p>
            <a:pPr marL="0" indent="0" algn="just">
              <a:lnSpc>
                <a:spcPct val="150000"/>
              </a:lnSpc>
              <a:buNone/>
            </a:pPr>
            <a:endParaRPr lang="en-IN" sz="2400" dirty="0"/>
          </a:p>
        </p:txBody>
      </p:sp>
      <p:sp>
        <p:nvSpPr>
          <p:cNvPr id="4" name="Title 3">
            <a:extLst>
              <a:ext uri="{FF2B5EF4-FFF2-40B4-BE49-F238E27FC236}">
                <a16:creationId xmlns="" xmlns:a16="http://schemas.microsoft.com/office/drawing/2014/main" id="{BD5F5E87-B139-4D7C-98F2-C0BAF7E7978C}"/>
              </a:ext>
            </a:extLst>
          </p:cNvPr>
          <p:cNvSpPr>
            <a:spLocks noGrp="1"/>
          </p:cNvSpPr>
          <p:nvPr>
            <p:ph type="title"/>
          </p:nvPr>
        </p:nvSpPr>
        <p:spPr>
          <a:xfrm>
            <a:off x="660399" y="630432"/>
            <a:ext cx="8503921" cy="1414268"/>
          </a:xfrm>
        </p:spPr>
        <p:txBody>
          <a:bodyPr>
            <a:normAutofit fontScale="90000"/>
          </a:bodyPr>
          <a:lstStyle/>
          <a:p>
            <a:r>
              <a:rPr lang="en-US" dirty="0"/>
              <a:t>THE WOW IN YOUR SOLUTION</a:t>
            </a:r>
            <a:endParaRPr lang="en-IN" dirty="0"/>
          </a:p>
        </p:txBody>
      </p:sp>
    </p:spTree>
    <p:extLst>
      <p:ext uri="{BB962C8B-B14F-4D97-AF65-F5344CB8AC3E}">
        <p14:creationId xmlns="" xmlns:p14="http://schemas.microsoft.com/office/powerpoint/2010/main" val="351649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1000"/>
                                        <p:tgtEl>
                                          <p:spTgt spid="2">
                                            <p:txEl>
                                              <p:pRg st="3" end="3"/>
                                            </p:txEl>
                                          </p:spTgt>
                                        </p:tgtEl>
                                      </p:cBhvr>
                                    </p:animEffect>
                                    <p:anim calcmode="lin" valueType="num">
                                      <p:cBhvr>
                                        <p:cTn id="3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fade">
                                      <p:cBhvr>
                                        <p:cTn id="40" dur="1000"/>
                                        <p:tgtEl>
                                          <p:spTgt spid="2">
                                            <p:txEl>
                                              <p:pRg st="4" end="4"/>
                                            </p:txEl>
                                          </p:spTgt>
                                        </p:tgtEl>
                                      </p:cBhvr>
                                    </p:animEffect>
                                    <p:anim calcmode="lin" valueType="num">
                                      <p:cBhvr>
                                        <p:cTn id="41"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Effect transition="in" filter="fade">
                                      <p:cBhvr>
                                        <p:cTn id="47" dur="1000"/>
                                        <p:tgtEl>
                                          <p:spTgt spid="2">
                                            <p:txEl>
                                              <p:pRg st="5" end="5"/>
                                            </p:txEl>
                                          </p:spTgt>
                                        </p:tgtEl>
                                      </p:cBhvr>
                                    </p:animEffect>
                                    <p:anim calcmode="lin" valueType="num">
                                      <p:cBhvr>
                                        <p:cTn id="4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4B583BF4-5143-46D8-8653-78CB35A1FF5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8" name="TextBox 7">
            <a:extLst>
              <a:ext uri="{FF2B5EF4-FFF2-40B4-BE49-F238E27FC236}">
                <a16:creationId xmlns="" xmlns:a16="http://schemas.microsoft.com/office/drawing/2014/main" id="{61C164BE-2CBB-41DA-AE46-F2B63BB82E3B}"/>
              </a:ext>
            </a:extLst>
          </p:cNvPr>
          <p:cNvSpPr txBox="1"/>
          <p:nvPr/>
        </p:nvSpPr>
        <p:spPr>
          <a:xfrm>
            <a:off x="660400" y="1342255"/>
            <a:ext cx="3899176" cy="646331"/>
          </a:xfrm>
          <a:prstGeom prst="rect">
            <a:avLst/>
          </a:prstGeom>
          <a:noFill/>
        </p:spPr>
        <p:txBody>
          <a:bodyPr wrap="square">
            <a:spAutoFit/>
          </a:bodyPr>
          <a:lstStyle/>
          <a:p>
            <a:r>
              <a:rPr lang="en-GB" dirty="0"/>
              <a:t>Teams cam add wireframes </a:t>
            </a:r>
          </a:p>
          <a:p>
            <a:endParaRPr lang="en-IN" dirty="0"/>
          </a:p>
        </p:txBody>
      </p:sp>
      <p:sp>
        <p:nvSpPr>
          <p:cNvPr id="13" name="Title 3">
            <a:extLst>
              <a:ext uri="{FF2B5EF4-FFF2-40B4-BE49-F238E27FC236}">
                <a16:creationId xmlns="" xmlns:a16="http://schemas.microsoft.com/office/drawing/2014/main" id="{A5D79D81-53FA-4FDD-A597-C60845F8ABAD}"/>
              </a:ext>
            </a:extLst>
          </p:cNvPr>
          <p:cNvSpPr>
            <a:spLocks noGrp="1"/>
          </p:cNvSpPr>
          <p:nvPr>
            <p:ph type="title"/>
          </p:nvPr>
        </p:nvSpPr>
        <p:spPr>
          <a:xfrm>
            <a:off x="660400" y="276893"/>
            <a:ext cx="6177280" cy="830997"/>
          </a:xfrm>
        </p:spPr>
        <p:txBody>
          <a:bodyPr>
            <a:normAutofit/>
          </a:bodyPr>
          <a:lstStyle/>
          <a:p>
            <a:r>
              <a:rPr lang="en-GB" dirty="0"/>
              <a:t>MODELLING</a:t>
            </a:r>
            <a:endParaRPr lang="en-IN" dirty="0"/>
          </a:p>
        </p:txBody>
      </p:sp>
      <p:pic>
        <p:nvPicPr>
          <p:cNvPr id="6" name="Picture 5" descr="Final-Wireframe-in-Software-Design.jpg"/>
          <p:cNvPicPr>
            <a:picLocks noChangeAspect="1"/>
          </p:cNvPicPr>
          <p:nvPr/>
        </p:nvPicPr>
        <p:blipFill>
          <a:blip r:embed="rId3"/>
          <a:stretch>
            <a:fillRect/>
          </a:stretch>
        </p:blipFill>
        <p:spPr>
          <a:xfrm>
            <a:off x="649705" y="1443789"/>
            <a:ext cx="10226842" cy="4776537"/>
          </a:xfrm>
          <a:prstGeom prst="rect">
            <a:avLst/>
          </a:prstGeom>
        </p:spPr>
      </p:pic>
    </p:spTree>
    <p:extLst>
      <p:ext uri="{BB962C8B-B14F-4D97-AF65-F5344CB8AC3E}">
        <p14:creationId xmlns="" xmlns:p14="http://schemas.microsoft.com/office/powerpoint/2010/main" val="28004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1159</TotalTime>
  <Words>623</Words>
  <Application>Microsoft Office PowerPoint</Application>
  <PresentationFormat>Custom</PresentationFormat>
  <Paragraphs>38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FSD PROJECT</vt:lpstr>
      <vt:lpstr>                  HEALTHCARE               AND           GUIDANCE </vt:lpstr>
      <vt:lpstr>AGENDA</vt:lpstr>
      <vt:lpstr>PROBLEM  STATEMENT</vt:lpstr>
      <vt:lpstr>PROJECT  OVERVIEW</vt:lpstr>
      <vt:lpstr>WHO ARE THE END USERS?</vt:lpstr>
      <vt:lpstr> YOUR SOLUTION AND ITS VALUE PROPOSITION</vt:lpstr>
      <vt:lpstr>THE WOW IN YOUR SOLUTION</vt:lpstr>
      <vt:lpstr>MODELLING</vt:lpstr>
      <vt:lpstr>RESULTS </vt:lpstr>
      <vt:lpstr>Made by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lenovo</cp:lastModifiedBy>
  <cp:revision>127</cp:revision>
  <dcterms:created xsi:type="dcterms:W3CDTF">2021-07-11T13:13:15Z</dcterms:created>
  <dcterms:modified xsi:type="dcterms:W3CDTF">2022-11-13T15:41:47Z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