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8" r:id="rId3"/>
    <p:sldId id="267" r:id="rId4"/>
    <p:sldId id="259" r:id="rId5"/>
    <p:sldId id="266" r:id="rId6"/>
    <p:sldId id="268" r:id="rId7"/>
    <p:sldId id="269" r:id="rId8"/>
    <p:sldId id="260" r:id="rId9"/>
    <p:sldId id="270" r:id="rId10"/>
    <p:sldId id="265" r:id="rId11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FF66"/>
    <a:srgbClr val="66FF66"/>
    <a:srgbClr val="FFFF99"/>
    <a:srgbClr val="333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55" autoAdjust="0"/>
    <p:restoredTop sz="94598" autoAdjust="0"/>
  </p:normalViewPr>
  <p:slideViewPr>
    <p:cSldViewPr snapToGrid="0">
      <p:cViewPr>
        <p:scale>
          <a:sx n="100" d="100"/>
          <a:sy n="100" d="100"/>
        </p:scale>
        <p:origin x="-1932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CD15-1684-49C4-8A33-8C490FDD124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5A2C-761C-43A3-95DD-1CEB110C82F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D3FE-41D7-4934-9E8C-90DF60569D69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6858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86EEFF9-356C-4A7E-81F3-F2043F51CD9C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8203-6511-451E-B543-AB6F1EF06F7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2E28-3966-4F1D-9F69-F2B6EDADE41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D1B-B7C8-4D95-B29D-AD9113337CC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25BA-1C51-4BC1-AEB7-B87D1540C8B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9E99A-0BD9-4F9C-9FB4-E02A7CBDE196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EBF8-729F-4481-8178-77B0E24DBA1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E44BA80-D1CA-4980-B225-71F934ABE64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6205-03F0-46EA-ABE7-4BBBEE9D4E1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F6E0161-8AF7-4F0F-A808-3202EB90143D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85974" y="2266950"/>
            <a:ext cx="6877051" cy="1143000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sz="2800" dirty="0"/>
              <a:t>VYHLEDÁVÁNÍ LTR RETROTRANSPOZONŮ V LIDSKÉM GENOMU</a:t>
            </a:r>
            <a:endParaRPr lang="ru-RU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000" y="5192713"/>
            <a:ext cx="3978275" cy="1189037"/>
          </a:xfrm>
        </p:spPr>
        <p:txBody>
          <a:bodyPr/>
          <a:lstStyle/>
          <a:p>
            <a:pPr algn="just"/>
            <a:r>
              <a:rPr lang="cs-CZ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vypracoval: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Eduard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Trott</a:t>
            </a:r>
            <a:endParaRPr lang="cs-CZ" sz="24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just"/>
            <a:r>
              <a:rPr lang="cs-CZ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vedoucí</a:t>
            </a:r>
            <a:r>
              <a:rPr lang="cs-CZ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Ing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Karel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Sedl</a:t>
            </a:r>
            <a:r>
              <a:rPr lang="cs-CZ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ář</a:t>
            </a:r>
            <a:endParaRPr lang="cs-CZ" sz="24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998663" y="411163"/>
            <a:ext cx="6729412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kumimoji="0" lang="cs-CZ" sz="1000" b="1" dirty="0">
              <a:latin typeface="Arial" charset="0"/>
            </a:endParaRPr>
          </a:p>
          <a:p>
            <a:r>
              <a:rPr kumimoji="0" lang="cs-CZ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Ústav biomedicínského inženýrství</a:t>
            </a:r>
          </a:p>
          <a:p>
            <a:pPr>
              <a:spcBef>
                <a:spcPct val="50000"/>
              </a:spcBef>
            </a:pPr>
            <a:endParaRPr lang="cs-CZ" dirty="0">
              <a:latin typeface="Arial" charset="0"/>
            </a:endParaRPr>
          </a:p>
        </p:txBody>
      </p:sp>
      <p:pic>
        <p:nvPicPr>
          <p:cNvPr id="2060" name="Picture 12" descr="C:\Users\Эдуард\Documents\GitHub\VUT_project\FEKT_zakladni_provedeni_loga_barva_CZup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525" y="171450"/>
            <a:ext cx="1428750" cy="127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6981825"/>
          </a:xfrm>
        </p:spPr>
        <p:txBody>
          <a:bodyPr/>
          <a:lstStyle/>
          <a:p>
            <a:pPr algn="ctr"/>
            <a:r>
              <a:rPr lang="cs-CZ" sz="5400" dirty="0">
                <a:solidFill>
                  <a:srgbClr val="FF9933"/>
                </a:solidFill>
                <a:latin typeface="Arial" charset="0"/>
              </a:rPr>
              <a:t>Vážené komisi</a:t>
            </a:r>
            <a:br>
              <a:rPr lang="cs-CZ" sz="5400" dirty="0">
                <a:solidFill>
                  <a:srgbClr val="FF9933"/>
                </a:solidFill>
                <a:latin typeface="Arial" charset="0"/>
              </a:rPr>
            </a:br>
            <a:r>
              <a:rPr lang="cs-CZ" sz="5400" dirty="0">
                <a:solidFill>
                  <a:srgbClr val="FF9933"/>
                </a:solidFill>
                <a:latin typeface="Arial" charset="0"/>
              </a:rPr>
              <a:t>děkuji za pozornost</a:t>
            </a:r>
            <a:r>
              <a:rPr lang="cs-CZ" sz="5400" dirty="0">
                <a:solidFill>
                  <a:srgbClr val="FF9933"/>
                </a:solidFill>
                <a:effectLst/>
                <a:latin typeface="Arial" charset="0"/>
              </a:rPr>
              <a:t/>
            </a:r>
            <a:br>
              <a:rPr lang="cs-CZ" sz="5400" dirty="0">
                <a:solidFill>
                  <a:srgbClr val="FF9933"/>
                </a:solidFill>
                <a:effectLst/>
                <a:latin typeface="Arial" charset="0"/>
              </a:rPr>
            </a:br>
            <a:endParaRPr lang="cs-CZ" sz="3200" dirty="0">
              <a:solidFill>
                <a:srgbClr val="FF9933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34350" cy="1143000"/>
          </a:xfrm>
        </p:spPr>
        <p:txBody>
          <a:bodyPr/>
          <a:lstStyle/>
          <a:p>
            <a:r>
              <a:rPr lang="en-US" sz="3600" b="1" dirty="0" err="1" smtClean="0">
                <a:solidFill>
                  <a:srgbClr val="FF9933"/>
                </a:solidFill>
                <a:latin typeface="Arial" charset="0"/>
              </a:rPr>
              <a:t>Retrotranspozony</a:t>
            </a:r>
            <a:endParaRPr lang="cs-CZ" sz="3600" b="1" dirty="0">
              <a:solidFill>
                <a:srgbClr val="FF9933"/>
              </a:solidFill>
              <a:latin typeface="Arial" charset="0"/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68338" y="2097088"/>
            <a:ext cx="7897812" cy="665162"/>
          </a:xfrm>
          <a:noFill/>
          <a:ln/>
        </p:spPr>
        <p:txBody>
          <a:bodyPr/>
          <a:lstStyle/>
          <a:p>
            <a:pPr marL="533400" indent="-533400">
              <a:buClr>
                <a:srgbClr val="FF9933"/>
              </a:buClr>
              <a:buSzPct val="90000"/>
              <a:buNone/>
            </a:pPr>
            <a:r>
              <a:rPr lang="en-US" sz="2400" dirty="0" err="1" smtClean="0"/>
              <a:t>Retrotranspozony</a:t>
            </a:r>
            <a:r>
              <a:rPr lang="en-US" sz="2400" dirty="0" smtClean="0"/>
              <a:t> se </a:t>
            </a:r>
            <a:r>
              <a:rPr lang="en-US" sz="2400" dirty="0" err="1" smtClean="0"/>
              <a:t>dělí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:</a:t>
            </a:r>
            <a:endParaRPr lang="cs-CZ" sz="2800" b="0" dirty="0"/>
          </a:p>
        </p:txBody>
      </p:sp>
      <p:pic>
        <p:nvPicPr>
          <p:cNvPr id="7" name="Рисунок 6" descr="C:\Users\Эдуард\AppData\Local\Microsoft\Windows\INetCache\Content.Word\409860at.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009" y="2938145"/>
            <a:ext cx="8032115" cy="3090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rgbClr val="FF9933"/>
                </a:solidFill>
              </a:rPr>
              <a:t>Spojení</a:t>
            </a:r>
            <a:r>
              <a:rPr lang="en-US" sz="3600" dirty="0" smtClean="0">
                <a:solidFill>
                  <a:srgbClr val="FF9933"/>
                </a:solidFill>
              </a:rPr>
              <a:t> </a:t>
            </a:r>
            <a:r>
              <a:rPr lang="en-US" sz="3600" dirty="0">
                <a:solidFill>
                  <a:srgbClr val="FF9933"/>
                </a:solidFill>
              </a:rPr>
              <a:t>s </a:t>
            </a:r>
            <a:r>
              <a:rPr lang="en-US" sz="3600" dirty="0" err="1">
                <a:solidFill>
                  <a:srgbClr val="FF9933"/>
                </a:solidFill>
              </a:rPr>
              <a:t>onemocněními</a:t>
            </a:r>
            <a:endParaRPr lang="cs-CZ" sz="3600" b="1" dirty="0">
              <a:solidFill>
                <a:srgbClr val="FF9933"/>
              </a:solidFill>
              <a:latin typeface="Arial" charset="0"/>
            </a:endParaRPr>
          </a:p>
        </p:txBody>
      </p:sp>
      <p:sp>
        <p:nvSpPr>
          <p:cNvPr id="11" name="Содержимое 10"/>
          <p:cNvSpPr>
            <a:spLocks noGrp="1"/>
          </p:cNvSpPr>
          <p:nvPr>
            <p:ph idx="1"/>
          </p:nvPr>
        </p:nvSpPr>
        <p:spPr>
          <a:xfrm>
            <a:off x="0" y="1485900"/>
            <a:ext cx="851535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err="1" smtClean="0"/>
              <a:t>Více</a:t>
            </a:r>
            <a:r>
              <a:rPr lang="en-US" sz="2800" dirty="0" smtClean="0"/>
              <a:t> </a:t>
            </a:r>
            <a:r>
              <a:rPr lang="en-US" sz="2800" dirty="0" err="1" smtClean="0"/>
              <a:t>než</a:t>
            </a:r>
            <a:r>
              <a:rPr lang="en-US" sz="2800" dirty="0" smtClean="0"/>
              <a:t> 25 </a:t>
            </a:r>
            <a:r>
              <a:rPr lang="en-US" sz="2800" dirty="0" err="1" smtClean="0"/>
              <a:t>experimentálně</a:t>
            </a:r>
            <a:r>
              <a:rPr lang="en-US" sz="2800" dirty="0" smtClean="0"/>
              <a:t> </a:t>
            </a:r>
            <a:r>
              <a:rPr lang="en-US" sz="2800" dirty="0" err="1" smtClean="0"/>
              <a:t>charakterizované</a:t>
            </a:r>
            <a:r>
              <a:rPr lang="en-US" sz="2800" dirty="0" smtClean="0"/>
              <a:t> </a:t>
            </a:r>
            <a:r>
              <a:rPr lang="en-US" sz="2800" dirty="0" err="1" smtClean="0"/>
              <a:t>buněčné</a:t>
            </a:r>
            <a:r>
              <a:rPr lang="en-US" sz="2800" dirty="0" smtClean="0"/>
              <a:t> </a:t>
            </a:r>
            <a:r>
              <a:rPr lang="en-US" sz="2800" dirty="0" err="1" smtClean="0"/>
              <a:t>geny</a:t>
            </a:r>
            <a:r>
              <a:rPr lang="en-US" sz="2800" dirty="0" smtClean="0"/>
              <a:t> </a:t>
            </a:r>
            <a:r>
              <a:rPr lang="en-US" sz="2800" dirty="0" err="1" smtClean="0"/>
              <a:t>vykazují</a:t>
            </a:r>
            <a:r>
              <a:rPr lang="en-US" sz="2800" dirty="0" smtClean="0"/>
              <a:t> LTR </a:t>
            </a:r>
            <a:r>
              <a:rPr lang="en-US" sz="2800" dirty="0" err="1" smtClean="0"/>
              <a:t>zprostředkované</a:t>
            </a:r>
            <a:r>
              <a:rPr lang="en-US" sz="2800" dirty="0" smtClean="0"/>
              <a:t> </a:t>
            </a:r>
            <a:r>
              <a:rPr lang="en-US" sz="2800" dirty="0" err="1" smtClean="0"/>
              <a:t>evoluční</a:t>
            </a:r>
            <a:r>
              <a:rPr lang="en-US" sz="2800" dirty="0" smtClean="0"/>
              <a:t> </a:t>
            </a:r>
            <a:r>
              <a:rPr lang="en-US" sz="2800" dirty="0" err="1" smtClean="0"/>
              <a:t>změny</a:t>
            </a:r>
            <a:r>
              <a:rPr lang="en-US" sz="2800" dirty="0" smtClean="0"/>
              <a:t>. </a:t>
            </a:r>
            <a:endParaRPr lang="cs-CZ" sz="2800" dirty="0" smtClean="0"/>
          </a:p>
          <a:p>
            <a:pPr>
              <a:buNone/>
            </a:pPr>
            <a:r>
              <a:rPr lang="cs-CZ" sz="2800" dirty="0" smtClean="0"/>
              <a:t>	</a:t>
            </a:r>
            <a:endParaRPr lang="cs-CZ" sz="2800" dirty="0" smtClean="0"/>
          </a:p>
          <a:p>
            <a:pPr>
              <a:buNone/>
            </a:pPr>
            <a:r>
              <a:rPr lang="cs-CZ" sz="2800" dirty="0" smtClean="0"/>
              <a:t>	</a:t>
            </a:r>
            <a:r>
              <a:rPr lang="en-US" sz="2800" dirty="0" smtClean="0"/>
              <a:t>LTR </a:t>
            </a:r>
            <a:r>
              <a:rPr lang="en-US" sz="2800" dirty="0" err="1" smtClean="0"/>
              <a:t>alternativní</a:t>
            </a:r>
            <a:r>
              <a:rPr lang="en-US" sz="2800" dirty="0" smtClean="0"/>
              <a:t> </a:t>
            </a:r>
            <a:r>
              <a:rPr lang="en-US" sz="2800" dirty="0" err="1" smtClean="0"/>
              <a:t>podporovatel</a:t>
            </a:r>
            <a:r>
              <a:rPr lang="cs-CZ" sz="2800" dirty="0" smtClean="0"/>
              <a:t>é</a:t>
            </a:r>
            <a:r>
              <a:rPr lang="en-US" sz="2800" dirty="0" smtClean="0"/>
              <a:t> </a:t>
            </a:r>
            <a:r>
              <a:rPr lang="en-US" sz="2800" dirty="0" err="1" smtClean="0"/>
              <a:t>mohou</a:t>
            </a:r>
            <a:r>
              <a:rPr lang="en-US" sz="2800" dirty="0" smtClean="0"/>
              <a:t> </a:t>
            </a:r>
            <a:r>
              <a:rPr lang="en-US" sz="2800" dirty="0" err="1" smtClean="0"/>
              <a:t>hrát</a:t>
            </a:r>
            <a:r>
              <a:rPr lang="en-US" sz="2800" dirty="0" smtClean="0"/>
              <a:t> </a:t>
            </a:r>
            <a:r>
              <a:rPr lang="en-US" sz="2800" dirty="0" err="1" smtClean="0"/>
              <a:t>jako</a:t>
            </a:r>
            <a:r>
              <a:rPr lang="en-US" sz="2800" dirty="0" smtClean="0"/>
              <a:t> </a:t>
            </a:r>
            <a:r>
              <a:rPr lang="en-US" sz="2800" dirty="0" err="1" smtClean="0"/>
              <a:t>hlavní</a:t>
            </a:r>
            <a:r>
              <a:rPr lang="en-US" sz="2800" dirty="0" smtClean="0"/>
              <a:t> </a:t>
            </a:r>
            <a:r>
              <a:rPr lang="en-US" sz="2800" dirty="0" err="1" smtClean="0"/>
              <a:t>stimulátory</a:t>
            </a:r>
            <a:r>
              <a:rPr lang="en-US" sz="2800" dirty="0" smtClean="0"/>
              <a:t>, </a:t>
            </a:r>
            <a:r>
              <a:rPr lang="en-US" sz="2800" dirty="0" err="1" smtClean="0"/>
              <a:t>nebo</a:t>
            </a:r>
            <a:r>
              <a:rPr lang="en-US" sz="2800" dirty="0" smtClean="0"/>
              <a:t> </a:t>
            </a:r>
            <a:r>
              <a:rPr lang="en-US" sz="2800" dirty="0" err="1" smtClean="0"/>
              <a:t>podporovat</a:t>
            </a:r>
            <a:r>
              <a:rPr lang="en-US" sz="2800" dirty="0" smtClean="0"/>
              <a:t> </a:t>
            </a:r>
            <a:r>
              <a:rPr lang="en-US" sz="2800" dirty="0" err="1" smtClean="0"/>
              <a:t>pouze</a:t>
            </a:r>
            <a:r>
              <a:rPr lang="en-US" sz="2800" dirty="0" smtClean="0"/>
              <a:t> </a:t>
            </a:r>
            <a:r>
              <a:rPr lang="en-US" sz="2800" dirty="0" err="1" smtClean="0"/>
              <a:t>malý</a:t>
            </a:r>
            <a:r>
              <a:rPr lang="en-US" sz="2800" dirty="0" smtClean="0"/>
              <a:t> </a:t>
            </a:r>
            <a:r>
              <a:rPr lang="en-US" sz="2800" dirty="0" err="1" smtClean="0"/>
              <a:t>vliv</a:t>
            </a:r>
            <a:r>
              <a:rPr lang="en-US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90525"/>
            <a:ext cx="77724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9933"/>
                </a:solidFill>
                <a:latin typeface="Arial" charset="0"/>
              </a:rPr>
              <a:t>LTR </a:t>
            </a:r>
            <a:r>
              <a:rPr lang="en-US" sz="3600" b="1" dirty="0" err="1" smtClean="0">
                <a:solidFill>
                  <a:srgbClr val="FF9933"/>
                </a:solidFill>
                <a:latin typeface="Arial" charset="0"/>
              </a:rPr>
              <a:t>retrotranspozony</a:t>
            </a:r>
            <a:endParaRPr lang="cs-CZ" sz="3600" b="1" dirty="0">
              <a:solidFill>
                <a:srgbClr val="FF9933"/>
              </a:solidFill>
              <a:latin typeface="Arial" charset="0"/>
            </a:endParaRPr>
          </a:p>
        </p:txBody>
      </p:sp>
      <p:pic>
        <p:nvPicPr>
          <p:cNvPr id="134156" name="Picture 12" descr="C:\Users\Эдуард\Documents\GitHub\VUT_project\ДКП_geno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299" y="2884488"/>
            <a:ext cx="8525879" cy="311626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66724" y="2057399"/>
            <a:ext cx="642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n-lt"/>
              </a:rPr>
              <a:t>Struktura</a:t>
            </a:r>
            <a:r>
              <a:rPr lang="en-US" sz="2400" dirty="0" smtClean="0">
                <a:latin typeface="+mn-lt"/>
              </a:rPr>
              <a:t> LTR </a:t>
            </a:r>
            <a:r>
              <a:rPr lang="en-US" sz="2400" dirty="0" err="1" smtClean="0">
                <a:latin typeface="+mn-lt"/>
              </a:rPr>
              <a:t>retrotranspozonu</a:t>
            </a:r>
            <a:r>
              <a:rPr lang="en-US" sz="2400" dirty="0" smtClean="0">
                <a:latin typeface="+mn-lt"/>
              </a:rPr>
              <a:t>:</a:t>
            </a:r>
            <a:endParaRPr lang="ru-RU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FF9933"/>
                </a:solidFill>
              </a:rPr>
              <a:t>Algoritmy</a:t>
            </a:r>
            <a:r>
              <a:rPr lang="en-US" sz="3200" dirty="0" smtClean="0">
                <a:solidFill>
                  <a:srgbClr val="FF9933"/>
                </a:solidFill>
              </a:rPr>
              <a:t> </a:t>
            </a:r>
            <a:r>
              <a:rPr lang="en-US" sz="3200" dirty="0" err="1" smtClean="0">
                <a:solidFill>
                  <a:srgbClr val="FF9933"/>
                </a:solidFill>
              </a:rPr>
              <a:t>vyhledávání</a:t>
            </a:r>
            <a:r>
              <a:rPr lang="en-US" sz="3200" dirty="0" smtClean="0">
                <a:solidFill>
                  <a:srgbClr val="FF9933"/>
                </a:solidFill>
              </a:rPr>
              <a:t> LTRs</a:t>
            </a:r>
            <a:endParaRPr lang="ru-RU" sz="3200" dirty="0">
              <a:solidFill>
                <a:srgbClr val="FF9933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7175" y="1600200"/>
            <a:ext cx="8391525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Na </a:t>
            </a:r>
            <a:r>
              <a:rPr lang="en-US" dirty="0" err="1" smtClean="0"/>
              <a:t>základě</a:t>
            </a:r>
            <a:r>
              <a:rPr lang="en-US" dirty="0" smtClean="0"/>
              <a:t> </a:t>
            </a:r>
            <a:r>
              <a:rPr lang="en-US" dirty="0" err="1" smtClean="0"/>
              <a:t>srovnání</a:t>
            </a:r>
            <a:r>
              <a:rPr lang="en-US" dirty="0" smtClean="0"/>
              <a:t> s </a:t>
            </a:r>
            <a:r>
              <a:rPr lang="cs-CZ" dirty="0" smtClean="0"/>
              <a:t>referenční </a:t>
            </a:r>
            <a:r>
              <a:rPr lang="en-US" dirty="0" err="1" smtClean="0"/>
              <a:t>databází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cs-CZ" dirty="0" smtClean="0"/>
              <a:t>le</a:t>
            </a:r>
            <a:r>
              <a:rPr lang="en-US" dirty="0" err="1" smtClean="0"/>
              <a:t>zenych</a:t>
            </a:r>
            <a:r>
              <a:rPr lang="en-US" dirty="0" smtClean="0"/>
              <a:t> MGEs: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900" dirty="0" smtClean="0"/>
              <a:t>LTR_STRUC</a:t>
            </a:r>
          </a:p>
          <a:p>
            <a:r>
              <a:rPr lang="en-US" sz="1900" dirty="0" smtClean="0"/>
              <a:t>BLAST-based masking </a:t>
            </a:r>
            <a:r>
              <a:rPr lang="en-US" sz="1900" dirty="0" smtClean="0"/>
              <a:t>programs</a:t>
            </a:r>
          </a:p>
          <a:p>
            <a:r>
              <a:rPr lang="en-US" sz="1900" dirty="0" err="1" smtClean="0"/>
              <a:t>RepeatMasker</a:t>
            </a:r>
            <a:endParaRPr lang="en-US" sz="19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dirty="0" smtClean="0"/>
              <a:t>De novo</a:t>
            </a:r>
            <a:r>
              <a:rPr lang="cs-CZ" dirty="0" smtClean="0"/>
              <a:t> algoritmy</a:t>
            </a:r>
            <a:r>
              <a:rPr lang="en-US" dirty="0" smtClean="0"/>
              <a:t>:</a:t>
            </a:r>
          </a:p>
          <a:p>
            <a:r>
              <a:rPr lang="en-US" sz="1900" dirty="0" err="1" smtClean="0"/>
              <a:t>RepeatScout</a:t>
            </a:r>
            <a:endParaRPr lang="en-US" sz="1900" dirty="0" smtClean="0"/>
          </a:p>
          <a:p>
            <a:r>
              <a:rPr lang="en-US" sz="1900" dirty="0" smtClean="0"/>
              <a:t>PILER</a:t>
            </a:r>
            <a:endParaRPr lang="ru-RU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FF9933"/>
                </a:solidFill>
              </a:rPr>
              <a:t>Vlastni implementaci</a:t>
            </a:r>
            <a:endParaRPr lang="ru-RU" dirty="0">
              <a:solidFill>
                <a:srgbClr val="FF9933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534400" cy="466724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Algoritmy</a:t>
            </a:r>
            <a:r>
              <a:rPr lang="en-US" sz="2400" dirty="0" smtClean="0"/>
              <a:t> </a:t>
            </a:r>
            <a:r>
              <a:rPr lang="en-US" sz="2400" dirty="0" err="1" smtClean="0"/>
              <a:t>vyhledavani</a:t>
            </a:r>
            <a:r>
              <a:rPr lang="en-US" sz="2400" dirty="0" smtClean="0"/>
              <a:t> </a:t>
            </a:r>
            <a:r>
              <a:rPr lang="en-US" sz="2400" dirty="0" err="1" smtClean="0"/>
              <a:t>repetic</a:t>
            </a:r>
            <a:r>
              <a:rPr lang="en-US" sz="2400" dirty="0" smtClean="0"/>
              <a:t>(LCP_SA, KMP, Original)</a:t>
            </a:r>
          </a:p>
        </p:txBody>
      </p:sp>
      <p:pic>
        <p:nvPicPr>
          <p:cNvPr id="1026" name="Picture 2" descr="C:\Users\Эдуард\Documents\GitHub\VUT_project\Скриншот 2015-01-11 17.33.3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050680"/>
            <a:ext cx="7858125" cy="4614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FF9933"/>
                </a:solidFill>
              </a:rPr>
              <a:t>Vlastni implementaci</a:t>
            </a:r>
            <a:endParaRPr lang="ru-RU" dirty="0">
              <a:solidFill>
                <a:srgbClr val="FF9933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Seskupení</a:t>
            </a:r>
            <a:r>
              <a:rPr lang="en-US" sz="2400" dirty="0" smtClean="0"/>
              <a:t> </a:t>
            </a:r>
            <a:r>
              <a:rPr lang="en-US" sz="2400" dirty="0" err="1" smtClean="0"/>
              <a:t>nalezených</a:t>
            </a:r>
            <a:r>
              <a:rPr lang="en-US" sz="2400" dirty="0" smtClean="0"/>
              <a:t> </a:t>
            </a:r>
            <a:r>
              <a:rPr lang="en-US" sz="2400" dirty="0" err="1" smtClean="0"/>
              <a:t>repetic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r>
              <a:rPr lang="en-US" sz="2400" dirty="0" smtClean="0"/>
              <a:t>Export </a:t>
            </a:r>
            <a:r>
              <a:rPr lang="en-US" sz="2400" dirty="0" err="1" smtClean="0"/>
              <a:t>získaných</a:t>
            </a:r>
            <a:r>
              <a:rPr lang="en-US" sz="2400" dirty="0" smtClean="0"/>
              <a:t> </a:t>
            </a:r>
            <a:r>
              <a:rPr lang="en-US" sz="2400" dirty="0" err="1" smtClean="0"/>
              <a:t>dát</a:t>
            </a:r>
            <a:r>
              <a:rPr lang="en-US" sz="2400" dirty="0" smtClean="0"/>
              <a:t> do GFF </a:t>
            </a:r>
            <a:r>
              <a:rPr lang="en-US" sz="2400" dirty="0" err="1" smtClean="0"/>
              <a:t>souboru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FF9933"/>
                </a:solidFill>
                <a:latin typeface="Arial" charset="0"/>
              </a:rPr>
              <a:t>Vysledek</a:t>
            </a:r>
            <a:endParaRPr lang="cs-CZ" sz="3600" b="1" dirty="0">
              <a:solidFill>
                <a:srgbClr val="FF9933"/>
              </a:solidFill>
              <a:latin typeface="Arial" charset="0"/>
            </a:endParaRPr>
          </a:p>
        </p:txBody>
      </p:sp>
      <p:pic>
        <p:nvPicPr>
          <p:cNvPr id="7" name="Содержимое 6" descr="Безымянный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50" y="1485900"/>
            <a:ext cx="8842200" cy="48278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9933"/>
                </a:solidFill>
              </a:rPr>
              <a:t>Následující</a:t>
            </a:r>
            <a:r>
              <a:rPr lang="en-US" dirty="0" smtClean="0">
                <a:solidFill>
                  <a:srgbClr val="FF9933"/>
                </a:solidFill>
              </a:rPr>
              <a:t> </a:t>
            </a:r>
            <a:r>
              <a:rPr lang="en-US" dirty="0" err="1" smtClean="0">
                <a:solidFill>
                  <a:srgbClr val="FF9933"/>
                </a:solidFill>
              </a:rPr>
              <a:t>bakalářsk</a:t>
            </a:r>
            <a:r>
              <a:rPr lang="cs-CZ" dirty="0" smtClean="0">
                <a:solidFill>
                  <a:srgbClr val="FF9933"/>
                </a:solidFill>
              </a:rPr>
              <a:t>á</a:t>
            </a:r>
            <a:r>
              <a:rPr lang="en-US" dirty="0" smtClean="0">
                <a:solidFill>
                  <a:srgbClr val="FF9933"/>
                </a:solidFill>
              </a:rPr>
              <a:t> </a:t>
            </a:r>
            <a:r>
              <a:rPr lang="en-US" dirty="0" err="1" smtClean="0">
                <a:solidFill>
                  <a:srgbClr val="FF9933"/>
                </a:solidFill>
              </a:rPr>
              <a:t>práce</a:t>
            </a:r>
            <a:endParaRPr lang="ru-RU" dirty="0">
              <a:solidFill>
                <a:srgbClr val="FF9933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743200"/>
            <a:ext cx="7467600" cy="3382963"/>
          </a:xfrm>
        </p:spPr>
        <p:txBody>
          <a:bodyPr/>
          <a:lstStyle/>
          <a:p>
            <a:r>
              <a:rPr lang="cs-CZ" sz="2000" dirty="0" smtClean="0"/>
              <a:t>Kvantitativni</a:t>
            </a:r>
            <a:endParaRPr lang="cs-CZ" sz="2000" b="1" dirty="0" smtClean="0"/>
          </a:p>
          <a:p>
            <a:r>
              <a:rPr lang="cs-CZ" sz="2000" dirty="0" smtClean="0"/>
              <a:t>Kvalitativni</a:t>
            </a:r>
            <a:r>
              <a:rPr lang="cs-CZ" dirty="0" smtClean="0"/>
              <a:t/>
            </a:r>
            <a:br>
              <a:rPr lang="cs-CZ" dirty="0" smtClean="0"/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419225"/>
            <a:ext cx="7038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n-lt"/>
              </a:rPr>
              <a:t>Zlepšení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algoritmu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vyhledávání</a:t>
            </a:r>
            <a:r>
              <a:rPr lang="en-US" sz="2800" dirty="0" smtClean="0">
                <a:latin typeface="+mn-lt"/>
              </a:rPr>
              <a:t> LTR </a:t>
            </a:r>
            <a:r>
              <a:rPr lang="en-US" sz="2800" dirty="0" err="1" smtClean="0">
                <a:latin typeface="+mn-lt"/>
              </a:rPr>
              <a:t>retrotranspozonu</a:t>
            </a:r>
            <a:endParaRPr lang="cs-CZ" sz="2800" b="1" dirty="0" smtClean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1450</TotalTime>
  <Words>97</Words>
  <Application>Microsoft PowerPoint</Application>
  <PresentationFormat>Экран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Техническая</vt:lpstr>
      <vt:lpstr>VYHLEDÁVÁNÍ LTR RETROTRANSPOZONŮ V LIDSKÉM GENOMU</vt:lpstr>
      <vt:lpstr>Retrotranspozony</vt:lpstr>
      <vt:lpstr>Spojení s onemocněními</vt:lpstr>
      <vt:lpstr>LTR retrotranspozony</vt:lpstr>
      <vt:lpstr>Algoritmy vyhledávání LTRs</vt:lpstr>
      <vt:lpstr>Vlastni implementaci</vt:lpstr>
      <vt:lpstr>Vlastni implementaci</vt:lpstr>
      <vt:lpstr>Vysledek</vt:lpstr>
      <vt:lpstr>Následující bakalářská práce</vt:lpstr>
      <vt:lpstr>Vážené komisi děkuji za pozornost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VYHLEDÁVÁNÍ LTR RETROTRANSPOZONŮ V LIDSKÉM GENOMU</dc:title>
  <dc:creator>Эдуард Тротт</dc:creator>
  <cp:lastModifiedBy>Эдуард Тротт</cp:lastModifiedBy>
  <cp:revision>56</cp:revision>
  <dcterms:created xsi:type="dcterms:W3CDTF">2015-01-11T10:19:23Z</dcterms:created>
  <dcterms:modified xsi:type="dcterms:W3CDTF">2015-01-12T11:52:30Z</dcterms:modified>
</cp:coreProperties>
</file>