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67" r:id="rId4"/>
    <p:sldId id="259" r:id="rId5"/>
    <p:sldId id="266" r:id="rId6"/>
    <p:sldId id="268" r:id="rId7"/>
    <p:sldId id="269" r:id="rId8"/>
    <p:sldId id="260" r:id="rId9"/>
    <p:sldId id="270" r:id="rId10"/>
    <p:sldId id="265" r:id="rId11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DLAR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66"/>
    <a:srgbClr val="66FF66"/>
    <a:srgbClr val="FFFF99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55" autoAdjust="0"/>
    <p:restoredTop sz="94598" autoAdjust="0"/>
  </p:normalViewPr>
  <p:slideViewPr>
    <p:cSldViewPr snapToGrid="0">
      <p:cViewPr>
        <p:scale>
          <a:sx n="75" d="100"/>
          <a:sy n="75" d="100"/>
        </p:scale>
        <p:origin x="-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CD15-1684-49C4-8A33-8C490FDD124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5A2C-761C-43A3-95DD-1CEB110C82F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D3FE-41D7-4934-9E8C-90DF60569D6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6EEFF9-356C-4A7E-81F3-F2043F51CD9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8203-6511-451E-B543-AB6F1EF06F7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2E28-3966-4F1D-9F69-F2B6EDADE41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D1B-B7C8-4D95-B29D-AD9113337CC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25BA-1C51-4BC1-AEB7-B87D1540C8B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9E99A-0BD9-4F9C-9FB4-E02A7CBDE196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EBF8-729F-4481-8178-77B0E24DBA1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E44BA80-D1CA-4980-B225-71F934ABE64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6205-03F0-46EA-ABE7-4BBBEE9D4E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6E0161-8AF7-4F0F-A808-3202EB90143D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0574" y="2254250"/>
            <a:ext cx="6877051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sz="2800" dirty="0"/>
              <a:t>VYHLEDÁVÁNÍ LTR RETROTRANSPOZONŮ V LIDSKÉM GENOMU</a:t>
            </a:r>
            <a:endParaRPr lang="ru-RU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000" y="5192713"/>
            <a:ext cx="3978275" cy="1189037"/>
          </a:xfrm>
        </p:spPr>
        <p:txBody>
          <a:bodyPr/>
          <a:lstStyle/>
          <a:p>
            <a:pPr algn="just"/>
            <a:r>
              <a:rPr lang="cs-CZ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vypracoval: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Eduard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Trott</a:t>
            </a:r>
            <a:endParaRPr lang="cs-CZ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just"/>
            <a:r>
              <a:rPr lang="cs-CZ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vedoucí</a:t>
            </a:r>
            <a:r>
              <a:rPr lang="cs-CZ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Ing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Karel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Sedl</a:t>
            </a:r>
            <a:r>
              <a:rPr lang="cs-CZ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ář</a:t>
            </a:r>
            <a:endParaRPr lang="cs-CZ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98663" y="411163"/>
            <a:ext cx="6729412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kumimoji="0" lang="cs-CZ" sz="1000" b="1" dirty="0">
              <a:latin typeface="Arial" charset="0"/>
            </a:endParaRPr>
          </a:p>
          <a:p>
            <a:r>
              <a:rPr kumimoji="0" lang="cs-CZ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Ústav biomedicínského inženýrství</a:t>
            </a:r>
          </a:p>
          <a:p>
            <a:pPr>
              <a:spcBef>
                <a:spcPct val="50000"/>
              </a:spcBef>
            </a:pPr>
            <a:endParaRPr lang="cs-CZ" dirty="0">
              <a:latin typeface="Arial" charset="0"/>
            </a:endParaRPr>
          </a:p>
        </p:txBody>
      </p:sp>
      <p:pic>
        <p:nvPicPr>
          <p:cNvPr id="2060" name="Picture 12" descr="C:\Users\Эдуард\Documents\GitHub\VUT_project\FEKT_zakladni_provedeni_loga_barva_CZup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171450"/>
            <a:ext cx="142875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6981825"/>
          </a:xfrm>
        </p:spPr>
        <p:txBody>
          <a:bodyPr/>
          <a:lstStyle/>
          <a:p>
            <a:pPr algn="ctr"/>
            <a:r>
              <a:rPr lang="cs-CZ" sz="5400" dirty="0">
                <a:solidFill>
                  <a:srgbClr val="FF9933"/>
                </a:solidFill>
                <a:latin typeface="Arial" charset="0"/>
              </a:rPr>
              <a:t>D</a:t>
            </a:r>
            <a:r>
              <a:rPr lang="cs-CZ" sz="5400" dirty="0" smtClean="0">
                <a:solidFill>
                  <a:srgbClr val="FF9933"/>
                </a:solidFill>
                <a:latin typeface="Arial" charset="0"/>
              </a:rPr>
              <a:t>ěkuji </a:t>
            </a:r>
            <a:r>
              <a:rPr lang="cs-CZ" sz="5400" dirty="0">
                <a:solidFill>
                  <a:srgbClr val="FF9933"/>
                </a:solidFill>
                <a:latin typeface="Arial" charset="0"/>
              </a:rPr>
              <a:t>za pozornost</a:t>
            </a:r>
            <a:r>
              <a:rPr lang="cs-CZ" sz="5400" dirty="0">
                <a:solidFill>
                  <a:srgbClr val="FF9933"/>
                </a:solidFill>
                <a:effectLst/>
                <a:latin typeface="Arial" charset="0"/>
              </a:rPr>
              <a:t/>
            </a:r>
            <a:br>
              <a:rPr lang="cs-CZ" sz="5400" dirty="0">
                <a:solidFill>
                  <a:srgbClr val="FF9933"/>
                </a:solidFill>
                <a:effectLst/>
                <a:latin typeface="Arial" charset="0"/>
              </a:rPr>
            </a:br>
            <a:endParaRPr lang="cs-CZ" sz="3200" dirty="0">
              <a:solidFill>
                <a:srgbClr val="FF993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34350" cy="1143000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FF9933"/>
                </a:solidFill>
                <a:latin typeface="Arial" charset="0"/>
              </a:rPr>
              <a:t>Retrotranspozony</a:t>
            </a:r>
            <a:endParaRPr lang="cs-CZ" sz="3600" dirty="0">
              <a:solidFill>
                <a:srgbClr val="FF9933"/>
              </a:solidFill>
              <a:latin typeface="Arial" charset="0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68338" y="2097088"/>
            <a:ext cx="7897812" cy="665162"/>
          </a:xfrm>
          <a:noFill/>
          <a:ln/>
        </p:spPr>
        <p:txBody>
          <a:bodyPr/>
          <a:lstStyle/>
          <a:p>
            <a:pPr marL="533400" indent="-533400">
              <a:buClr>
                <a:srgbClr val="FF9933"/>
              </a:buClr>
              <a:buSzPct val="90000"/>
              <a:buNone/>
            </a:pPr>
            <a:r>
              <a:rPr lang="en-US" sz="2400" dirty="0" err="1" smtClean="0"/>
              <a:t>Retrotranspozony</a:t>
            </a:r>
            <a:r>
              <a:rPr lang="en-US" sz="2400" dirty="0" smtClean="0"/>
              <a:t> se </a:t>
            </a:r>
            <a:r>
              <a:rPr lang="en-US" sz="2400" dirty="0" err="1" smtClean="0"/>
              <a:t>dělí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:</a:t>
            </a:r>
            <a:endParaRPr lang="cs-CZ" sz="2800" b="0" dirty="0"/>
          </a:p>
        </p:txBody>
      </p:sp>
      <p:pic>
        <p:nvPicPr>
          <p:cNvPr id="7" name="Рисунок 6" descr="C:\Users\Эдуард\AppData\Local\Microsoft\Windows\INetCache\Content.Word\409860at.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009" y="2938145"/>
            <a:ext cx="8032115" cy="309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9933"/>
                </a:solidFill>
                <a:latin typeface="+mn-lt"/>
              </a:rPr>
              <a:t>Spojení</a:t>
            </a:r>
            <a:r>
              <a:rPr lang="en-US" sz="3600" dirty="0" smtClean="0">
                <a:solidFill>
                  <a:srgbClr val="FF9933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FF9933"/>
                </a:solidFill>
                <a:latin typeface="+mn-lt"/>
              </a:rPr>
              <a:t>s </a:t>
            </a:r>
            <a:r>
              <a:rPr lang="en-US" sz="3600" dirty="0" err="1">
                <a:solidFill>
                  <a:srgbClr val="FF9933"/>
                </a:solidFill>
                <a:latin typeface="+mn-lt"/>
              </a:rPr>
              <a:t>onemocněními</a:t>
            </a:r>
            <a:endParaRPr lang="cs-CZ" sz="3600" b="1" dirty="0">
              <a:solidFill>
                <a:srgbClr val="FF9933"/>
              </a:solidFill>
              <a:latin typeface="+mn-lt"/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0" y="1485900"/>
            <a:ext cx="883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Více</a:t>
            </a:r>
            <a:r>
              <a:rPr lang="en-US" sz="2800" dirty="0" smtClean="0"/>
              <a:t> </a:t>
            </a:r>
            <a:r>
              <a:rPr lang="en-US" sz="2800" dirty="0" err="1" smtClean="0"/>
              <a:t>než</a:t>
            </a:r>
            <a:r>
              <a:rPr lang="en-US" sz="2800" dirty="0" smtClean="0"/>
              <a:t> 25 </a:t>
            </a:r>
            <a:r>
              <a:rPr lang="en-US" sz="2800" dirty="0" err="1" smtClean="0"/>
              <a:t>experimentálně</a:t>
            </a:r>
            <a:r>
              <a:rPr lang="en-US" sz="2800" dirty="0" smtClean="0"/>
              <a:t> </a:t>
            </a:r>
            <a:r>
              <a:rPr lang="en-US" sz="2800" dirty="0" err="1" smtClean="0"/>
              <a:t>charakterizovan</a:t>
            </a:r>
            <a:r>
              <a:rPr lang="cs-CZ" sz="2800" dirty="0" err="1" smtClean="0"/>
              <a:t>ých</a:t>
            </a:r>
            <a:r>
              <a:rPr lang="en-US" sz="2800" dirty="0" smtClean="0"/>
              <a:t> gen</a:t>
            </a:r>
            <a:r>
              <a:rPr lang="cs-CZ" sz="2800" dirty="0" smtClean="0"/>
              <a:t>ů</a:t>
            </a:r>
            <a:r>
              <a:rPr lang="en-US" sz="2800" dirty="0" smtClean="0"/>
              <a:t> </a:t>
            </a:r>
            <a:r>
              <a:rPr lang="en-US" sz="2800" dirty="0" err="1" smtClean="0"/>
              <a:t>vykazují</a:t>
            </a:r>
            <a:r>
              <a:rPr lang="en-US" sz="2800" dirty="0" smtClean="0"/>
              <a:t> LTR </a:t>
            </a:r>
            <a:r>
              <a:rPr lang="en-US" sz="2800" dirty="0" err="1" smtClean="0"/>
              <a:t>zprostředkované</a:t>
            </a:r>
            <a:r>
              <a:rPr lang="en-US" sz="2800" dirty="0" smtClean="0"/>
              <a:t> </a:t>
            </a:r>
            <a:r>
              <a:rPr lang="en-US" sz="2800" dirty="0" err="1" smtClean="0"/>
              <a:t>evoluční</a:t>
            </a:r>
            <a:r>
              <a:rPr lang="en-US" sz="2800" dirty="0" smtClean="0"/>
              <a:t> </a:t>
            </a:r>
            <a:r>
              <a:rPr lang="en-US" sz="2800" dirty="0" err="1" smtClean="0"/>
              <a:t>změny</a:t>
            </a:r>
            <a:r>
              <a:rPr lang="en-US" sz="2800" dirty="0" smtClean="0"/>
              <a:t>.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err="1" smtClean="0"/>
              <a:t>Pravděpodobná</a:t>
            </a:r>
            <a:r>
              <a:rPr lang="en-US" sz="2800" dirty="0" smtClean="0"/>
              <a:t> </a:t>
            </a:r>
            <a:r>
              <a:rPr lang="en-US" sz="2800" dirty="0" err="1" smtClean="0"/>
              <a:t>souvislost</a:t>
            </a:r>
            <a:r>
              <a:rPr lang="en-US" sz="2800" dirty="0" smtClean="0"/>
              <a:t> s </a:t>
            </a:r>
            <a:r>
              <a:rPr lang="en-US" sz="2800" dirty="0" err="1" smtClean="0"/>
              <a:t>následujícími</a:t>
            </a:r>
            <a:r>
              <a:rPr lang="en-US" sz="2800" dirty="0" smtClean="0"/>
              <a:t> </a:t>
            </a:r>
            <a:r>
              <a:rPr lang="en-US" sz="2800" dirty="0" err="1" smtClean="0"/>
              <a:t>nemoci</a:t>
            </a:r>
            <a:r>
              <a:rPr lang="en-US" sz="2800" dirty="0" smtClean="0"/>
              <a:t>:</a:t>
            </a:r>
            <a:endParaRPr lang="cs-CZ" sz="2800" dirty="0" smtClean="0"/>
          </a:p>
          <a:p>
            <a:r>
              <a:rPr lang="sk-SK" sz="2800" dirty="0" smtClean="0"/>
              <a:t>Autoimunitn</a:t>
            </a:r>
            <a:r>
              <a:rPr lang="cs-CZ" sz="2800" dirty="0" smtClean="0"/>
              <a:t>í</a:t>
            </a:r>
            <a:r>
              <a:rPr lang="sk-SK" sz="2800" dirty="0" smtClean="0"/>
              <a:t> choroby</a:t>
            </a:r>
          </a:p>
          <a:p>
            <a:r>
              <a:rPr lang="cs-CZ" sz="2800" dirty="0" smtClean="0"/>
              <a:t>Schizofrenie</a:t>
            </a:r>
          </a:p>
          <a:p>
            <a:r>
              <a:rPr lang="cs-CZ" sz="2800" dirty="0" smtClean="0"/>
              <a:t>Amyotrofická laterální skleróza</a:t>
            </a:r>
          </a:p>
          <a:p>
            <a:r>
              <a:rPr lang="en-US" sz="2800" dirty="0" smtClean="0"/>
              <a:t>N</a:t>
            </a:r>
            <a:r>
              <a:rPr lang="pl-PL" sz="2800" dirty="0" smtClean="0"/>
              <a:t>ěkolik </a:t>
            </a:r>
            <a:r>
              <a:rPr lang="en-US" sz="2800" dirty="0" err="1" smtClean="0"/>
              <a:t>druhu</a:t>
            </a:r>
            <a:r>
              <a:rPr lang="pl-PL" sz="2800" dirty="0" smtClean="0"/>
              <a:t> rakoviny</a:t>
            </a:r>
            <a:endParaRPr lang="en-US" sz="2800" dirty="0" smtClean="0"/>
          </a:p>
          <a:p>
            <a:endParaRPr lang="cs-CZ" sz="2800" dirty="0" smtClean="0"/>
          </a:p>
          <a:p>
            <a:endParaRPr lang="sk-SK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0525"/>
            <a:ext cx="77724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9933"/>
                </a:solidFill>
                <a:latin typeface="Arial" charset="0"/>
              </a:rPr>
              <a:t>LTR </a:t>
            </a:r>
            <a:r>
              <a:rPr lang="en-US" sz="3600" dirty="0" err="1" smtClean="0">
                <a:solidFill>
                  <a:srgbClr val="FF9933"/>
                </a:solidFill>
                <a:latin typeface="Arial" charset="0"/>
              </a:rPr>
              <a:t>retrotranspozony</a:t>
            </a:r>
            <a:endParaRPr lang="cs-CZ" sz="3600" dirty="0">
              <a:solidFill>
                <a:srgbClr val="FF9933"/>
              </a:solidFill>
              <a:latin typeface="Arial" charset="0"/>
            </a:endParaRPr>
          </a:p>
        </p:txBody>
      </p:sp>
      <p:pic>
        <p:nvPicPr>
          <p:cNvPr id="134156" name="Picture 12" descr="C:\Users\Эдуард\Documents\GitHub\VUT_project\ДКП_gen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299" y="2884488"/>
            <a:ext cx="8525879" cy="311626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6724" y="2057399"/>
            <a:ext cx="642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Struktura</a:t>
            </a:r>
            <a:r>
              <a:rPr lang="en-US" sz="2400" dirty="0" smtClean="0">
                <a:latin typeface="+mn-lt"/>
              </a:rPr>
              <a:t> LTR </a:t>
            </a:r>
            <a:r>
              <a:rPr lang="en-US" sz="2400" dirty="0" err="1" smtClean="0">
                <a:latin typeface="+mn-lt"/>
              </a:rPr>
              <a:t>retrotranspozonu</a:t>
            </a:r>
            <a:r>
              <a:rPr lang="en-US" sz="2400" dirty="0" smtClean="0">
                <a:latin typeface="+mn-lt"/>
              </a:rPr>
              <a:t>:</a:t>
            </a:r>
            <a:endParaRPr lang="ru-RU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9933"/>
                </a:solidFill>
                <a:latin typeface="+mn-lt"/>
              </a:rPr>
              <a:t>Algoritmy</a:t>
            </a:r>
            <a:r>
              <a:rPr lang="cs-CZ" sz="3600" dirty="0" smtClean="0">
                <a:solidFill>
                  <a:srgbClr val="FF9933"/>
                </a:solidFill>
                <a:latin typeface="+mn-lt"/>
              </a:rPr>
              <a:t> pro</a:t>
            </a:r>
            <a:r>
              <a:rPr lang="en-US" sz="3600" dirty="0" smtClean="0">
                <a:solidFill>
                  <a:srgbClr val="FF9933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rgbClr val="FF9933"/>
                </a:solidFill>
                <a:latin typeface="+mn-lt"/>
              </a:rPr>
              <a:t>vyhledávání</a:t>
            </a:r>
            <a:r>
              <a:rPr lang="en-US" sz="3600" dirty="0" smtClean="0">
                <a:solidFill>
                  <a:srgbClr val="FF9933"/>
                </a:solidFill>
                <a:latin typeface="+mn-lt"/>
              </a:rPr>
              <a:t> LTRs</a:t>
            </a:r>
            <a:endParaRPr lang="ru-RU" sz="3600" dirty="0">
              <a:solidFill>
                <a:srgbClr val="FF9933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7175" y="1600200"/>
            <a:ext cx="839152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Na </a:t>
            </a:r>
            <a:r>
              <a:rPr lang="en-US" dirty="0" err="1" smtClean="0"/>
              <a:t>základě</a:t>
            </a:r>
            <a:r>
              <a:rPr lang="en-US" dirty="0" smtClean="0"/>
              <a:t> </a:t>
            </a:r>
            <a:r>
              <a:rPr lang="en-US" dirty="0" err="1" smtClean="0"/>
              <a:t>srovnání</a:t>
            </a:r>
            <a:r>
              <a:rPr lang="en-US" dirty="0" smtClean="0"/>
              <a:t> s </a:t>
            </a:r>
            <a:r>
              <a:rPr lang="cs-CZ" dirty="0" smtClean="0"/>
              <a:t>referenční </a:t>
            </a:r>
            <a:r>
              <a:rPr lang="en-US" dirty="0" err="1" smtClean="0"/>
              <a:t>databází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cs-CZ" dirty="0" smtClean="0"/>
              <a:t>le</a:t>
            </a:r>
            <a:r>
              <a:rPr lang="en-US" dirty="0" err="1" smtClean="0"/>
              <a:t>zenych</a:t>
            </a:r>
            <a:r>
              <a:rPr lang="en-US" dirty="0" smtClean="0"/>
              <a:t> MGEs: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900" dirty="0" smtClean="0"/>
              <a:t>BLAST-based masking programs</a:t>
            </a:r>
          </a:p>
          <a:p>
            <a:r>
              <a:rPr lang="en-US" sz="1900" dirty="0" err="1" smtClean="0"/>
              <a:t>RepeatMasker</a:t>
            </a:r>
            <a:endParaRPr lang="en-US" sz="19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dirty="0" smtClean="0"/>
              <a:t>De novo</a:t>
            </a:r>
            <a:r>
              <a:rPr lang="cs-CZ" dirty="0" smtClean="0"/>
              <a:t> algoritmy</a:t>
            </a:r>
            <a:r>
              <a:rPr lang="en-US" dirty="0" smtClean="0"/>
              <a:t>:</a:t>
            </a:r>
          </a:p>
          <a:p>
            <a:r>
              <a:rPr lang="en-US" sz="1900" dirty="0" err="1" smtClean="0"/>
              <a:t>RepeatScout</a:t>
            </a:r>
            <a:endParaRPr lang="en-US" sz="1900" dirty="0" smtClean="0"/>
          </a:p>
          <a:p>
            <a:r>
              <a:rPr lang="en-US" sz="1900" dirty="0" smtClean="0"/>
              <a:t>PILER</a:t>
            </a:r>
          </a:p>
          <a:p>
            <a:r>
              <a:rPr lang="en-US" sz="1900" dirty="0" smtClean="0"/>
              <a:t>LTR_STRUC</a:t>
            </a:r>
          </a:p>
          <a:p>
            <a:endParaRPr lang="ru-RU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 smtClean="0">
                <a:solidFill>
                  <a:srgbClr val="FF9933"/>
                </a:solidFill>
                <a:latin typeface="+mn-lt"/>
              </a:rPr>
              <a:t>Vlastní implementace</a:t>
            </a:r>
            <a:endParaRPr lang="ru-RU" sz="3600" dirty="0">
              <a:solidFill>
                <a:srgbClr val="FF9933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66724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Algoritmy</a:t>
            </a:r>
            <a:r>
              <a:rPr lang="en-US" sz="2400" dirty="0" smtClean="0"/>
              <a:t> </a:t>
            </a:r>
            <a:r>
              <a:rPr lang="en-US" sz="2400" dirty="0" err="1" smtClean="0"/>
              <a:t>vyhled</a:t>
            </a:r>
            <a:r>
              <a:rPr lang="cs-CZ" sz="2400" dirty="0" smtClean="0"/>
              <a:t>á</a:t>
            </a:r>
            <a:r>
              <a:rPr lang="en-US" sz="2400" dirty="0" smtClean="0"/>
              <a:t>v</a:t>
            </a:r>
            <a:r>
              <a:rPr lang="cs-CZ" sz="2400" dirty="0" smtClean="0"/>
              <a:t>á</a:t>
            </a:r>
            <a:r>
              <a:rPr lang="en-US" sz="2400" dirty="0" smtClean="0"/>
              <a:t>n</a:t>
            </a:r>
            <a:r>
              <a:rPr lang="cs-CZ" sz="2400" dirty="0" smtClean="0"/>
              <a:t>í</a:t>
            </a:r>
            <a:r>
              <a:rPr lang="en-US" sz="2400" dirty="0" smtClean="0"/>
              <a:t> </a:t>
            </a:r>
            <a:r>
              <a:rPr lang="en-US" sz="2400" dirty="0" err="1" smtClean="0"/>
              <a:t>repetic</a:t>
            </a:r>
            <a:r>
              <a:rPr lang="cs-CZ" sz="2400" dirty="0" smtClean="0"/>
              <a:t> </a:t>
            </a:r>
            <a:r>
              <a:rPr lang="en-US" sz="2400" dirty="0" smtClean="0"/>
              <a:t>(LCP_SA, KMP, Original)</a:t>
            </a:r>
          </a:p>
        </p:txBody>
      </p:sp>
      <p:pic>
        <p:nvPicPr>
          <p:cNvPr id="1026" name="Picture 2" descr="C:\Users\Эдуард\Documents\GitHub\VUT_project\Скриншот 2015-01-11 17.33.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0680"/>
            <a:ext cx="7858125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 smtClean="0">
                <a:solidFill>
                  <a:srgbClr val="FF9933"/>
                </a:solidFill>
                <a:latin typeface="+mn-lt"/>
              </a:rPr>
              <a:t>Vlastní implementace</a:t>
            </a:r>
            <a:endParaRPr lang="ru-RU" sz="3600" dirty="0">
              <a:solidFill>
                <a:srgbClr val="FF9933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371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Seskupení</a:t>
            </a:r>
            <a:r>
              <a:rPr lang="en-US" sz="2400" dirty="0" smtClean="0"/>
              <a:t> </a:t>
            </a:r>
            <a:r>
              <a:rPr lang="en-US" sz="2400" dirty="0" err="1" smtClean="0"/>
              <a:t>nalezených</a:t>
            </a:r>
            <a:r>
              <a:rPr lang="en-US" sz="2400" dirty="0" smtClean="0"/>
              <a:t> </a:t>
            </a:r>
            <a:r>
              <a:rPr lang="en-US" sz="2400" dirty="0" err="1" smtClean="0"/>
              <a:t>repetic</a:t>
            </a:r>
            <a:r>
              <a:rPr lang="en-US" sz="2400" dirty="0" smtClean="0"/>
              <a:t>. </a:t>
            </a:r>
            <a:endParaRPr lang="cs-CZ" sz="2400" dirty="0" smtClean="0"/>
          </a:p>
          <a:p>
            <a:r>
              <a:rPr lang="en-US" sz="2400" dirty="0" err="1" smtClean="0"/>
              <a:t>Výpočet</a:t>
            </a:r>
            <a:r>
              <a:rPr lang="en-US" sz="2400" dirty="0" smtClean="0"/>
              <a:t> </a:t>
            </a:r>
            <a:r>
              <a:rPr lang="en-US" sz="2400" dirty="0" err="1" smtClean="0"/>
              <a:t>podobnosti</a:t>
            </a:r>
            <a:r>
              <a:rPr lang="en-US" sz="2400" dirty="0" smtClean="0"/>
              <a:t> </a:t>
            </a:r>
            <a:r>
              <a:rPr lang="en-US" sz="2400" dirty="0" err="1" smtClean="0"/>
              <a:t>mezi</a:t>
            </a:r>
            <a:r>
              <a:rPr lang="en-US" sz="2400" dirty="0" smtClean="0"/>
              <a:t> LTR</a:t>
            </a:r>
            <a:endParaRPr lang="cs-CZ" sz="2400" dirty="0" smtClean="0"/>
          </a:p>
          <a:p>
            <a:r>
              <a:rPr lang="en-US" sz="2400" dirty="0" smtClean="0"/>
              <a:t>Export </a:t>
            </a:r>
            <a:r>
              <a:rPr lang="en-US" sz="2400" dirty="0" err="1" smtClean="0"/>
              <a:t>získaných</a:t>
            </a:r>
            <a:r>
              <a:rPr lang="en-US" sz="2400" dirty="0" smtClean="0"/>
              <a:t> d</a:t>
            </a:r>
            <a:r>
              <a:rPr lang="cs-CZ" sz="2400" dirty="0" smtClean="0"/>
              <a:t>a</a:t>
            </a:r>
            <a:r>
              <a:rPr lang="en-US" sz="2400" dirty="0" smtClean="0"/>
              <a:t>t do GFF </a:t>
            </a:r>
            <a:r>
              <a:rPr lang="en-US" sz="2400" dirty="0" err="1" smtClean="0"/>
              <a:t>souboru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1027" name="Picture 3" descr="C:\Users\Эдуард\Documents\GitHub\VUT_project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" y="3238500"/>
            <a:ext cx="8621713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9933"/>
                </a:solidFill>
                <a:latin typeface="Arial" charset="0"/>
              </a:rPr>
              <a:t>Vysledek</a:t>
            </a:r>
            <a:endParaRPr lang="cs-CZ" sz="3600" dirty="0">
              <a:solidFill>
                <a:srgbClr val="FF9933"/>
              </a:solidFill>
              <a:latin typeface="Arial" charset="0"/>
            </a:endParaRPr>
          </a:p>
        </p:txBody>
      </p:sp>
      <p:pic>
        <p:nvPicPr>
          <p:cNvPr id="7" name="Содержимое 6" descr="Безымянный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0" y="1485900"/>
            <a:ext cx="8842200" cy="48278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9933"/>
                </a:solidFill>
                <a:latin typeface="+mn-lt"/>
              </a:rPr>
              <a:t>Následující</a:t>
            </a:r>
            <a:r>
              <a:rPr lang="en-US" sz="3600" dirty="0" smtClean="0">
                <a:solidFill>
                  <a:srgbClr val="FF9933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rgbClr val="FF9933"/>
                </a:solidFill>
                <a:latin typeface="+mn-lt"/>
              </a:rPr>
              <a:t>bakalářsk</a:t>
            </a:r>
            <a:r>
              <a:rPr lang="cs-CZ" sz="3600" dirty="0" smtClean="0">
                <a:solidFill>
                  <a:srgbClr val="FF9933"/>
                </a:solidFill>
                <a:latin typeface="+mn-lt"/>
              </a:rPr>
              <a:t>á</a:t>
            </a:r>
            <a:r>
              <a:rPr lang="en-US" sz="3600" dirty="0" smtClean="0">
                <a:solidFill>
                  <a:srgbClr val="FF9933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rgbClr val="FF9933"/>
                </a:solidFill>
                <a:latin typeface="+mn-lt"/>
              </a:rPr>
              <a:t>práce</a:t>
            </a:r>
            <a:endParaRPr lang="ru-RU" sz="3600" dirty="0">
              <a:solidFill>
                <a:srgbClr val="FF9933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43200"/>
            <a:ext cx="7467600" cy="3382963"/>
          </a:xfrm>
        </p:spPr>
        <p:txBody>
          <a:bodyPr/>
          <a:lstStyle/>
          <a:p>
            <a:r>
              <a:rPr lang="cs-CZ" sz="2000" dirty="0" smtClean="0"/>
              <a:t>Kvantitativní</a:t>
            </a:r>
            <a:endParaRPr lang="cs-CZ" sz="2000" b="1" dirty="0" smtClean="0"/>
          </a:p>
          <a:p>
            <a:r>
              <a:rPr lang="cs-CZ" sz="2000" dirty="0" smtClean="0"/>
              <a:t>Kvalitativní</a:t>
            </a:r>
            <a:r>
              <a:rPr lang="cs-CZ" dirty="0" smtClean="0"/>
              <a:t/>
            </a:r>
            <a:br>
              <a:rPr lang="cs-CZ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19225"/>
            <a:ext cx="7038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>
                <a:latin typeface="+mn-lt"/>
              </a:rPr>
              <a:t>Další vývoj </a:t>
            </a:r>
            <a:r>
              <a:rPr lang="en-US" sz="2800" dirty="0" err="1" smtClean="0">
                <a:latin typeface="+mn-lt"/>
              </a:rPr>
              <a:t>algoritm</a:t>
            </a:r>
            <a:r>
              <a:rPr lang="cs-CZ" sz="2800" dirty="0" smtClean="0">
                <a:latin typeface="+mn-lt"/>
              </a:rPr>
              <a:t>u pro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vyhledávání</a:t>
            </a:r>
            <a:r>
              <a:rPr lang="en-US" sz="2800" dirty="0" smtClean="0">
                <a:latin typeface="+mn-lt"/>
              </a:rPr>
              <a:t> LTR </a:t>
            </a:r>
            <a:r>
              <a:rPr lang="en-US" sz="2800" dirty="0" err="1" smtClean="0">
                <a:latin typeface="+mn-lt"/>
              </a:rPr>
              <a:t>retrotranspozon</a:t>
            </a:r>
            <a:r>
              <a:rPr lang="cs-CZ" sz="2800" dirty="0" smtClean="0">
                <a:latin typeface="+mn-lt"/>
              </a:rPr>
              <a:t>ů</a:t>
            </a:r>
            <a:endParaRPr lang="cs-CZ" sz="2800" b="1" dirty="0" smtClean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1770</TotalTime>
  <Words>116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Техническая</vt:lpstr>
      <vt:lpstr>VYHLEDÁVÁNÍ LTR RETROTRANSPOZONŮ V LIDSKÉM GENOMU</vt:lpstr>
      <vt:lpstr>Retrotranspozony</vt:lpstr>
      <vt:lpstr>Spojení s onemocněními</vt:lpstr>
      <vt:lpstr>LTR retrotranspozony</vt:lpstr>
      <vt:lpstr>Algoritmy pro vyhledávání LTRs</vt:lpstr>
      <vt:lpstr>Vlastní implementace</vt:lpstr>
      <vt:lpstr>Vlastní implementace</vt:lpstr>
      <vt:lpstr>Vysledek</vt:lpstr>
      <vt:lpstr>Následující bakalářská práce</vt:lpstr>
      <vt:lpstr>Děkuji za pozornost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VYHLEDÁVÁNÍ LTR RETROTRANSPOZONŮ V LIDSKÉM GENOMU</dc:title>
  <dc:creator>Эдуард Тротт</dc:creator>
  <cp:lastModifiedBy>Эдуард Тротт</cp:lastModifiedBy>
  <cp:revision>81</cp:revision>
  <dcterms:created xsi:type="dcterms:W3CDTF">2015-01-11T10:19:23Z</dcterms:created>
  <dcterms:modified xsi:type="dcterms:W3CDTF">2015-01-12T21:13:50Z</dcterms:modified>
</cp:coreProperties>
</file>