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90" r:id="rId33"/>
    <p:sldId id="289" r:id="rId34"/>
    <p:sldId id="287" r:id="rId35"/>
    <p:sldId id="292" r:id="rId36"/>
    <p:sldId id="291" r:id="rId3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6DE5-6E9B-4198-802B-8B4EF17A7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4F40E2-BD68-4231-BF79-7739B490A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450A9-2C43-4BDC-8417-04CC0C9FAB9A}"/>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5" name="Footer Placeholder 4">
            <a:extLst>
              <a:ext uri="{FF2B5EF4-FFF2-40B4-BE49-F238E27FC236}">
                <a16:creationId xmlns:a16="http://schemas.microsoft.com/office/drawing/2014/main" id="{9B2BFB53-8AAD-4A31-BBC4-53BBC87CB8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30A68C-33A6-47FF-841E-C01DB81CC4DF}"/>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37760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E99E-BC23-4643-B86E-BF30BB2B1F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B03A19-4BD8-4769-889D-E6A3522FA8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96AB0B-4169-4FD7-BAD4-11F1E886D77C}"/>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5" name="Footer Placeholder 4">
            <a:extLst>
              <a:ext uri="{FF2B5EF4-FFF2-40B4-BE49-F238E27FC236}">
                <a16:creationId xmlns:a16="http://schemas.microsoft.com/office/drawing/2014/main" id="{5C359F02-7D09-43DE-B2AF-87133825E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A52D7-8A74-415F-98D0-74EE5A706858}"/>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375989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25104-F4CB-41C4-BF04-907E931F2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EFA36D-4E42-47F1-AA16-5B423D8051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892F7A-C073-4D6E-9DCA-86EBE88B66E3}"/>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5" name="Footer Placeholder 4">
            <a:extLst>
              <a:ext uri="{FF2B5EF4-FFF2-40B4-BE49-F238E27FC236}">
                <a16:creationId xmlns:a16="http://schemas.microsoft.com/office/drawing/2014/main" id="{7C0DD3BE-FB84-437F-886E-7F028E1AAB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8A1AAB-0F72-4EC2-8876-8FC98DCFF69C}"/>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182399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B795-B603-4FEA-A0C3-27DDDDD96B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77C408-9932-4235-A381-8364FAED5C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B2CD5A-08F0-4B58-ABFD-FFF6169F4F55}"/>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5" name="Footer Placeholder 4">
            <a:extLst>
              <a:ext uri="{FF2B5EF4-FFF2-40B4-BE49-F238E27FC236}">
                <a16:creationId xmlns:a16="http://schemas.microsoft.com/office/drawing/2014/main" id="{4A6A2621-A0CB-41BD-A9BB-08AA34F5AC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D406A9-2CEA-4A09-929F-54275A99B905}"/>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298948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1AC7-2654-4A4D-AE9E-AF594BB56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4F470B2-9694-442B-BF79-B6CD95592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CA8CDE-2FDE-4440-8451-7CB8460C1738}"/>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5" name="Footer Placeholder 4">
            <a:extLst>
              <a:ext uri="{FF2B5EF4-FFF2-40B4-BE49-F238E27FC236}">
                <a16:creationId xmlns:a16="http://schemas.microsoft.com/office/drawing/2014/main" id="{5850357F-82BC-4701-A37C-EF627F297E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BE210D-A2B4-4513-8219-E6E670C9EE34}"/>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220922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664F-217D-4BA5-B237-E6A98D2BF2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3C4BA-7295-4199-BAEF-796E94B789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98B31-BDD4-49BC-B23B-E96CBF4B19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E8A20B1-083D-4A27-82BE-0108388FA1ED}"/>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6" name="Footer Placeholder 5">
            <a:extLst>
              <a:ext uri="{FF2B5EF4-FFF2-40B4-BE49-F238E27FC236}">
                <a16:creationId xmlns:a16="http://schemas.microsoft.com/office/drawing/2014/main" id="{6FF048C0-F15B-4D20-B633-7E7E06D0E2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C6450D-0E80-437C-8157-F360F201D28B}"/>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282881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C9BE-B340-4060-9CE6-91E0428D9B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F8E202-725F-4667-A2C8-70D5B58C1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08B780-1AAE-499B-A9D9-1D0751D933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2EAD3F-B740-46A2-AE50-552BAE2D0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52F9A0-E387-402A-BA87-76A29186A0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9C86D15-5192-4116-9C72-F6104D8D539C}"/>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8" name="Footer Placeholder 7">
            <a:extLst>
              <a:ext uri="{FF2B5EF4-FFF2-40B4-BE49-F238E27FC236}">
                <a16:creationId xmlns:a16="http://schemas.microsoft.com/office/drawing/2014/main" id="{BEBE4E14-964D-42E0-975D-E3759AF3C4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5563E2-CBE3-41F8-8535-6A1B83888F58}"/>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200111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0910-D7AE-48CA-99A0-1C80F689E3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D31426-1EFF-422E-82C3-139665BD225E}"/>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4" name="Footer Placeholder 3">
            <a:extLst>
              <a:ext uri="{FF2B5EF4-FFF2-40B4-BE49-F238E27FC236}">
                <a16:creationId xmlns:a16="http://schemas.microsoft.com/office/drawing/2014/main" id="{9A659DB6-534C-4E28-9EC4-2BE19BD7EC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9D8750-A045-48B4-9AA7-48A8BEEB0DC1}"/>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397480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41E2A-6AFB-414F-8BE4-E46AE58EB073}"/>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3" name="Footer Placeholder 2">
            <a:extLst>
              <a:ext uri="{FF2B5EF4-FFF2-40B4-BE49-F238E27FC236}">
                <a16:creationId xmlns:a16="http://schemas.microsoft.com/office/drawing/2014/main" id="{50FCC01C-36E7-473E-8D66-FFA8AA03AA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DFBE36-5FF5-4374-841A-CCDBAFE8A995}"/>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379891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C430-9E95-4409-B29E-161B48B26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93198E-7608-48EF-8E27-84DF535E3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81646A-71D9-4D9D-A949-8E8E2AE47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4C97F7-D134-41BE-A43C-95ABC9B6F50C}"/>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6" name="Footer Placeholder 5">
            <a:extLst>
              <a:ext uri="{FF2B5EF4-FFF2-40B4-BE49-F238E27FC236}">
                <a16:creationId xmlns:a16="http://schemas.microsoft.com/office/drawing/2014/main" id="{167EC6AB-481B-46CB-9119-3A8605947B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BF23C8-A0EF-478B-AD30-71035258FFF1}"/>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138299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DD76-6395-4A1F-ADAF-BCE12E68F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7D4C52-6F1F-49F5-BC74-88EFEC6A1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DD9499-C609-4912-899F-E51BB96A9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D27DE3-5EE9-467B-A963-4EB3F4A2C6F6}"/>
              </a:ext>
            </a:extLst>
          </p:cNvPr>
          <p:cNvSpPr>
            <a:spLocks noGrp="1"/>
          </p:cNvSpPr>
          <p:nvPr>
            <p:ph type="dt" sz="half" idx="10"/>
          </p:nvPr>
        </p:nvSpPr>
        <p:spPr/>
        <p:txBody>
          <a:bodyPr/>
          <a:lstStyle/>
          <a:p>
            <a:fld id="{5DF3F25E-B02A-49B7-AA36-7EB7D0A07F16}" type="datetimeFigureOut">
              <a:rPr lang="en-GB" smtClean="0"/>
              <a:t>19/07/2019</a:t>
            </a:fld>
            <a:endParaRPr lang="en-GB"/>
          </a:p>
        </p:txBody>
      </p:sp>
      <p:sp>
        <p:nvSpPr>
          <p:cNvPr id="6" name="Footer Placeholder 5">
            <a:extLst>
              <a:ext uri="{FF2B5EF4-FFF2-40B4-BE49-F238E27FC236}">
                <a16:creationId xmlns:a16="http://schemas.microsoft.com/office/drawing/2014/main" id="{98AC02A1-DD0D-4702-8BBA-3698186C1D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84F47A-5087-4059-9EA9-2379C4374480}"/>
              </a:ext>
            </a:extLst>
          </p:cNvPr>
          <p:cNvSpPr>
            <a:spLocks noGrp="1"/>
          </p:cNvSpPr>
          <p:nvPr>
            <p:ph type="sldNum" sz="quarter" idx="12"/>
          </p:nvPr>
        </p:nvSpPr>
        <p:spPr/>
        <p:txBody>
          <a:bodyPr/>
          <a:lstStyle/>
          <a:p>
            <a:fld id="{4A7A32A2-CAA9-4CFB-9957-38086B0CFE80}" type="slidenum">
              <a:rPr lang="en-GB" smtClean="0"/>
              <a:t>‹#›</a:t>
            </a:fld>
            <a:endParaRPr lang="en-GB"/>
          </a:p>
        </p:txBody>
      </p:sp>
    </p:spTree>
    <p:extLst>
      <p:ext uri="{BB962C8B-B14F-4D97-AF65-F5344CB8AC3E}">
        <p14:creationId xmlns:p14="http://schemas.microsoft.com/office/powerpoint/2010/main" val="362621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5C484-004D-474C-8164-91AF1D697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82D6AA-7EC8-49A8-8F0D-91886CC210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68327B-4F89-4F99-9005-571872289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3F25E-B02A-49B7-AA36-7EB7D0A07F16}" type="datetimeFigureOut">
              <a:rPr lang="en-GB" smtClean="0"/>
              <a:t>19/07/2019</a:t>
            </a:fld>
            <a:endParaRPr lang="en-GB"/>
          </a:p>
        </p:txBody>
      </p:sp>
      <p:sp>
        <p:nvSpPr>
          <p:cNvPr id="5" name="Footer Placeholder 4">
            <a:extLst>
              <a:ext uri="{FF2B5EF4-FFF2-40B4-BE49-F238E27FC236}">
                <a16:creationId xmlns:a16="http://schemas.microsoft.com/office/drawing/2014/main" id="{E17E0E5D-FD07-476C-B1AF-7667A39E1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B30406-DEEE-4C37-BF2F-8524EF637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A32A2-CAA9-4CFB-9957-38086B0CFE80}" type="slidenum">
              <a:rPr lang="en-GB" smtClean="0"/>
              <a:t>‹#›</a:t>
            </a:fld>
            <a:endParaRPr lang="en-GB"/>
          </a:p>
        </p:txBody>
      </p:sp>
    </p:spTree>
    <p:extLst>
      <p:ext uri="{BB962C8B-B14F-4D97-AF65-F5344CB8AC3E}">
        <p14:creationId xmlns:p14="http://schemas.microsoft.com/office/powerpoint/2010/main" val="427525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ode.kx.com/v2/re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kx.com/connect-with-us/download/" TargetMode="External"/><Relationship Id="rId2" Type="http://schemas.openxmlformats.org/officeDocument/2006/relationships/hyperlink" Target="http://www.kx.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ode.kx.com/q4m3/1_Q_Shock_and_Awe/#12-variables" TargetMode="External"/><Relationship Id="rId2" Type="http://schemas.openxmlformats.org/officeDocument/2006/relationships/hyperlink" Target="https://code.kx.com/v2/re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4D55-4EC0-4A97-94B4-97C88486F550}"/>
              </a:ext>
            </a:extLst>
          </p:cNvPr>
          <p:cNvSpPr>
            <a:spLocks noGrp="1"/>
          </p:cNvSpPr>
          <p:nvPr>
            <p:ph type="ctrTitle"/>
          </p:nvPr>
        </p:nvSpPr>
        <p:spPr>
          <a:xfrm>
            <a:off x="234892" y="333798"/>
            <a:ext cx="11400638" cy="807105"/>
          </a:xfrm>
        </p:spPr>
        <p:txBody>
          <a:bodyPr>
            <a:normAutofit fontScale="90000"/>
          </a:bodyPr>
          <a:lstStyle/>
          <a:p>
            <a:r>
              <a:rPr lang="en-US" dirty="0"/>
              <a:t>Q fundamentals.</a:t>
            </a:r>
            <a:endParaRPr lang="en-GB" dirty="0"/>
          </a:p>
        </p:txBody>
      </p:sp>
      <p:sp>
        <p:nvSpPr>
          <p:cNvPr id="3" name="Subtitle 2">
            <a:extLst>
              <a:ext uri="{FF2B5EF4-FFF2-40B4-BE49-F238E27FC236}">
                <a16:creationId xmlns:a16="http://schemas.microsoft.com/office/drawing/2014/main" id="{D6EC9947-B4DF-44AD-A451-53388594F08E}"/>
              </a:ext>
            </a:extLst>
          </p:cNvPr>
          <p:cNvSpPr>
            <a:spLocks noGrp="1"/>
          </p:cNvSpPr>
          <p:nvPr>
            <p:ph type="subTitle" idx="1"/>
          </p:nvPr>
        </p:nvSpPr>
        <p:spPr>
          <a:xfrm>
            <a:off x="234892" y="1197192"/>
            <a:ext cx="11895589" cy="5455278"/>
          </a:xfrm>
        </p:spPr>
        <p:txBody>
          <a:bodyPr/>
          <a:lstStyle/>
          <a:p>
            <a:pPr marL="342900" indent="-342900" algn="l">
              <a:buFont typeface="Arial" panose="020B0604020202020204" pitchFamily="34" charset="0"/>
              <a:buChar char="•"/>
            </a:pPr>
            <a:r>
              <a:rPr lang="en-US" dirty="0"/>
              <a:t>What is Q ?</a:t>
            </a:r>
          </a:p>
          <a:p>
            <a:pPr marL="342900" indent="-342900" algn="l">
              <a:buFont typeface="Arial" panose="020B0604020202020204" pitchFamily="34" charset="0"/>
              <a:buChar char="•"/>
            </a:pPr>
            <a:r>
              <a:rPr lang="en-US" dirty="0"/>
              <a:t>History of kdb+/q.</a:t>
            </a:r>
          </a:p>
          <a:p>
            <a:pPr marL="342900" indent="-342900" algn="l">
              <a:buFont typeface="Arial" panose="020B0604020202020204" pitchFamily="34" charset="0"/>
              <a:buChar char="•"/>
            </a:pPr>
            <a:r>
              <a:rPr lang="en-US" dirty="0"/>
              <a:t>Column oriented vs row oriented databases [ traditional relational databases ].</a:t>
            </a:r>
          </a:p>
          <a:p>
            <a:pPr marL="342900" indent="-342900" algn="l">
              <a:buFont typeface="Arial" panose="020B0604020202020204" pitchFamily="34" charset="0"/>
              <a:buChar char="•"/>
            </a:pPr>
            <a:r>
              <a:rPr lang="en-US" dirty="0"/>
              <a:t>Frequently used terminology.</a:t>
            </a:r>
          </a:p>
          <a:p>
            <a:pPr marL="800100" lvl="1" indent="-342900" algn="l">
              <a:buFont typeface="Arial" panose="020B0604020202020204" pitchFamily="34" charset="0"/>
              <a:buChar char="•"/>
            </a:pPr>
            <a:r>
              <a:rPr lang="en-US" dirty="0"/>
              <a:t>q</a:t>
            </a:r>
          </a:p>
          <a:p>
            <a:pPr marL="800100" lvl="1" indent="-342900" algn="l">
              <a:buFont typeface="Arial" panose="020B0604020202020204" pitchFamily="34" charset="0"/>
              <a:buChar char="•"/>
            </a:pPr>
            <a:r>
              <a:rPr lang="en-US" dirty="0"/>
              <a:t>qSQL</a:t>
            </a:r>
          </a:p>
          <a:p>
            <a:pPr marL="800100" lvl="1" indent="-342900" algn="l">
              <a:buFont typeface="Arial" panose="020B0604020202020204" pitchFamily="34" charset="0"/>
              <a:buChar char="•"/>
            </a:pPr>
            <a:r>
              <a:rPr lang="en-US" dirty="0"/>
              <a:t>Timeseries Database.</a:t>
            </a:r>
          </a:p>
          <a:p>
            <a:pPr marL="800100" lvl="1" indent="-342900" algn="l">
              <a:buFont typeface="Arial" panose="020B0604020202020204" pitchFamily="34" charset="0"/>
              <a:buChar char="•"/>
            </a:pPr>
            <a:r>
              <a:rPr lang="en-US" dirty="0"/>
              <a:t>KDB+</a:t>
            </a:r>
          </a:p>
          <a:p>
            <a:pPr marL="800100" lvl="1" indent="-342900" algn="l">
              <a:buFont typeface="Arial" panose="020B0604020202020204" pitchFamily="34" charset="0"/>
              <a:buChar char="•"/>
            </a:pPr>
            <a:r>
              <a:rPr lang="en-US" dirty="0"/>
              <a:t>Tick Database.</a:t>
            </a:r>
          </a:p>
          <a:p>
            <a:pPr marL="800100" lvl="1" indent="-342900" algn="l">
              <a:buFont typeface="Arial" panose="020B0604020202020204" pitchFamily="34" charset="0"/>
              <a:buChar char="•"/>
            </a:pPr>
            <a:r>
              <a:rPr lang="en-US" dirty="0"/>
              <a:t>Array Language.</a:t>
            </a:r>
          </a:p>
          <a:p>
            <a:pPr marL="800100" lvl="1" indent="-342900" algn="l">
              <a:buFont typeface="Arial" panose="020B0604020202020204" pitchFamily="34" charset="0"/>
              <a:buChar char="•"/>
            </a:pPr>
            <a:r>
              <a:rPr lang="en-US" dirty="0"/>
              <a:t>Expressive, terse and mathematical.</a:t>
            </a:r>
          </a:p>
          <a:p>
            <a:pPr marL="800100" lvl="1" indent="-342900" algn="l">
              <a:buFont typeface="Arial" panose="020B0604020202020204" pitchFamily="34" charset="0"/>
              <a:buChar char="•"/>
            </a:pPr>
            <a:r>
              <a:rPr lang="en-US" dirty="0"/>
              <a:t>In memory vs on disk databases [ Traditional ] processing.</a:t>
            </a:r>
          </a:p>
        </p:txBody>
      </p:sp>
    </p:spTree>
    <p:extLst>
      <p:ext uri="{BB962C8B-B14F-4D97-AF65-F5344CB8AC3E}">
        <p14:creationId xmlns:p14="http://schemas.microsoft.com/office/powerpoint/2010/main" val="145238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CC48-2AD1-4208-B2C7-6E3829ECEF60}"/>
              </a:ext>
            </a:extLst>
          </p:cNvPr>
          <p:cNvSpPr>
            <a:spLocks noGrp="1"/>
          </p:cNvSpPr>
          <p:nvPr>
            <p:ph type="title"/>
          </p:nvPr>
        </p:nvSpPr>
        <p:spPr>
          <a:xfrm>
            <a:off x="109057" y="58724"/>
            <a:ext cx="11962701" cy="864066"/>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EA77332B-9A61-4D41-9072-2FCF658D4CBA}"/>
              </a:ext>
            </a:extLst>
          </p:cNvPr>
          <p:cNvSpPr>
            <a:spLocks noGrp="1"/>
          </p:cNvSpPr>
          <p:nvPr>
            <p:ph idx="1"/>
          </p:nvPr>
        </p:nvSpPr>
        <p:spPr>
          <a:xfrm>
            <a:off x="0" y="813732"/>
            <a:ext cx="12191999" cy="6044268"/>
          </a:xfrm>
        </p:spPr>
        <p:txBody>
          <a:bodyPr>
            <a:normAutofit/>
          </a:bodyPr>
          <a:lstStyle/>
          <a:p>
            <a:pPr lvl="1"/>
            <a:endParaRPr lang="en-GB" sz="1200" dirty="0"/>
          </a:p>
          <a:p>
            <a:pPr lvl="1"/>
            <a:r>
              <a:rPr lang="en-US" sz="1600" dirty="0"/>
              <a:t>A constant is any value that does not change. Ex:- `anand , “anand”, 100j,  3.14159f. These are constant values because they are fixed and cant themselves change. This is opposite behavior to what variables are which can change what they store during their life time. All the above constants are of different data types. Generally a good practice is to assign the constants required to all capitals named variables and use in the code further. Note that PI can still be amended as it is a variable!! It is up to discipline of the programmer to avoid doing this since it will never change in value. </a:t>
            </a:r>
          </a:p>
          <a:p>
            <a:pPr marL="457200" lvl="1" indent="0">
              <a:buNone/>
            </a:pPr>
            <a:endParaRPr lang="en-US" sz="1600" dirty="0"/>
          </a:p>
          <a:p>
            <a:pPr lvl="2"/>
            <a:r>
              <a:rPr lang="en-US" sz="1200" dirty="0"/>
              <a:t>Ex</a:t>
            </a:r>
            <a:r>
              <a:rPr lang="en-US" sz="1200" i="1" dirty="0"/>
              <a:t>:-  </a:t>
            </a:r>
            <a:r>
              <a:rPr lang="en-US" sz="1200" i="1" dirty="0">
                <a:highlight>
                  <a:srgbClr val="FFFF00"/>
                </a:highlight>
              </a:rPr>
              <a:t>PI:3.14159f  </a:t>
            </a:r>
            <a:r>
              <a:rPr lang="en-US" sz="1200" dirty="0"/>
              <a:t>and can be used in the code like below.</a:t>
            </a:r>
          </a:p>
          <a:p>
            <a:pPr lvl="2"/>
            <a:r>
              <a:rPr lang="en-US" sz="1200" i="1" dirty="0">
                <a:highlight>
                  <a:srgbClr val="FFFF00"/>
                </a:highlight>
              </a:rPr>
              <a:t>getCirclePerimeter:{ 2*PI*x } / here x is parameter passed to the function which is the radius of the circle.</a:t>
            </a:r>
          </a:p>
          <a:p>
            <a:pPr lvl="1"/>
            <a:endParaRPr lang="en-US" sz="1600" i="1" dirty="0">
              <a:highlight>
                <a:srgbClr val="FFFF00"/>
              </a:highlight>
            </a:endParaRPr>
          </a:p>
          <a:p>
            <a:pPr lvl="1"/>
            <a:r>
              <a:rPr lang="en-US" sz="1600" dirty="0"/>
              <a:t>A complex or derived data type is a more advanced data structure that is designed to store data in certain way to enable complex operations. Ex:- A list of a collection of items. </a:t>
            </a:r>
          </a:p>
          <a:p>
            <a:pPr lvl="2"/>
            <a:r>
              <a:rPr lang="en-US" sz="1200" i="1" dirty="0">
                <a:highlight>
                  <a:srgbClr val="FFFF00"/>
                </a:highlight>
              </a:rPr>
              <a:t>Ex:- sampleIntegerList: 100 200 350 472; </a:t>
            </a:r>
          </a:p>
          <a:p>
            <a:pPr lvl="2"/>
            <a:r>
              <a:rPr lang="en-US" sz="1200" i="1" dirty="0">
                <a:highlight>
                  <a:srgbClr val="FFFF00"/>
                </a:highlight>
              </a:rPr>
              <a:t>Ex:- sampleIntegerList: 100 200 350 472;  tsaScriptingTeamMembers:`anand`beni`rod`nick;</a:t>
            </a:r>
          </a:p>
          <a:p>
            <a:pPr marL="914400" lvl="2" indent="0">
              <a:buNone/>
            </a:pPr>
            <a:endParaRPr lang="en-US" sz="1200" i="1" dirty="0">
              <a:highlight>
                <a:srgbClr val="FFFF00"/>
              </a:highlight>
            </a:endParaRPr>
          </a:p>
          <a:p>
            <a:pPr lvl="1"/>
            <a:r>
              <a:rPr lang="en-US" sz="1600" dirty="0"/>
              <a:t>There are mainly below types of complex data types. </a:t>
            </a:r>
          </a:p>
          <a:p>
            <a:pPr lvl="2"/>
            <a:r>
              <a:rPr lang="en-US" sz="1200" dirty="0"/>
              <a:t>Lists.</a:t>
            </a:r>
          </a:p>
          <a:p>
            <a:pPr lvl="2"/>
            <a:r>
              <a:rPr lang="en-US" sz="1200" dirty="0"/>
              <a:t>map or dictionary.</a:t>
            </a:r>
          </a:p>
          <a:p>
            <a:pPr lvl="2"/>
            <a:r>
              <a:rPr lang="en-US" sz="1200" dirty="0"/>
              <a:t>Tables [ keyed and non keyed ].</a:t>
            </a:r>
          </a:p>
          <a:p>
            <a:pPr lvl="2"/>
            <a:endParaRPr lang="en-US" sz="1200" dirty="0"/>
          </a:p>
          <a:p>
            <a:pPr lvl="1"/>
            <a:r>
              <a:rPr lang="en-US" sz="1600" dirty="0"/>
              <a:t>All problems are generally solved via  searching, sorting and filtering! These are basic building blocks of all problem solving!</a:t>
            </a:r>
          </a:p>
          <a:p>
            <a:pPr lvl="1"/>
            <a:r>
              <a:rPr lang="en-US" sz="1600" dirty="0"/>
              <a:t>These complex data types help us manage and model problems and solve them efficiently.  Let us look at some examples in next section.</a:t>
            </a:r>
          </a:p>
          <a:p>
            <a:pPr lvl="3"/>
            <a:endParaRPr lang="en-US" sz="1000" i="1" dirty="0">
              <a:highlight>
                <a:srgbClr val="FFFF00"/>
              </a:highlight>
            </a:endParaRPr>
          </a:p>
          <a:p>
            <a:pPr lvl="1"/>
            <a:endParaRPr lang="en-US" sz="1200" dirty="0"/>
          </a:p>
          <a:p>
            <a:endParaRPr lang="en-US" sz="1600" dirty="0"/>
          </a:p>
          <a:p>
            <a:pPr lvl="1"/>
            <a:endParaRPr lang="en-US" sz="1200" dirty="0"/>
          </a:p>
          <a:p>
            <a:endParaRPr lang="en-GB" sz="1600" dirty="0"/>
          </a:p>
        </p:txBody>
      </p:sp>
    </p:spTree>
    <p:extLst>
      <p:ext uri="{BB962C8B-B14F-4D97-AF65-F5344CB8AC3E}">
        <p14:creationId xmlns:p14="http://schemas.microsoft.com/office/powerpoint/2010/main" val="425063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7940-DA5E-4713-9D3B-B034EE2EF543}"/>
              </a:ext>
            </a:extLst>
          </p:cNvPr>
          <p:cNvSpPr>
            <a:spLocks noGrp="1"/>
          </p:cNvSpPr>
          <p:nvPr>
            <p:ph type="title"/>
          </p:nvPr>
        </p:nvSpPr>
        <p:spPr>
          <a:xfrm>
            <a:off x="80744" y="54733"/>
            <a:ext cx="12030512" cy="708666"/>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784B9C6F-1BDD-4E52-9DDD-12F9EDE664E1}"/>
              </a:ext>
            </a:extLst>
          </p:cNvPr>
          <p:cNvSpPr>
            <a:spLocks noGrp="1"/>
          </p:cNvSpPr>
          <p:nvPr>
            <p:ph idx="1"/>
          </p:nvPr>
        </p:nvSpPr>
        <p:spPr>
          <a:xfrm>
            <a:off x="99969" y="838900"/>
            <a:ext cx="12030511" cy="5964367"/>
          </a:xfrm>
        </p:spPr>
        <p:txBody>
          <a:bodyPr>
            <a:normAutofit/>
          </a:bodyPr>
          <a:lstStyle/>
          <a:p>
            <a:r>
              <a:rPr lang="en-US" sz="1600" dirty="0"/>
              <a:t>A List is simply a collection of items of similar type, generally more than 1 item in the collection. </a:t>
            </a:r>
            <a:r>
              <a:rPr lang="en-US" sz="1600" i="1" dirty="0">
                <a:highlight>
                  <a:srgbClr val="FFFF00"/>
                </a:highlight>
              </a:rPr>
              <a:t>List : Item1, Item2, Item3;</a:t>
            </a:r>
          </a:p>
          <a:p>
            <a:pPr lvl="1"/>
            <a:r>
              <a:rPr lang="en-US" sz="1200" i="1" dirty="0"/>
              <a:t>All items in the list are stored contiguously in the memory. Hence the items can be accessed efficiently.</a:t>
            </a:r>
          </a:p>
          <a:p>
            <a:pPr lvl="1"/>
            <a:r>
              <a:rPr lang="en-US" sz="1200" i="1" dirty="0"/>
              <a:t>Lists can grow in size depending on how many items are there in them. </a:t>
            </a:r>
          </a:p>
          <a:p>
            <a:pPr lvl="1"/>
            <a:r>
              <a:rPr lang="en-US" sz="1200" i="1" dirty="0"/>
              <a:t>Two special cases exist for list namely a list with single value and an empty/null List. </a:t>
            </a:r>
          </a:p>
          <a:p>
            <a:pPr lvl="1"/>
            <a:r>
              <a:rPr lang="en-US" sz="1100" i="1" dirty="0"/>
              <a:t>The List with single value is generally represented as </a:t>
            </a:r>
            <a:r>
              <a:rPr lang="en-US" sz="1100" dirty="0"/>
              <a:t>enlist item.    </a:t>
            </a:r>
          </a:p>
          <a:p>
            <a:pPr lvl="1"/>
            <a:r>
              <a:rPr lang="en-US" sz="1200" i="1" dirty="0">
                <a:highlight>
                  <a:srgbClr val="FFFF00"/>
                </a:highlight>
              </a:rPr>
              <a:t>Ex:-  mySingleItemList:enlist 100.2f;  Here the mySingleItemList contains one item of float type.</a:t>
            </a:r>
          </a:p>
          <a:p>
            <a:pPr lvl="1"/>
            <a:r>
              <a:rPr lang="en-US" sz="1100" i="1" dirty="0">
                <a:highlight>
                  <a:srgbClr val="FFFF00"/>
                </a:highlight>
              </a:rPr>
              <a:t>myScoresList:12 17 124 789 523i / This is a list of integers. It is a proper list since it has more than 1 item.</a:t>
            </a:r>
          </a:p>
          <a:p>
            <a:pPr lvl="1"/>
            <a:r>
              <a:rPr lang="en-US" sz="1100" dirty="0"/>
              <a:t>An empty list is a special list case where it has no items. This can happen and may be required in certain programming edge cases. Ex:- two sets may have nothing in common and their common set value will simply be an empty set. It can be represented via null List.</a:t>
            </a:r>
          </a:p>
          <a:p>
            <a:pPr lvl="1"/>
            <a:r>
              <a:rPr lang="en-US" sz="1100" dirty="0"/>
              <a:t>One of key benefits of a list is that any of its items can be accessed using index number directly.  </a:t>
            </a:r>
          </a:p>
          <a:p>
            <a:pPr lvl="2"/>
            <a:r>
              <a:rPr lang="en-US" sz="1000" dirty="0"/>
              <a:t>Ex:- </a:t>
            </a:r>
            <a:r>
              <a:rPr lang="en-US" sz="1000" i="1" dirty="0">
                <a:highlight>
                  <a:srgbClr val="FFFF00"/>
                </a:highlight>
              </a:rPr>
              <a:t>myScoresList:12 17 124 789 523i;  secondScore : myScoresList[1].</a:t>
            </a:r>
          </a:p>
          <a:p>
            <a:pPr lvl="2"/>
            <a:r>
              <a:rPr lang="en-US" sz="1000" i="1" dirty="0"/>
              <a:t>Why the index here is 1 ? This is because the index of first element of an array or List is zero not 1. This is the standard approach in programming generally.</a:t>
            </a:r>
          </a:p>
          <a:p>
            <a:pPr lvl="1"/>
            <a:r>
              <a:rPr lang="en-US" sz="1200" i="1" dirty="0"/>
              <a:t>The below picture represents the List and how it is stored in memory.</a:t>
            </a:r>
          </a:p>
          <a:p>
            <a:pPr lvl="1"/>
            <a:endParaRPr lang="en-US" sz="1200" i="1" dirty="0"/>
          </a:p>
          <a:p>
            <a:pPr lvl="1"/>
            <a:endParaRPr lang="en-US" sz="1200" i="1" dirty="0"/>
          </a:p>
          <a:p>
            <a:pPr lvl="1"/>
            <a:endParaRPr lang="en-US" sz="1200" i="1" dirty="0"/>
          </a:p>
          <a:p>
            <a:pPr lvl="1"/>
            <a:endParaRPr lang="en-US" sz="1200" i="1" dirty="0"/>
          </a:p>
          <a:p>
            <a:pPr lvl="1"/>
            <a:endParaRPr lang="en-US" sz="1200" i="1" dirty="0"/>
          </a:p>
          <a:p>
            <a:pPr lvl="1"/>
            <a:endParaRPr lang="en-US" sz="1200" i="1" dirty="0"/>
          </a:p>
          <a:p>
            <a:pPr lvl="1"/>
            <a:endParaRPr lang="en-US" sz="1200" i="1" dirty="0"/>
          </a:p>
          <a:p>
            <a:pPr lvl="1"/>
            <a:endParaRPr lang="en-US" sz="1200" i="1" dirty="0"/>
          </a:p>
          <a:p>
            <a:pPr lvl="1"/>
            <a:endParaRPr lang="en-US" sz="1200" i="1" dirty="0"/>
          </a:p>
          <a:p>
            <a:pPr lvl="1"/>
            <a:r>
              <a:rPr lang="en-US" sz="1200" i="1" dirty="0"/>
              <a:t>Any questions on List ? </a:t>
            </a:r>
          </a:p>
          <a:p>
            <a:pPr lvl="1"/>
            <a:r>
              <a:rPr lang="en-US" sz="1200" i="1" dirty="0"/>
              <a:t>Exercises on List.  Try below examples.</a:t>
            </a:r>
          </a:p>
          <a:p>
            <a:pPr lvl="2"/>
            <a:r>
              <a:rPr lang="en-US" sz="800" i="1" dirty="0"/>
              <a:t>Given a list identify all elements which are perfect squares.</a:t>
            </a:r>
          </a:p>
          <a:p>
            <a:pPr lvl="2"/>
            <a:r>
              <a:rPr lang="en-US" sz="800" i="1" dirty="0"/>
              <a:t>Given a List identify return only the odd variables from the List.</a:t>
            </a:r>
          </a:p>
          <a:p>
            <a:pPr lvl="2"/>
            <a:endParaRPr lang="en-US" sz="800" i="1" dirty="0"/>
          </a:p>
          <a:p>
            <a:pPr lvl="1"/>
            <a:endParaRPr lang="en-US" sz="1200" i="1" dirty="0"/>
          </a:p>
          <a:p>
            <a:pPr lvl="1"/>
            <a:endParaRPr lang="en-US" sz="1200" i="1" dirty="0"/>
          </a:p>
          <a:p>
            <a:pPr lvl="1"/>
            <a:endParaRPr lang="en-US" sz="1200" i="1" dirty="0"/>
          </a:p>
          <a:p>
            <a:pPr lvl="1"/>
            <a:endParaRPr lang="en-US" sz="1200" i="1" dirty="0"/>
          </a:p>
          <a:p>
            <a:pPr lvl="1"/>
            <a:endParaRPr lang="en-US" sz="1200" i="1" dirty="0"/>
          </a:p>
          <a:p>
            <a:pPr lvl="2"/>
            <a:endParaRPr lang="en-US" sz="1000" i="1" dirty="0"/>
          </a:p>
        </p:txBody>
      </p:sp>
      <p:pic>
        <p:nvPicPr>
          <p:cNvPr id="4" name="Picture 3">
            <a:extLst>
              <a:ext uri="{FF2B5EF4-FFF2-40B4-BE49-F238E27FC236}">
                <a16:creationId xmlns:a16="http://schemas.microsoft.com/office/drawing/2014/main" id="{ED9AB4C7-9B7A-4C77-8513-771941D9FB89}"/>
              </a:ext>
            </a:extLst>
          </p:cNvPr>
          <p:cNvPicPr>
            <a:picLocks noChangeAspect="1"/>
          </p:cNvPicPr>
          <p:nvPr/>
        </p:nvPicPr>
        <p:blipFill>
          <a:blip r:embed="rId2"/>
          <a:stretch>
            <a:fillRect/>
          </a:stretch>
        </p:blipFill>
        <p:spPr>
          <a:xfrm>
            <a:off x="3112315" y="3921067"/>
            <a:ext cx="5018277" cy="1571625"/>
          </a:xfrm>
          <a:prstGeom prst="rect">
            <a:avLst/>
          </a:prstGeom>
        </p:spPr>
      </p:pic>
    </p:spTree>
    <p:extLst>
      <p:ext uri="{BB962C8B-B14F-4D97-AF65-F5344CB8AC3E}">
        <p14:creationId xmlns:p14="http://schemas.microsoft.com/office/powerpoint/2010/main" val="311215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439B-A279-40AC-900A-8C4DF4B8104D}"/>
              </a:ext>
            </a:extLst>
          </p:cNvPr>
          <p:cNvSpPr>
            <a:spLocks noGrp="1"/>
          </p:cNvSpPr>
          <p:nvPr>
            <p:ph type="title"/>
          </p:nvPr>
        </p:nvSpPr>
        <p:spPr>
          <a:xfrm>
            <a:off x="83190" y="88288"/>
            <a:ext cx="12030512" cy="952457"/>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0502F04E-F63A-462D-85BB-42980CE6BEEE}"/>
              </a:ext>
            </a:extLst>
          </p:cNvPr>
          <p:cNvSpPr>
            <a:spLocks noGrp="1"/>
          </p:cNvSpPr>
          <p:nvPr>
            <p:ph idx="1"/>
          </p:nvPr>
        </p:nvSpPr>
        <p:spPr>
          <a:xfrm>
            <a:off x="83190" y="1090570"/>
            <a:ext cx="12030511" cy="5679142"/>
          </a:xfrm>
        </p:spPr>
        <p:txBody>
          <a:bodyPr>
            <a:normAutofit/>
          </a:bodyPr>
          <a:lstStyle/>
          <a:p>
            <a:r>
              <a:rPr lang="en-US" sz="1600" dirty="0"/>
              <a:t>A map is a data structure that allows key value pairs to be stored in efficient way so that accessing the value of a given key is very efficient.</a:t>
            </a:r>
          </a:p>
          <a:p>
            <a:r>
              <a:rPr lang="en-US" sz="1600" dirty="0"/>
              <a:t>A map can be thought of or considered similar to look up dictionary that is sorted by the words [ keys ]. </a:t>
            </a:r>
          </a:p>
          <a:p>
            <a:r>
              <a:rPr lang="en-US" sz="1600" dirty="0"/>
              <a:t>In q a map can store value of either a simple type or a complex derived type [ Ex:- List ].</a:t>
            </a:r>
          </a:p>
          <a:p>
            <a:r>
              <a:rPr lang="en-US" sz="1400" i="1" dirty="0">
                <a:highlight>
                  <a:srgbClr val="FFFF00"/>
                </a:highlight>
              </a:rPr>
              <a:t>Technical Fact : The lookup cost of an item in a map is O(log2(n)) if implemented using BST or O(1) if it is HashMap lookup.</a:t>
            </a:r>
          </a:p>
          <a:p>
            <a:r>
              <a:rPr lang="en-US" sz="1600" dirty="0"/>
              <a:t>A map is represented in q as (keyList)!(valueList). Ex:-  </a:t>
            </a:r>
            <a:r>
              <a:rPr lang="en-US" sz="1400" i="1" dirty="0">
                <a:highlight>
                  <a:srgbClr val="FFFF00"/>
                </a:highlight>
              </a:rPr>
              <a:t>myTestMap:`Anand`Beni`Rod`Nick!10 20 30 40;</a:t>
            </a:r>
          </a:p>
          <a:p>
            <a:r>
              <a:rPr lang="en-US" sz="1600" dirty="0"/>
              <a:t>Ex:- In order to access `Anand value in the map we do the below.</a:t>
            </a:r>
          </a:p>
          <a:p>
            <a:r>
              <a:rPr lang="en-US" sz="1600" i="1" dirty="0">
                <a:highlight>
                  <a:srgbClr val="FFFF00"/>
                </a:highlight>
              </a:rPr>
              <a:t>anandAge:myTestMap[`Anand] or you can even generalize it like  username: `Anand;  userAge : myTestMap[username];</a:t>
            </a:r>
          </a:p>
          <a:p>
            <a:r>
              <a:rPr lang="en-US" sz="1600" dirty="0"/>
              <a:t>Maps are very useful to lookup data. They are often used as cache in applications. </a:t>
            </a:r>
          </a:p>
          <a:p>
            <a:r>
              <a:rPr lang="en-US" sz="1600" dirty="0"/>
              <a:t>A Key in a map is always unique [ and should be in a good design ].  Duplicate keys will result in only the first value being retrieved.</a:t>
            </a:r>
          </a:p>
          <a:p>
            <a:pPr lvl="1"/>
            <a:r>
              <a:rPr lang="en-US" sz="1200" dirty="0"/>
              <a:t>myDict : </a:t>
            </a:r>
            <a:r>
              <a:rPr lang="de-DE" sz="1200" dirty="0"/>
              <a:t>(`Anand`Albert`Anand`Peter`Thomas)!(10 20 30 40 50);</a:t>
            </a:r>
          </a:p>
          <a:p>
            <a:pPr lvl="1"/>
            <a:r>
              <a:rPr lang="de-DE" sz="1200" dirty="0"/>
              <a:t>anandAge:myDict[`Anand]; / Here anandAge is 10 not 30 since the only first occurance is returned.</a:t>
            </a:r>
          </a:p>
          <a:p>
            <a:r>
              <a:rPr lang="de-DE" sz="1600" dirty="0"/>
              <a:t>A map can also be looked at as two Lists of same length kept side by side. </a:t>
            </a:r>
          </a:p>
          <a:p>
            <a:pPr lvl="1"/>
            <a:r>
              <a:rPr lang="de-DE" sz="1200" i="1" dirty="0">
                <a:highlight>
                  <a:srgbClr val="FFFF00"/>
                </a:highlight>
              </a:rPr>
              <a:t>Ex:- myDict : (`Anand`Albert`Anand`Peter`Thomas)!(10 20 30 40 50);</a:t>
            </a:r>
          </a:p>
          <a:p>
            <a:pPr lvl="1"/>
            <a:r>
              <a:rPr lang="de-DE" sz="1200" i="1" dirty="0">
                <a:highlight>
                  <a:srgbClr val="FFFF00"/>
                </a:highlight>
              </a:rPr>
              <a:t>keyItemsList:key myDict;	/ The keyItemsList is `Anand`Albert`Anand`Peter`Thomas.</a:t>
            </a:r>
          </a:p>
          <a:p>
            <a:pPr lvl="1"/>
            <a:r>
              <a:rPr lang="de-DE" sz="1200" i="1" dirty="0">
                <a:highlight>
                  <a:srgbClr val="FFFF00"/>
                </a:highlight>
              </a:rPr>
              <a:t>valueItemsList:value myDict;	/ The valueItemsList is 10 20 30 40 50.</a:t>
            </a:r>
            <a:endParaRPr lang="en-US" sz="1200" i="1" dirty="0">
              <a:highlight>
                <a:srgbClr val="FFFF00"/>
              </a:highlight>
            </a:endParaRPr>
          </a:p>
          <a:p>
            <a:r>
              <a:rPr lang="en-US" sz="1600" dirty="0"/>
              <a:t>Something to think about. </a:t>
            </a:r>
          </a:p>
          <a:p>
            <a:pPr lvl="1"/>
            <a:r>
              <a:rPr lang="en-US" sz="1200" dirty="0"/>
              <a:t>How will you implement a multi map where each key can have one or more value ?</a:t>
            </a:r>
          </a:p>
          <a:p>
            <a:pPr lvl="1"/>
            <a:r>
              <a:rPr lang="en-US" sz="1200" dirty="0"/>
              <a:t>Is a List also a kind of map ?</a:t>
            </a:r>
          </a:p>
        </p:txBody>
      </p:sp>
    </p:spTree>
    <p:extLst>
      <p:ext uri="{BB962C8B-B14F-4D97-AF65-F5344CB8AC3E}">
        <p14:creationId xmlns:p14="http://schemas.microsoft.com/office/powerpoint/2010/main" val="168592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74801" y="88289"/>
            <a:ext cx="12038901" cy="675109"/>
          </a:xfrm>
        </p:spPr>
        <p:txBody>
          <a:bodyPr>
            <a:normAutofit fontScale="90000"/>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74800" y="763398"/>
            <a:ext cx="12038900" cy="6006313"/>
          </a:xfrm>
        </p:spPr>
        <p:txBody>
          <a:bodyPr>
            <a:normAutofit/>
          </a:bodyPr>
          <a:lstStyle/>
          <a:p>
            <a:r>
              <a:rPr lang="en-US" sz="1600" dirty="0"/>
              <a:t>A table in kdb+ is essentially a collection of named columns implemented as a dictionary. </a:t>
            </a:r>
          </a:p>
          <a:p>
            <a:r>
              <a:rPr lang="en-US" sz="1600" dirty="0"/>
              <a:t>Think of a table as multiple named lists kept side by side which looks as two dimensional array.</a:t>
            </a:r>
          </a:p>
          <a:p>
            <a:r>
              <a:rPr lang="en-US" sz="1600" dirty="0"/>
              <a:t>Each column in a table is a List of values with column name as property or attribute.</a:t>
            </a:r>
          </a:p>
          <a:p>
            <a:r>
              <a:rPr lang="en-US" sz="1600" i="1" dirty="0">
                <a:highlight>
                  <a:srgbClr val="FFFF00"/>
                </a:highlight>
              </a:rPr>
              <a:t>Ex:-  sampleTable : ([] Name:`Anand`Peter`Thomas`Robert`James; Salary : 1 2 3 4 5);</a:t>
            </a:r>
          </a:p>
          <a:p>
            <a:r>
              <a:rPr lang="en-US" sz="1400" dirty="0"/>
              <a:t>To access the first column in the table one can do it either of the way below. </a:t>
            </a:r>
          </a:p>
          <a:p>
            <a:pPr lvl="1"/>
            <a:r>
              <a:rPr lang="en-US" sz="1200" i="1" dirty="0">
                <a:highlight>
                  <a:srgbClr val="FFFF00"/>
                </a:highlight>
              </a:rPr>
              <a:t>nameList : sampleTable[`Name];</a:t>
            </a:r>
          </a:p>
          <a:p>
            <a:pPr lvl="1"/>
            <a:r>
              <a:rPr lang="en-US" sz="1200" i="1" dirty="0">
                <a:highlight>
                  <a:srgbClr val="FFFF00"/>
                </a:highlight>
              </a:rPr>
              <a:t>nameList : sampleTable.Name;</a:t>
            </a:r>
          </a:p>
          <a:p>
            <a:r>
              <a:rPr lang="en-US" sz="1600" dirty="0"/>
              <a:t>The table can also be accessed row wise.</a:t>
            </a:r>
          </a:p>
          <a:p>
            <a:pPr lvl="1"/>
            <a:r>
              <a:rPr lang="en-US" sz="1200" i="1" dirty="0">
                <a:highlight>
                  <a:srgbClr val="FFFF00"/>
                </a:highlight>
              </a:rPr>
              <a:t>firstRow : sampleTable[0];	/ surprise! It returns a dictionary of column names and values in specific row.</a:t>
            </a:r>
          </a:p>
          <a:p>
            <a:r>
              <a:rPr lang="en-US" sz="1600" dirty="0"/>
              <a:t>Since a table is an aggregate of row wise dictionary data , it is no surprise that if we flip a dictionary we should get a table.</a:t>
            </a:r>
          </a:p>
          <a:p>
            <a:pPr lvl="1"/>
            <a:r>
              <a:rPr lang="en-US" sz="1200" dirty="0"/>
              <a:t>Ex:- testable : flip firstRow; / firstRow is initialized in above example. It will return a table of 1 row.</a:t>
            </a:r>
          </a:p>
          <a:p>
            <a:r>
              <a:rPr lang="en-US" sz="1600" dirty="0"/>
              <a:t>If a table has multiple rows we can see that each row dictionary flipped and merged together will return the original table itself. We can verify this fact as below.</a:t>
            </a:r>
          </a:p>
          <a:p>
            <a:pPr lvl="1"/>
            <a:r>
              <a:rPr lang="en-US" sz="1200" i="1" dirty="0">
                <a:highlight>
                  <a:srgbClr val="FFFF00"/>
                </a:highlight>
              </a:rPr>
              <a:t>sampleTable : flip `name`iq!(`Dent`Beeblebrox`Prefect;98 42 126);</a:t>
            </a:r>
          </a:p>
          <a:p>
            <a:pPr lvl="1"/>
            <a:r>
              <a:rPr lang="en-US" sz="1200" i="1" dirty="0">
                <a:highlight>
                  <a:srgbClr val="FFFF00"/>
                </a:highlight>
              </a:rPr>
              <a:t>firstRow : sampleTable[0]; / This is a dictionary.</a:t>
            </a:r>
          </a:p>
          <a:p>
            <a:pPr lvl="1"/>
            <a:r>
              <a:rPr lang="en-US" sz="1200" i="1" dirty="0">
                <a:highlight>
                  <a:srgbClr val="FFFF00"/>
                </a:highlight>
              </a:rPr>
              <a:t>newTable : { y[x] }[;sampleTable] each til count sampleTable; / Take each row dictionary of the table and merge them.</a:t>
            </a:r>
          </a:p>
          <a:p>
            <a:pPr lvl="1"/>
            <a:r>
              <a:rPr lang="en-US" sz="1200" i="1" dirty="0">
                <a:highlight>
                  <a:srgbClr val="FFFF00"/>
                </a:highlight>
              </a:rPr>
              <a:t>newTable ~ sampleTable  / Returns 1b because they are same!!</a:t>
            </a:r>
          </a:p>
          <a:p>
            <a:r>
              <a:rPr lang="en-US" sz="1600" i="1" dirty="0"/>
              <a:t>Some useful tools for exploring tables.</a:t>
            </a:r>
          </a:p>
          <a:p>
            <a:pPr lvl="1"/>
            <a:r>
              <a:rPr lang="en-US" sz="1200" i="1" dirty="0">
                <a:highlight>
                  <a:srgbClr val="FFFF00"/>
                </a:highlight>
              </a:rPr>
              <a:t>meta sampleTable;   / This returns the layout of the table. There columns exist for each column name as a row.  t -&gt; type , f -&gt; foreign key , a -&gt; attribute.</a:t>
            </a:r>
          </a:p>
          <a:p>
            <a:pPr lvl="1"/>
            <a:r>
              <a:rPr lang="en-US" sz="1200" i="1" dirty="0">
                <a:highlight>
                  <a:srgbClr val="FFFF00"/>
                </a:highlight>
              </a:rPr>
              <a:t>cols sampleTable; 	  / Gives a list of column names as symbols for a given table.</a:t>
            </a:r>
          </a:p>
          <a:p>
            <a:pPr lvl="1"/>
            <a:r>
              <a:rPr lang="en-US" sz="1200" i="1" dirty="0">
                <a:highlight>
                  <a:srgbClr val="FFFF00"/>
                </a:highlight>
              </a:rPr>
              <a:t>keys sampleTable;  /  List of key columns in a table. If the table is unkeyed then its an empty List. The result is list because multiple columns can be used as key.</a:t>
            </a:r>
          </a:p>
          <a:p>
            <a:endParaRPr lang="en-US" sz="1600" i="1" dirty="0"/>
          </a:p>
          <a:p>
            <a:pPr marL="457200" lvl="1" indent="0">
              <a:buNone/>
            </a:pPr>
            <a:endParaRPr lang="en-US" sz="1200" i="1" dirty="0"/>
          </a:p>
          <a:p>
            <a:pPr marL="457200" lvl="1" indent="0">
              <a:buNone/>
            </a:pPr>
            <a:endParaRPr lang="en-US" sz="1200" dirty="0"/>
          </a:p>
        </p:txBody>
      </p:sp>
    </p:spTree>
    <p:extLst>
      <p:ext uri="{BB962C8B-B14F-4D97-AF65-F5344CB8AC3E}">
        <p14:creationId xmlns:p14="http://schemas.microsoft.com/office/powerpoint/2010/main" val="375780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1" y="0"/>
            <a:ext cx="12113702" cy="872455"/>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72454"/>
            <a:ext cx="12192000" cy="5985545"/>
          </a:xfrm>
        </p:spPr>
        <p:txBody>
          <a:bodyPr>
            <a:normAutofit/>
          </a:bodyPr>
          <a:lstStyle/>
          <a:p>
            <a:r>
              <a:rPr lang="en-US" sz="1600" dirty="0"/>
              <a:t>There are two kinds of table based on classification criteria of if it has keys. Keyed tables and non keyed tables.</a:t>
            </a:r>
          </a:p>
          <a:p>
            <a:r>
              <a:rPr lang="en-US" sz="1600" dirty="0"/>
              <a:t>A non keyed table is a table without any key columns. In real world most of the schema design requires keys on a table. Although non keyed tables can still exist and useful.  A non keyed table type is 98h.</a:t>
            </a:r>
          </a:p>
          <a:p>
            <a:r>
              <a:rPr lang="en-GB" sz="1400" i="1" dirty="0">
                <a:highlight>
                  <a:srgbClr val="FFFF00"/>
                </a:highlight>
              </a:rPr>
              <a:t>sampleTable : ([] Name:`Anand`Peter`Alex;Age:10 20 30);	/ This table does not have any key this is why it has [] at the start.</a:t>
            </a:r>
          </a:p>
          <a:p>
            <a:r>
              <a:rPr lang="en-US" sz="1600" i="1" dirty="0">
                <a:highlight>
                  <a:srgbClr val="FFFF00"/>
                </a:highlight>
              </a:rPr>
              <a:t>Try the below commands to verify some details about the non keyed table.</a:t>
            </a:r>
          </a:p>
          <a:p>
            <a:pPr lvl="1"/>
            <a:r>
              <a:rPr lang="en-US" sz="1200" i="1" dirty="0">
                <a:highlight>
                  <a:srgbClr val="FFFF00"/>
                </a:highlight>
              </a:rPr>
              <a:t>type sampleTable	/ should return 98h since it is unkeyed table.</a:t>
            </a:r>
          </a:p>
          <a:p>
            <a:pPr lvl="1"/>
            <a:r>
              <a:rPr lang="en-US" sz="1200" i="1" dirty="0">
                <a:highlight>
                  <a:srgbClr val="FFFF00"/>
                </a:highlight>
              </a:rPr>
              <a:t>keys sampleTable	/ this should be an empty symbol List since this is unkeyed table it has no key columns.</a:t>
            </a:r>
          </a:p>
          <a:p>
            <a:pPr lvl="1"/>
            <a:endParaRPr lang="en-US" sz="1600" i="1" dirty="0">
              <a:highlight>
                <a:srgbClr val="FFFF00"/>
              </a:highlight>
            </a:endParaRPr>
          </a:p>
          <a:p>
            <a:r>
              <a:rPr lang="en-US" sz="1600" dirty="0"/>
              <a:t>A</a:t>
            </a:r>
            <a:r>
              <a:rPr lang="en-GB" sz="1600" dirty="0"/>
              <a:t> Keyed table is a table which has single or composite primary key. So what are the reasons to use key, its implications ?</a:t>
            </a:r>
          </a:p>
          <a:p>
            <a:pPr lvl="1"/>
            <a:r>
              <a:rPr lang="en-US" sz="1200" dirty="0"/>
              <a:t>A</a:t>
            </a:r>
            <a:r>
              <a:rPr lang="en-GB" sz="1200" dirty="0"/>
              <a:t> simple keyed table has one column which acts as primary key for the table.</a:t>
            </a:r>
          </a:p>
          <a:p>
            <a:pPr lvl="1"/>
            <a:r>
              <a:rPr lang="en-US" sz="1200" dirty="0"/>
              <a:t>A</a:t>
            </a:r>
            <a:r>
              <a:rPr lang="en-GB" sz="1200" dirty="0"/>
              <a:t> composite keyed table has multiple columns [ 2 or more ] which act as primary key for the table. </a:t>
            </a:r>
          </a:p>
          <a:p>
            <a:pPr lvl="1"/>
            <a:r>
              <a:rPr lang="en-US" sz="1200" dirty="0"/>
              <a:t>A</a:t>
            </a:r>
            <a:r>
              <a:rPr lang="en-GB" sz="1200" dirty="0"/>
              <a:t> primary key is the most frequent criteria by which data is queried in the table and is generally unique [ but not mandatory ].</a:t>
            </a:r>
          </a:p>
          <a:p>
            <a:pPr lvl="1"/>
            <a:r>
              <a:rPr lang="en-US" sz="1200" dirty="0"/>
              <a:t>Internally</a:t>
            </a:r>
            <a:r>
              <a:rPr lang="en-GB" sz="1200" dirty="0"/>
              <a:t> since primary key column(s) act as the lookup criteria , it is no surprise that a keyed table is a dictionary with key columns as the lookup key and the rest of the columns as the attribute data or values in dictionary. </a:t>
            </a:r>
          </a:p>
          <a:p>
            <a:pPr lvl="1"/>
            <a:r>
              <a:rPr lang="en-US" sz="1200" dirty="0"/>
              <a:t>I</a:t>
            </a:r>
            <a:r>
              <a:rPr lang="en-GB" sz="1200" dirty="0"/>
              <a:t>nternally Q will try to build a unique hash for each key and help in faster lookup of data. If each key is unique then the lookup is done via hashmap and is O(1) operation. Very fast!!</a:t>
            </a:r>
          </a:p>
          <a:p>
            <a:pPr lvl="1"/>
            <a:r>
              <a:rPr lang="en-US" sz="1200" dirty="0"/>
              <a:t>If there are duplicates in key column then generally it indicates a sub optimal or bad design. It can also cost more time in lookup of data or query times on the table.</a:t>
            </a:r>
          </a:p>
          <a:p>
            <a:pPr lvl="1"/>
            <a:endParaRPr lang="en-US" sz="1200" dirty="0"/>
          </a:p>
          <a:p>
            <a:r>
              <a:rPr lang="en-US" sz="1600" dirty="0"/>
              <a:t>Some useful facts about keyed tables are detailed below.</a:t>
            </a:r>
          </a:p>
          <a:p>
            <a:pPr lvl="1"/>
            <a:r>
              <a:rPr lang="en-US" sz="1200" i="1" dirty="0">
                <a:highlight>
                  <a:srgbClr val="FFFF00"/>
                </a:highlight>
              </a:rPr>
              <a:t>sampleTable : </a:t>
            </a:r>
            <a:r>
              <a:rPr lang="en-GB" sz="1200" i="1" dirty="0">
                <a:highlight>
                  <a:srgbClr val="FFFF00"/>
                </a:highlight>
              </a:rPr>
              <a:t>([Name:`Anand`Peter`Alex];Age:10 20 30);	/ This table is keyed on column Name.</a:t>
            </a:r>
            <a:endParaRPr lang="en-US" sz="1200" i="1" dirty="0">
              <a:highlight>
                <a:srgbClr val="FFFF00"/>
              </a:highlight>
            </a:endParaRPr>
          </a:p>
          <a:p>
            <a:pPr lvl="1"/>
            <a:r>
              <a:rPr lang="en-US" sz="1200" i="1" dirty="0">
                <a:highlight>
                  <a:srgbClr val="FFFF00"/>
                </a:highlight>
              </a:rPr>
              <a:t>type sampleTable	/ This should return 99h is the table is keyed. 99h is also the type for a dictionary. They are same internally!!</a:t>
            </a:r>
            <a:endParaRPr lang="en-GB" sz="1200" i="1" dirty="0">
              <a:highlight>
                <a:srgbClr val="FFFF00"/>
              </a:highlight>
            </a:endParaRPr>
          </a:p>
          <a:p>
            <a:pPr lvl="1"/>
            <a:r>
              <a:rPr lang="en-US" sz="1200" i="1" dirty="0">
                <a:highlight>
                  <a:srgbClr val="FFFF00"/>
                </a:highlight>
              </a:rPr>
              <a:t>keys sampleTable  / This should return the key List for the table. </a:t>
            </a:r>
          </a:p>
          <a:p>
            <a:pPr lvl="1"/>
            <a:endParaRPr lang="en-GB" sz="1200" i="1" dirty="0"/>
          </a:p>
        </p:txBody>
      </p:sp>
    </p:spTree>
    <p:extLst>
      <p:ext uri="{BB962C8B-B14F-4D97-AF65-F5344CB8AC3E}">
        <p14:creationId xmlns:p14="http://schemas.microsoft.com/office/powerpoint/2010/main" val="3841147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74801" y="88289"/>
            <a:ext cx="12038901" cy="784166"/>
          </a:xfrm>
        </p:spPr>
        <p:txBody>
          <a:bodyPr/>
          <a:lstStyle/>
          <a:p>
            <a:pPr algn="ctr"/>
            <a:r>
              <a:rPr lang="en-US" dirty="0"/>
              <a:t>Q as a type less language.</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05343"/>
            <a:ext cx="12192000" cy="6052657"/>
          </a:xfrm>
        </p:spPr>
        <p:txBody>
          <a:bodyPr>
            <a:normAutofit/>
          </a:bodyPr>
          <a:lstStyle/>
          <a:p>
            <a:r>
              <a:rPr lang="en-US" sz="1600" dirty="0"/>
              <a:t>q is a type less or non type strict language.</a:t>
            </a:r>
          </a:p>
          <a:p>
            <a:r>
              <a:rPr lang="en-US" sz="1600" dirty="0"/>
              <a:t>This means that a variable can change at any moment its data type underneath transparently without any bottleneck of declaration. This is unlike other type strict languages Ex:- C++, Java.</a:t>
            </a:r>
          </a:p>
          <a:p>
            <a:r>
              <a:rPr lang="en-US" sz="1600" dirty="0"/>
              <a:t>Below example demonstrates the same. It is a lambda that takes in a table, a column name, a condition criteria and returns the list of column values that satisfy the criteria. This is bit involved but we can step by step walk through the code.</a:t>
            </a:r>
          </a:p>
          <a:p>
            <a:endParaRPr lang="en-US" sz="1600" dirty="0"/>
          </a:p>
          <a:p>
            <a:pPr lvl="1"/>
            <a:r>
              <a:rPr lang="en-US" sz="1200" i="1" dirty="0">
                <a:highlight>
                  <a:srgbClr val="FFFF00"/>
                </a:highlight>
              </a:rPr>
              <a:t>employeeTable:([] Name:`Anand`Peter`Thomas`Robert`Nick; age:10 20 30 40 50);</a:t>
            </a:r>
          </a:p>
          <a:p>
            <a:pPr lvl="1"/>
            <a:r>
              <a:rPr lang="en-US" sz="1200" i="1" dirty="0">
                <a:highlight>
                  <a:srgbClr val="FFFF00"/>
                </a:highlight>
              </a:rPr>
              <a:t>testFunc:{[inputTable;inputColName;inputCondition]</a:t>
            </a:r>
          </a:p>
          <a:p>
            <a:pPr lvl="1"/>
            <a:r>
              <a:rPr lang="en-US" sz="1200" i="1" dirty="0">
                <a:highlight>
                  <a:srgbClr val="FFFF00"/>
                </a:highlight>
              </a:rPr>
              <a:t>            	t:?[inputTable;enlist inputCondition;0b;{</a:t>
            </a:r>
            <a:r>
              <a:rPr lang="en-US" sz="1200" i="1" dirty="0" err="1">
                <a:highlight>
                  <a:srgbClr val="FFFF00"/>
                </a:highlight>
              </a:rPr>
              <a:t>x!x</a:t>
            </a:r>
            <a:r>
              <a:rPr lang="en-US" sz="1200" i="1" dirty="0">
                <a:highlight>
                  <a:srgbClr val="FFFF00"/>
                </a:highlight>
              </a:rPr>
              <a:t>} enlist </a:t>
            </a:r>
            <a:r>
              <a:rPr lang="en-US" sz="1200" i="1" dirty="0" err="1">
                <a:highlight>
                  <a:srgbClr val="FFFF00"/>
                </a:highlight>
              </a:rPr>
              <a:t>inputColName</a:t>
            </a:r>
            <a:r>
              <a:rPr lang="en-US" sz="1200" i="1" dirty="0">
                <a:highlight>
                  <a:srgbClr val="FFFF00"/>
                </a:highlight>
              </a:rPr>
              <a:t>];	/ t is a sub table or view on main table.</a:t>
            </a:r>
          </a:p>
          <a:p>
            <a:pPr marL="1828800" lvl="4" indent="0">
              <a:buNone/>
            </a:pPr>
            <a:r>
              <a:rPr lang="en-US" sz="1200" i="1" dirty="0">
                <a:highlight>
                  <a:srgbClr val="FFFF00"/>
                </a:highlight>
              </a:rPr>
              <a:t> t:?[t;();();inputColName];	/ Here t becomes a list of the column type requested.</a:t>
            </a:r>
          </a:p>
          <a:p>
            <a:pPr marL="1371600" lvl="3" indent="0">
              <a:buNone/>
            </a:pPr>
            <a:r>
              <a:rPr lang="en-US" sz="1200" i="1" dirty="0">
                <a:highlight>
                  <a:srgbClr val="FFFF00"/>
                </a:highlight>
              </a:rPr>
              <a:t>              t	/ return the list from function</a:t>
            </a:r>
          </a:p>
          <a:p>
            <a:pPr lvl="1"/>
            <a:r>
              <a:rPr lang="en-US" sz="1200" i="1" dirty="0">
                <a:highlight>
                  <a:srgbClr val="FFFF00"/>
                </a:highlight>
              </a:rPr>
              <a:t>                }</a:t>
            </a:r>
          </a:p>
          <a:p>
            <a:pPr lvl="1"/>
            <a:endParaRPr lang="en-US" sz="1200" i="1" dirty="0">
              <a:highlight>
                <a:srgbClr val="FFFF00"/>
              </a:highlight>
            </a:endParaRPr>
          </a:p>
          <a:p>
            <a:pPr lvl="1"/>
            <a:r>
              <a:rPr lang="en-US" sz="1200" i="1" dirty="0">
                <a:highlight>
                  <a:srgbClr val="FFFF00"/>
                </a:highlight>
              </a:rPr>
              <a:t>testFunc[employeeTable;`Name;(&gt;;`age;20j)] 	/ This returns a list of Name whose age is greater than 20. Namely `</a:t>
            </a:r>
            <a:r>
              <a:rPr lang="en-US" sz="1200" i="1" dirty="0" err="1">
                <a:highlight>
                  <a:srgbClr val="FFFF00"/>
                </a:highlight>
              </a:rPr>
              <a:t>Thomas`Robert`Nick</a:t>
            </a:r>
            <a:r>
              <a:rPr lang="en-US" sz="1200" i="1" dirty="0">
                <a:highlight>
                  <a:srgbClr val="FFFF00"/>
                </a:highlight>
              </a:rPr>
              <a:t>.</a:t>
            </a:r>
            <a:endParaRPr lang="en-US" sz="1600" i="1" dirty="0"/>
          </a:p>
          <a:p>
            <a:r>
              <a:rPr lang="en-US" sz="1600" dirty="0"/>
              <a:t>One can see here that t variable inside the function is initially a table and later assume a list and returns a list. Variables are not hard bound to a given type during their existence. </a:t>
            </a:r>
          </a:p>
          <a:p>
            <a:r>
              <a:rPr lang="en-US" sz="1600" dirty="0"/>
              <a:t>Another example is below.</a:t>
            </a:r>
          </a:p>
          <a:p>
            <a:pPr lvl="1"/>
            <a:r>
              <a:rPr lang="en-US" sz="1200" i="1" dirty="0">
                <a:highlight>
                  <a:srgbClr val="FFFF00"/>
                </a:highlight>
              </a:rPr>
              <a:t>sampleLongList : 10 20 30 40 50j;</a:t>
            </a:r>
          </a:p>
          <a:p>
            <a:pPr lvl="1"/>
            <a:r>
              <a:rPr lang="en-US" sz="1200" i="1" dirty="0">
                <a:highlight>
                  <a:srgbClr val="FFFF00"/>
                </a:highlight>
              </a:rPr>
              <a:t>sampleLongList : $[`float; sampleLongList];	/ Now sampleLongList becomes a float list. Each value in this is a float type now not long integer type.</a:t>
            </a:r>
          </a:p>
          <a:p>
            <a:pPr marL="457200" lvl="1" indent="0">
              <a:buNone/>
            </a:pPr>
            <a:endParaRPr lang="en-US" sz="1200" i="1" dirty="0">
              <a:highlight>
                <a:srgbClr val="FFFF00"/>
              </a:highlight>
            </a:endParaRPr>
          </a:p>
          <a:p>
            <a:r>
              <a:rPr lang="en-US" sz="1600" dirty="0"/>
              <a:t>What happens to memory alignment and size when datatype change for a variable ? The previous value is kept ready for garbage collection and list assumes new values stored at a different memory location. </a:t>
            </a:r>
          </a:p>
          <a:p>
            <a:pPr lvl="1"/>
            <a:endParaRPr lang="en-GB" sz="1200" i="1" dirty="0"/>
          </a:p>
        </p:txBody>
      </p:sp>
    </p:spTree>
    <p:extLst>
      <p:ext uri="{BB962C8B-B14F-4D97-AF65-F5344CB8AC3E}">
        <p14:creationId xmlns:p14="http://schemas.microsoft.com/office/powerpoint/2010/main" val="304979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52501"/>
            <a:ext cx="12192000" cy="6005499"/>
          </a:xfrm>
        </p:spPr>
        <p:txBody>
          <a:bodyPr>
            <a:normAutofit/>
          </a:bodyPr>
          <a:lstStyle/>
          <a:p>
            <a:r>
              <a:rPr lang="en-US" sz="1600" dirty="0"/>
              <a:t>Functions or lambda in q are convenient way of writing sub routines of methods that accomplish a given task. They can return a value or return nothing. It is optional and left to the programmer to design and implement properly.</a:t>
            </a:r>
          </a:p>
          <a:p>
            <a:r>
              <a:rPr lang="en-US" sz="1600" dirty="0"/>
              <a:t>The syntax of a lambda is below.  All pieces are mandatory.</a:t>
            </a:r>
          </a:p>
          <a:p>
            <a:pPr lvl="1"/>
            <a:r>
              <a:rPr lang="en-US" sz="1200" i="1" dirty="0">
                <a:highlight>
                  <a:srgbClr val="FFFF00"/>
                </a:highlight>
              </a:rPr>
              <a:t>functionName:{[inputParam1; InputParam2; …..inputParamN ]</a:t>
            </a:r>
          </a:p>
          <a:p>
            <a:pPr marL="1828800" lvl="4" indent="0">
              <a:buNone/>
            </a:pPr>
            <a:r>
              <a:rPr lang="en-US" sz="1200" i="1" dirty="0">
                <a:highlight>
                  <a:srgbClr val="FFFF00"/>
                </a:highlight>
              </a:rPr>
              <a:t>/ Comments here.</a:t>
            </a:r>
          </a:p>
          <a:p>
            <a:pPr marL="1828800" lvl="4" indent="0">
              <a:buNone/>
            </a:pPr>
            <a:r>
              <a:rPr lang="en-US" sz="1200" i="1" dirty="0">
                <a:highlight>
                  <a:srgbClr val="FFFF00"/>
                </a:highlight>
              </a:rPr>
              <a:t>/ Another line of comment.</a:t>
            </a:r>
          </a:p>
          <a:p>
            <a:pPr marL="1828800" lvl="4" indent="0">
              <a:buNone/>
            </a:pPr>
            <a:r>
              <a:rPr lang="en-US" sz="1200" i="1" dirty="0">
                <a:highlight>
                  <a:srgbClr val="FFFF00"/>
                </a:highlight>
              </a:rPr>
              <a:t>/ Each statement must end with semi colon.</a:t>
            </a:r>
          </a:p>
          <a:p>
            <a:pPr marL="1828800" lvl="4" indent="0">
              <a:buNone/>
            </a:pPr>
            <a:r>
              <a:rPr lang="en-US" sz="1200" i="1" dirty="0">
                <a:highlight>
                  <a:srgbClr val="FFFF00"/>
                </a:highlight>
              </a:rPr>
              <a:t>A:12;</a:t>
            </a:r>
          </a:p>
          <a:p>
            <a:pPr marL="1828800" lvl="4" indent="0">
              <a:buNone/>
            </a:pPr>
            <a:r>
              <a:rPr lang="en-US" sz="1200" i="1" dirty="0">
                <a:highlight>
                  <a:srgbClr val="FFFF00"/>
                </a:highlight>
              </a:rPr>
              <a:t>B:24;</a:t>
            </a:r>
          </a:p>
          <a:p>
            <a:pPr marL="1828800" lvl="4" indent="0">
              <a:buNone/>
            </a:pPr>
            <a:r>
              <a:rPr lang="en-US" sz="1200" i="1" dirty="0">
                <a:highlight>
                  <a:srgbClr val="FFFF00"/>
                </a:highlight>
              </a:rPr>
              <a:t>T:A+B;</a:t>
            </a:r>
          </a:p>
          <a:p>
            <a:pPr marL="1828800" lvl="4" indent="0">
              <a:buNone/>
            </a:pPr>
            <a:r>
              <a:rPr lang="en-US" sz="1200" i="1" dirty="0">
                <a:highlight>
                  <a:srgbClr val="FFFF00"/>
                </a:highlight>
              </a:rPr>
              <a:t>……..</a:t>
            </a:r>
          </a:p>
          <a:p>
            <a:pPr marL="1828800" lvl="4" indent="0">
              <a:buNone/>
            </a:pPr>
            <a:r>
              <a:rPr lang="en-US" sz="1200" i="1" dirty="0">
                <a:highlight>
                  <a:srgbClr val="FFFF00"/>
                </a:highlight>
              </a:rPr>
              <a:t>/If result is required it is returned as below. Assume result is in t.</a:t>
            </a:r>
          </a:p>
          <a:p>
            <a:pPr marL="1828800" lvl="4" indent="0">
              <a:buNone/>
            </a:pPr>
            <a:r>
              <a:rPr lang="en-US" sz="1200" i="1" dirty="0">
                <a:highlight>
                  <a:srgbClr val="FFFF00"/>
                </a:highlight>
              </a:rPr>
              <a:t>T</a:t>
            </a:r>
          </a:p>
          <a:p>
            <a:pPr marL="1828800" lvl="4" indent="0">
              <a:buNone/>
            </a:pPr>
            <a:r>
              <a:rPr lang="en-US" sz="1200" i="1" dirty="0">
                <a:highlight>
                  <a:srgbClr val="FFFF00"/>
                </a:highlight>
              </a:rPr>
              <a:t>/ If result is not required to be returned then simply don’t do anything.</a:t>
            </a:r>
          </a:p>
          <a:p>
            <a:pPr marL="1828800" lvl="4" indent="0">
              <a:buNone/>
            </a:pPr>
            <a:r>
              <a:rPr lang="en-US" sz="1200" i="1" dirty="0">
                <a:highlight>
                  <a:srgbClr val="FFFF00"/>
                </a:highlight>
              </a:rPr>
              <a:t>} / Closing brace.</a:t>
            </a:r>
          </a:p>
          <a:p>
            <a:r>
              <a:rPr lang="en-US" sz="1600" dirty="0"/>
              <a:t>The function parameters are optional and default function parameters can be passed. They are always called x, y and z. only maximum of three parameter are allowed via default variable names.</a:t>
            </a:r>
          </a:p>
          <a:p>
            <a:r>
              <a:rPr lang="en-US" sz="1600" dirty="0"/>
              <a:t>Refer to the Q manual to know maximum number of parameters allowed. It is 8. How will you pass if more ?</a:t>
            </a:r>
          </a:p>
          <a:p>
            <a:pPr lvl="1"/>
            <a:r>
              <a:rPr lang="en-US" sz="1400" i="1" dirty="0">
                <a:highlight>
                  <a:srgbClr val="FFFF00"/>
                </a:highlight>
              </a:rPr>
              <a:t>Answer : ???</a:t>
            </a:r>
          </a:p>
          <a:p>
            <a:r>
              <a:rPr lang="en-US" sz="1800" dirty="0"/>
              <a:t>In the next section we will explore some useful examples to understand building lambdas.</a:t>
            </a:r>
          </a:p>
          <a:p>
            <a:pPr lvl="1"/>
            <a:r>
              <a:rPr lang="en-US" sz="1400" i="1" dirty="0">
                <a:highlight>
                  <a:srgbClr val="FFFF00"/>
                </a:highlight>
              </a:rPr>
              <a:t>summation:{ x + y + z }   / This function will add 3 numbers taking the first 3 parameters passed. Using default variables!!</a:t>
            </a:r>
          </a:p>
          <a:p>
            <a:pPr lvl="1"/>
            <a:r>
              <a:rPr lang="en-US" sz="1400" i="1" dirty="0">
                <a:highlight>
                  <a:srgbClr val="FFFF00"/>
                </a:highlight>
              </a:rPr>
              <a:t>myAvgFunc:{[inputList]   sum inputList % count inputList } 	/ myAvgFunc[1 2 3 4 5]</a:t>
            </a:r>
          </a:p>
          <a:p>
            <a:pPr lvl="1"/>
            <a:r>
              <a:rPr lang="en-US" sz="1400" i="1" dirty="0">
                <a:highlight>
                  <a:srgbClr val="FFFF00"/>
                </a:highlight>
              </a:rPr>
              <a:t>dotProductFunc:{  sum x * y }  / This is floating product essentially multiplying items at same index and adding of those results.</a:t>
            </a:r>
          </a:p>
        </p:txBody>
      </p:sp>
    </p:spTree>
    <p:extLst>
      <p:ext uri="{BB962C8B-B14F-4D97-AF65-F5344CB8AC3E}">
        <p14:creationId xmlns:p14="http://schemas.microsoft.com/office/powerpoint/2010/main" val="4226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52501"/>
            <a:ext cx="12192000" cy="6005499"/>
          </a:xfrm>
        </p:spPr>
        <p:txBody>
          <a:bodyPr>
            <a:normAutofit fontScale="92500" lnSpcReduction="10000"/>
          </a:bodyPr>
          <a:lstStyle/>
          <a:p>
            <a:r>
              <a:rPr lang="en-US" sz="1600" dirty="0"/>
              <a:t>Lambda can be passed as an argument to another lambda function. This is very useful. Ex:- I am not sure which operation to do on two numbers passed and expect the caller of the function to specify and pass the function at run time.</a:t>
            </a:r>
          </a:p>
          <a:p>
            <a:r>
              <a:rPr lang="en-US" sz="1600" dirty="0"/>
              <a:t>Ex:-    The below Example indicates this concept.</a:t>
            </a:r>
          </a:p>
          <a:p>
            <a:pPr lvl="1"/>
            <a:r>
              <a:rPr lang="en-US" sz="1300" i="1" dirty="0">
                <a:highlight>
                  <a:srgbClr val="FFFF00"/>
                </a:highlight>
              </a:rPr>
              <a:t>myGenericLambda:{[inputFunc;inputParam1;inputParam2] inputFunc[inputParam1;inputParam2] }</a:t>
            </a:r>
          </a:p>
          <a:p>
            <a:pPr lvl="1"/>
            <a:r>
              <a:rPr lang="en-US" sz="1300" i="1" dirty="0">
                <a:highlight>
                  <a:srgbClr val="FFFF00"/>
                </a:highlight>
              </a:rPr>
              <a:t>myGenericLambda[{ x + y}; 1; 2] / This will return 3 since the first parameter passed is a addition function.</a:t>
            </a:r>
          </a:p>
          <a:p>
            <a:pPr lvl="1"/>
            <a:r>
              <a:rPr lang="en-US" sz="1300" i="1" dirty="0">
                <a:highlight>
                  <a:srgbClr val="FFFF00"/>
                </a:highlight>
              </a:rPr>
              <a:t>myGenericLambda[{ sum x * y }; 1 2 3f; 2 3 4f] / This will return dot product of the two float lists passed.</a:t>
            </a:r>
          </a:p>
          <a:p>
            <a:pPr marL="457200" lvl="1" indent="0">
              <a:buNone/>
            </a:pPr>
            <a:endParaRPr lang="en-US" sz="1200" i="1" dirty="0">
              <a:highlight>
                <a:srgbClr val="FFFF00"/>
              </a:highlight>
            </a:endParaRPr>
          </a:p>
          <a:p>
            <a:r>
              <a:rPr lang="en-US" sz="1600" i="1" dirty="0"/>
              <a:t>Maximum number of local variables permitted in lambda is 24.</a:t>
            </a:r>
          </a:p>
          <a:p>
            <a:r>
              <a:rPr lang="en-US" sz="1600" i="1" dirty="0"/>
              <a:t>Maximum number of global variables permitted in lambda is 32.</a:t>
            </a:r>
          </a:p>
          <a:p>
            <a:r>
              <a:rPr lang="en-US" sz="1600" i="1" dirty="0"/>
              <a:t>There are two kinds of scopes available for a variable in Q. a variable with same name can exist at global scope and one at local scope.</a:t>
            </a:r>
          </a:p>
          <a:p>
            <a:r>
              <a:rPr lang="en-US" sz="1600" i="1" dirty="0"/>
              <a:t>There is no nested scope level available in Q as for as accessing it is concerned .Either you can refer to the local variable or the global scope. Intermediate scope levels are not accessible. Below example illustrates this.</a:t>
            </a:r>
          </a:p>
          <a:p>
            <a:endParaRPr lang="en-US" sz="1600" i="1" dirty="0"/>
          </a:p>
          <a:p>
            <a:pPr marL="457200" lvl="1" indent="0">
              <a:buNone/>
            </a:pPr>
            <a:r>
              <a:rPr lang="en-US" sz="1200" i="1" dirty="0">
                <a:highlight>
                  <a:srgbClr val="FFFF00"/>
                </a:highlight>
              </a:rPr>
              <a:t>a:100j;</a:t>
            </a:r>
          </a:p>
          <a:p>
            <a:pPr marL="457200" lvl="1" indent="0">
              <a:buNone/>
            </a:pPr>
            <a:r>
              <a:rPr lang="en-US" sz="1200" dirty="0">
                <a:highlight>
                  <a:srgbClr val="FFFF00"/>
                </a:highlight>
              </a:rPr>
              <a:t>testFunc:{[]</a:t>
            </a:r>
          </a:p>
          <a:p>
            <a:pPr marL="457200" lvl="1" indent="0">
              <a:buNone/>
            </a:pPr>
            <a:r>
              <a:rPr lang="en-US" sz="1200" dirty="0">
                <a:highlight>
                  <a:srgbClr val="FFFF00"/>
                </a:highlight>
              </a:rPr>
              <a:t>            / Assign the same variable with a value of 150 now.</a:t>
            </a:r>
          </a:p>
          <a:p>
            <a:pPr marL="457200" lvl="1" indent="0">
              <a:buNone/>
            </a:pPr>
            <a:r>
              <a:rPr lang="en-US" sz="1200" dirty="0">
                <a:highlight>
                  <a:srgbClr val="FFFF00"/>
                </a:highlight>
              </a:rPr>
              <a:t>            a:150j;</a:t>
            </a:r>
          </a:p>
          <a:p>
            <a:pPr marL="457200" lvl="1" indent="0">
              <a:buNone/>
            </a:pPr>
            <a:r>
              <a:rPr lang="en-US" sz="1200" dirty="0">
                <a:highlight>
                  <a:srgbClr val="FFFF00"/>
                </a:highlight>
              </a:rPr>
              <a:t>            / We call another function now within. one the fly lambda or anonymous function [ i.e function with out a name ].</a:t>
            </a:r>
          </a:p>
          <a:p>
            <a:pPr marL="457200" lvl="1" indent="0">
              <a:buNone/>
            </a:pPr>
            <a:r>
              <a:rPr lang="en-US" sz="1200" dirty="0">
                <a:highlight>
                  <a:srgbClr val="FFFF00"/>
                </a:highlight>
              </a:rPr>
              <a:t>            res:{[]</a:t>
            </a:r>
          </a:p>
          <a:p>
            <a:pPr marL="457200" lvl="1" indent="0">
              <a:buNone/>
            </a:pPr>
            <a:r>
              <a:rPr lang="en-US" sz="1200" dirty="0">
                <a:highlight>
                  <a:srgbClr val="FFFF00"/>
                </a:highlight>
              </a:rPr>
              <a:t>                    a:200j;</a:t>
            </a:r>
          </a:p>
          <a:p>
            <a:pPr marL="457200" lvl="1" indent="0">
              <a:buNone/>
            </a:pPr>
            <a:r>
              <a:rPr lang="en-US" sz="1200" dirty="0">
                <a:highlight>
                  <a:srgbClr val="FFFF00"/>
                </a:highlight>
              </a:rPr>
              <a:t>                    / Now try accessing the global value of a.</a:t>
            </a:r>
          </a:p>
          <a:p>
            <a:pPr marL="457200" lvl="1" indent="0">
              <a:buNone/>
            </a:pPr>
            <a:r>
              <a:rPr lang="en-US" sz="1200" dirty="0">
                <a:highlight>
                  <a:srgbClr val="FFFF00"/>
                </a:highlight>
              </a:rPr>
              <a:t>                    (@[value; 'a]; a) / This will return the 100j which is set at global level. You cant access 150 from here which is one scope level above this lambda.</a:t>
            </a:r>
          </a:p>
          <a:p>
            <a:pPr marL="457200" lvl="1" indent="0">
              <a:buNone/>
            </a:pPr>
            <a:r>
              <a:rPr lang="en-US" sz="1200" dirty="0">
                <a:highlight>
                  <a:srgbClr val="FFFF00"/>
                </a:highlight>
              </a:rPr>
              <a:t>                }[];</a:t>
            </a:r>
          </a:p>
          <a:p>
            <a:pPr marL="457200" lvl="1" indent="0">
              <a:buNone/>
            </a:pPr>
            <a:r>
              <a:rPr lang="en-US" sz="1200" dirty="0">
                <a:highlight>
                  <a:srgbClr val="FFFF00"/>
                </a:highlight>
              </a:rPr>
              <a:t>            (res; a)</a:t>
            </a:r>
          </a:p>
          <a:p>
            <a:pPr marL="457200" lvl="1" indent="0">
              <a:buNone/>
            </a:pPr>
            <a:r>
              <a:rPr lang="en-US" sz="1200" dirty="0">
                <a:highlight>
                  <a:srgbClr val="FFFF00"/>
                </a:highlight>
              </a:rPr>
              <a:t>          }</a:t>
            </a:r>
          </a:p>
          <a:p>
            <a:pPr marL="457200" lvl="1" indent="0">
              <a:buNone/>
            </a:pPr>
            <a:r>
              <a:rPr lang="en-US" sz="1200" dirty="0">
                <a:highlight>
                  <a:srgbClr val="FFFF00"/>
                </a:highlight>
              </a:rPr>
              <a:t>testFunc[]	/ Output is (100 200j;150j)</a:t>
            </a:r>
          </a:p>
          <a:p>
            <a:pPr lvl="1"/>
            <a:endParaRPr lang="en-US" sz="1200" i="1" dirty="0"/>
          </a:p>
          <a:p>
            <a:endParaRPr lang="en-US" sz="1600" i="1" dirty="0"/>
          </a:p>
          <a:p>
            <a:endParaRPr lang="en-US" sz="1600" i="1" dirty="0"/>
          </a:p>
          <a:p>
            <a:pPr lvl="1"/>
            <a:endParaRPr lang="en-GB" sz="1200" dirty="0"/>
          </a:p>
        </p:txBody>
      </p:sp>
    </p:spTree>
    <p:extLst>
      <p:ext uri="{BB962C8B-B14F-4D97-AF65-F5344CB8AC3E}">
        <p14:creationId xmlns:p14="http://schemas.microsoft.com/office/powerpoint/2010/main" val="269689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fontScale="92500" lnSpcReduction="10000"/>
          </a:bodyPr>
          <a:lstStyle/>
          <a:p>
            <a:r>
              <a:rPr lang="en-US" sz="1600" dirty="0"/>
              <a:t>Adverbs are powerful idioms of q which allow to do special processing functions over array or list input data. Think of them as generators.</a:t>
            </a:r>
          </a:p>
          <a:p>
            <a:r>
              <a:rPr lang="en-US" sz="1600" dirty="0"/>
              <a:t>The most commonly used adverbs are scan , over, each prior, each  left and each right.</a:t>
            </a:r>
          </a:p>
          <a:p>
            <a:r>
              <a:rPr lang="en-US" sz="1600" dirty="0"/>
              <a:t>We start with scan function. It is denoted by the operator \.</a:t>
            </a:r>
          </a:p>
          <a:p>
            <a:r>
              <a:rPr lang="en-US" sz="1600" dirty="0"/>
              <a:t>scan applies a given lambda of given valence over input data and produces result List at intermediate levels and returns the same. The operation is executed till it converges i.e the function stops producing new result on further iterations.</a:t>
            </a:r>
          </a:p>
          <a:p>
            <a:pPr lvl="1"/>
            <a:r>
              <a:rPr lang="en-US" sz="1200" dirty="0"/>
              <a:t>some terminology again to avoid confusion. Lambda is a function ( we already know ).</a:t>
            </a:r>
          </a:p>
          <a:p>
            <a:pPr lvl="1"/>
            <a:r>
              <a:rPr lang="en-US" sz="1200" dirty="0"/>
              <a:t>valence of a function is the number of parameters required to run that function. Ex:- addition has valence of 2 because to add it requires atleast 2 parameters. The valence of a square function is 1. because minimum one input is required to square it.</a:t>
            </a:r>
          </a:p>
          <a:p>
            <a:r>
              <a:rPr lang="en-US" sz="1600" dirty="0"/>
              <a:t>There are three variations of scan. Monadic (1 ) , dyadic (2) and polyadic(&gt;2). The numbers in the () indicate valence. </a:t>
            </a:r>
          </a:p>
          <a:p>
            <a:r>
              <a:rPr lang="en-US" sz="1600" dirty="0"/>
              <a:t>scan monadic form has syntax of f\[x] or (f\)x. This means given a lambda apply scan function over the same until it converges. x is a seed value or starting value. Let us see example below.</a:t>
            </a:r>
          </a:p>
          <a:p>
            <a:endParaRPr lang="en-US" sz="1600" dirty="0"/>
          </a:p>
          <a:p>
            <a:pPr lvl="1"/>
            <a:r>
              <a:rPr lang="en-US" sz="1200" i="1" dirty="0">
                <a:highlight>
                  <a:srgbClr val="FFFF00"/>
                </a:highlight>
              </a:rPr>
              <a:t>{ floor x % 2 }\[15]		/ The result is 15 7 3 1 0 </a:t>
            </a:r>
          </a:p>
          <a:p>
            <a:pPr lvl="1"/>
            <a:r>
              <a:rPr lang="en-US" sz="1200" i="1" dirty="0">
                <a:highlight>
                  <a:srgbClr val="FFFF00"/>
                </a:highlight>
              </a:rPr>
              <a:t>reverse { $[`int;x%2] }\[32i]	/ This gives us a GP with a=1 and r=2 [ geometric progression with start seed = a =1 and ratio = r = 2]</a:t>
            </a:r>
          </a:p>
          <a:p>
            <a:pPr lvl="1"/>
            <a:r>
              <a:rPr lang="en-US" sz="1200" i="1" dirty="0">
                <a:highlight>
                  <a:srgbClr val="FFFF00"/>
                </a:highlight>
              </a:rPr>
              <a:t>{ x-2 }\[20j]		/ Wait!! What happened here ? This function never converges it keeps generating new value every call. so it will never end </a:t>
            </a:r>
            <a:r>
              <a:rPr lang="en-US" sz="1200" i="1" dirty="0">
                <a:highlight>
                  <a:srgbClr val="FFFF00"/>
                </a:highlight>
                <a:sym typeface="Wingdings" panose="05000000000000000000" pitchFamily="2" charset="2"/>
              </a:rPr>
              <a:t></a:t>
            </a:r>
          </a:p>
          <a:p>
            <a:pPr lvl="1"/>
            <a:r>
              <a:rPr lang="en-US" sz="1200" i="1" dirty="0">
                <a:highlight>
                  <a:srgbClr val="FFFF00"/>
                </a:highlight>
              </a:rPr>
              <a:t>reverse {max(x-2;0j)}\[20j]	/ Now it works!! We stopped the above function from generating a new value using max to limit the floor value at 0. All even numbers till 20.</a:t>
            </a:r>
          </a:p>
          <a:p>
            <a:r>
              <a:rPr lang="en-US" sz="1600" dirty="0"/>
              <a:t>Sometimes we do not need all the iterations until convergence and only first few iterations are good enough. Ex:- GP example above. Here we can specify an optional parameter which can limit the iterations.</a:t>
            </a:r>
          </a:p>
          <a:p>
            <a:r>
              <a:rPr lang="en-US" sz="1600" dirty="0"/>
              <a:t>The monadic form with fixed iterations of n times is  :   </a:t>
            </a:r>
            <a:r>
              <a:rPr lang="en-US" sz="1600" i="1" dirty="0">
                <a:highlight>
                  <a:srgbClr val="FFFF00"/>
                </a:highlight>
              </a:rPr>
              <a:t>n f\ x or f\[n ; x].</a:t>
            </a:r>
          </a:p>
          <a:p>
            <a:pPr lvl="1"/>
            <a:r>
              <a:rPr lang="en-US" sz="1200" i="1" dirty="0">
                <a:highlight>
                  <a:srgbClr val="FFFF00"/>
                </a:highlight>
              </a:rPr>
              <a:t>reverse {x-2}\[10;100]	/ This starts generating  all even numbers of AP [ arithmetic progression for 10 iterations ending up at 100 ]. Note that the iterations is excluding the starting seed. So result is 11 items.</a:t>
            </a:r>
          </a:p>
          <a:p>
            <a:pPr lvl="1"/>
            <a:r>
              <a:rPr lang="en-US" sz="1200" i="1" dirty="0">
                <a:highlight>
                  <a:srgbClr val="FFFF00"/>
                </a:highlight>
              </a:rPr>
              <a:t>4 { floor x % 2}\60		/ Run only 4 iterations plus seed so we have 5 result items.</a:t>
            </a:r>
          </a:p>
          <a:p>
            <a:pPr marL="457200" lvl="1" indent="0">
              <a:buNone/>
            </a:pPr>
            <a:endParaRPr lang="en-US" sz="1200" i="1" dirty="0">
              <a:highlight>
                <a:srgbClr val="FFFF00"/>
              </a:highlight>
            </a:endParaRPr>
          </a:p>
          <a:p>
            <a:r>
              <a:rPr lang="en-US" sz="1600" dirty="0"/>
              <a:t>There is a dyadic form of scan which we will discuss in next session. Dyadic functions require atleast two parameters to produce a result. Ex:- addition Is a dyadic operation.</a:t>
            </a:r>
          </a:p>
          <a:p>
            <a:pPr marL="457200" lvl="1" indent="0">
              <a:buNone/>
            </a:pPr>
            <a:r>
              <a:rPr lang="en-US" sz="1200" i="1" dirty="0">
                <a:highlight>
                  <a:srgbClr val="FFFF00"/>
                </a:highlight>
              </a:rPr>
              <a:t>	</a:t>
            </a:r>
          </a:p>
          <a:p>
            <a:pPr lvl="1"/>
            <a:endParaRPr lang="en-US" sz="1200" i="1" dirty="0"/>
          </a:p>
          <a:p>
            <a:endParaRPr lang="en-US" sz="1600" dirty="0"/>
          </a:p>
          <a:p>
            <a:pPr marL="0" indent="0">
              <a:buNone/>
            </a:pPr>
            <a:endParaRPr lang="en-US" sz="1600" dirty="0"/>
          </a:p>
          <a:p>
            <a:pPr lvl="1"/>
            <a:endParaRPr lang="en-US" sz="1200" dirty="0"/>
          </a:p>
          <a:p>
            <a:pPr lvl="1"/>
            <a:endParaRPr lang="en-GB" sz="1200" dirty="0"/>
          </a:p>
        </p:txBody>
      </p:sp>
    </p:spTree>
    <p:extLst>
      <p:ext uri="{BB962C8B-B14F-4D97-AF65-F5344CB8AC3E}">
        <p14:creationId xmlns:p14="http://schemas.microsoft.com/office/powerpoint/2010/main" val="28062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52501"/>
            <a:ext cx="12192000" cy="6005499"/>
          </a:xfrm>
        </p:spPr>
        <p:txBody>
          <a:bodyPr>
            <a:normAutofit/>
          </a:bodyPr>
          <a:lstStyle/>
          <a:p>
            <a:r>
              <a:rPr lang="en-US" sz="1600" dirty="0"/>
              <a:t>The general form of dyadic scan on function f has the invocation form f\[y] or (f\)y where f is the dyadic lambda, y is vector or list. The result is a list where each execution produces a value and is passed as first default or x parameter to the next execution on next item in list. Confusing ?</a:t>
            </a:r>
          </a:p>
          <a:p>
            <a:r>
              <a:rPr lang="en-US" sz="1600" dirty="0"/>
              <a:t>Let us explore a simple example. assume + operation. It is dyadic. We can also write it as a lambda { x+ y}. The below a sample example and resulting behavior is explained.</a:t>
            </a:r>
          </a:p>
          <a:p>
            <a:pPr lvl="1"/>
            <a:r>
              <a:rPr lang="en-US" sz="1200" i="1" dirty="0">
                <a:highlight>
                  <a:srgbClr val="FFFF00"/>
                </a:highlight>
              </a:rPr>
              <a:t>{x+y}\[ 0 1 2 3 4 5] 	/ This produces a result 0 1 3 6 10 15. We will discuss how this happens.</a:t>
            </a:r>
          </a:p>
          <a:p>
            <a:pPr lvl="1"/>
            <a:r>
              <a:rPr lang="en-US" sz="1200" i="1" dirty="0">
                <a:highlight>
                  <a:srgbClr val="FFFF00"/>
                </a:highlight>
              </a:rPr>
              <a:t>Note : The below two are exactly same as the above example but different syntax. so always refer manual or help pages. Syntaxt is too  hard to remember and not worth it many times!</a:t>
            </a:r>
          </a:p>
          <a:p>
            <a:pPr lvl="1"/>
            <a:r>
              <a:rPr lang="en-US" sz="1200" i="1" dirty="0">
                <a:highlight>
                  <a:srgbClr val="FFFF00"/>
                </a:highlight>
              </a:rPr>
              <a:t>+\[0 1 2 3 4 5] and (+\)0 1 2 3 4 5 / These two are exact equivalent of the above. What is this series ?  It is a running sum!! [ also available in q as sums command ].</a:t>
            </a:r>
          </a:p>
          <a:p>
            <a:pPr lvl="1"/>
            <a:r>
              <a:rPr lang="en-US" sz="1200" i="1" dirty="0">
                <a:highlight>
                  <a:srgbClr val="FFFF00"/>
                </a:highlight>
              </a:rPr>
              <a:t>+\[1 2 3 ] ~ (1; +[1;2]; +[(+[1;2]);3]  /This is how a dyadic scan operates and produces results in next iteration using previous iteration value.</a:t>
            </a:r>
          </a:p>
          <a:p>
            <a:r>
              <a:rPr lang="en-US" sz="1600" dirty="0"/>
              <a:t>There is another form of dyadic operation where initial seed needs to be specified. The below example indicates this. </a:t>
            </a:r>
          </a:p>
          <a:p>
            <a:pPr lvl="1"/>
            <a:r>
              <a:rPr lang="en-US" sz="1200" dirty="0"/>
              <a:t>How will you generate number table of 3 using dyadic scan ?	</a:t>
            </a:r>
          </a:p>
          <a:p>
            <a:pPr lvl="1"/>
            <a:r>
              <a:rPr lang="es-ES" sz="1200" i="1" dirty="0">
                <a:highlight>
                  <a:srgbClr val="FFFF00"/>
                </a:highlight>
              </a:rPr>
              <a:t>{[x;y] x, x+\(y-1)#x}[3;10]	 / This gives table of number 3 for first 10 iterations. </a:t>
            </a:r>
          </a:p>
          <a:p>
            <a:r>
              <a:rPr lang="en-US" sz="1600" dirty="0"/>
              <a:t>There is finally a polyadic form of scan which is for functions of valence &gt; 2. Ex:- Adding 3 numbers or 4 numbers etc. Could be anything! The polyadic form of scan involves form syntax of  f\[x ; y ; z;….] where f is the polyadic function, here x could be an atom or list. Y , Z, …rest of parameters are lists of same length or (could just be atoms).</a:t>
            </a:r>
          </a:p>
          <a:p>
            <a:r>
              <a:rPr lang="en-US" sz="1600" dirty="0"/>
              <a:t>Ex:  </a:t>
            </a:r>
            <a:r>
              <a:rPr lang="en-US" sz="1600" i="1" dirty="0">
                <a:highlight>
                  <a:srgbClr val="FFFF00"/>
                </a:highlight>
              </a:rPr>
              <a:t>{x + y + z }\[5; 10 20 30; 100 200 300]		/ This gives us result of  115 335 665.</a:t>
            </a:r>
          </a:p>
          <a:p>
            <a:r>
              <a:rPr lang="en-US" sz="1600" dirty="0"/>
              <a:t>What are the steps q did to work out this result ? Explanation ?</a:t>
            </a:r>
          </a:p>
          <a:p>
            <a:r>
              <a:rPr lang="en-US" sz="1600" dirty="0"/>
              <a:t>Note : the polyadic form of scan does not have without seed format. But if seed is not needed then it could be made null or something equivalent or simply ignored in the lambda or function f.</a:t>
            </a:r>
          </a:p>
          <a:p>
            <a:pPr lvl="1"/>
            <a:r>
              <a:rPr lang="en-US" sz="1200" i="1" dirty="0">
                <a:highlight>
                  <a:srgbClr val="FFFF00"/>
                </a:highlight>
              </a:rPr>
              <a:t>Ex: {y *z}\[0; 1 2 3; 4 5 6]	/ This gives us dot product </a:t>
            </a:r>
            <a:r>
              <a:rPr lang="en-US" sz="1200" i="1" dirty="0">
                <a:highlight>
                  <a:srgbClr val="FFFF00"/>
                </a:highlight>
                <a:sym typeface="Wingdings" panose="05000000000000000000" pitchFamily="2" charset="2"/>
              </a:rPr>
              <a:t> of two lists 1 2 3 and 4 5 6.</a:t>
            </a:r>
            <a:endParaRPr lang="en-US" sz="1200" i="1" dirty="0">
              <a:highlight>
                <a:srgbClr val="FFFF00"/>
              </a:highlight>
            </a:endParaRPr>
          </a:p>
          <a:p>
            <a:r>
              <a:rPr lang="en-US" sz="1600" dirty="0"/>
              <a:t>There are some disadvantages of using scan. It does come with its own cost. Programmer is supposed to know the cost to memory, performance and speed when not used properly. We will discuss these here in next section.</a:t>
            </a:r>
          </a:p>
          <a:p>
            <a:pPr lvl="1"/>
            <a:endParaRPr lang="en-US" sz="1200" i="1" dirty="0">
              <a:highlight>
                <a:srgbClr val="FFFF00"/>
              </a:highlight>
            </a:endParaRPr>
          </a:p>
          <a:p>
            <a:endParaRPr lang="en-GB" sz="1600" i="1" dirty="0"/>
          </a:p>
        </p:txBody>
      </p:sp>
    </p:spTree>
    <p:extLst>
      <p:ext uri="{BB962C8B-B14F-4D97-AF65-F5344CB8AC3E}">
        <p14:creationId xmlns:p14="http://schemas.microsoft.com/office/powerpoint/2010/main" val="29245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53F2BD1-1867-49D2-A3C1-D6C25DFE9787}"/>
              </a:ext>
            </a:extLst>
          </p:cNvPr>
          <p:cNvSpPr txBox="1">
            <a:spLocks/>
          </p:cNvSpPr>
          <p:nvPr/>
        </p:nvSpPr>
        <p:spPr>
          <a:xfrm>
            <a:off x="0" y="0"/>
            <a:ext cx="12192000" cy="685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en-US" sz="1600" dirty="0"/>
          </a:p>
          <a:p>
            <a:pPr marL="342900" indent="-342900"/>
            <a:r>
              <a:rPr lang="en-US" sz="1600" dirty="0"/>
              <a:t>q is a powerful array programming language based on K. It is functional, expressive and terse in nature. It is primarily suited for large scale data analysis. The analysis is primarily dependent on in memory processing. </a:t>
            </a:r>
          </a:p>
          <a:p>
            <a:pPr marL="342900" indent="-342900"/>
            <a:r>
              <a:rPr lang="en-US" sz="1600" dirty="0"/>
              <a:t>q was developed by Arthur Whitney around 1993 initially as K programming language inspired by APL. Kdb+ database was developed initially around K. To improve end user readability and expressiveness of the code q language was introduced as wrapper around K  around 2003.</a:t>
            </a:r>
          </a:p>
          <a:p>
            <a:pPr marL="342900" indent="-342900"/>
            <a:r>
              <a:rPr lang="en-US" sz="1600" dirty="0"/>
              <a:t>Kdb+ is a column oriented database. This provides significant opportunities for performance improvement in array style data processing. The traditional relational databases are row oriented and have limitations on performance. This becomes critical and differentiating factor when the data is large scale. Ex:- timeseries data. Below is a simple example to illustrate this.</a:t>
            </a:r>
          </a:p>
          <a:p>
            <a:pPr marL="342900" indent="-342900"/>
            <a:r>
              <a:rPr lang="en-US" sz="1600" dirty="0"/>
              <a:t>Ex:- dxTrade has 153 columns. Assume we only need sym, date, assetClass, price and qty.</a:t>
            </a:r>
          </a:p>
          <a:p>
            <a:pPr marL="0" indent="0">
              <a:buNone/>
            </a:pPr>
            <a:r>
              <a:rPr lang="en-US" sz="1600" dirty="0"/>
              <a:t>	A row oriented RDBMS storing this table by index on sym and date would store the entire row data in single block on the disk. 	Even if a few columns are required the entire row [ block of data ] has to be read from disk and then filtered in memory for 	required columns. disk reads [ seeks ] are costly. This reading by entire row block is inefficient. Even to parse and find offset of 	columns that are needed on disk seek is required.</a:t>
            </a:r>
          </a:p>
          <a:p>
            <a:pPr marL="0" indent="0">
              <a:buNone/>
            </a:pPr>
            <a:r>
              <a:rPr lang="en-US" sz="1600" dirty="0"/>
              <a:t>					</a:t>
            </a:r>
            <a:r>
              <a:rPr lang="en-US" sz="1600" b="1" dirty="0">
                <a:solidFill>
                  <a:srgbClr val="FF0000"/>
                </a:solidFill>
              </a:rPr>
              <a:t>VS</a:t>
            </a:r>
          </a:p>
          <a:p>
            <a:pPr marL="0" indent="0">
              <a:buNone/>
            </a:pPr>
            <a:r>
              <a:rPr lang="en-US" sz="1600" dirty="0"/>
              <a:t>	A column oriented database on the other hand stores each column separately as an array or list on the disk. This helps in reducing the 	cost or overhead of extracting the data for only required columns. The below diagram illustrates this in more detail.</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342900" indent="-342900"/>
            <a:endParaRPr lang="en-US" sz="1600" dirty="0"/>
          </a:p>
          <a:p>
            <a:pPr marL="0" indent="0">
              <a:buNone/>
            </a:pPr>
            <a:endParaRPr lang="en-US" sz="1600" dirty="0"/>
          </a:p>
          <a:p>
            <a:pPr marL="342900" indent="-342900"/>
            <a:endParaRPr lang="en-US" sz="1600" dirty="0"/>
          </a:p>
          <a:p>
            <a:pPr marL="342900" indent="-342900"/>
            <a:endParaRPr lang="en-US" sz="1600" dirty="0"/>
          </a:p>
          <a:p>
            <a:pPr marL="342900" indent="-342900"/>
            <a:endParaRPr lang="en-US" sz="1600" dirty="0"/>
          </a:p>
        </p:txBody>
      </p:sp>
      <p:pic>
        <p:nvPicPr>
          <p:cNvPr id="3" name="Picture 2">
            <a:extLst>
              <a:ext uri="{FF2B5EF4-FFF2-40B4-BE49-F238E27FC236}">
                <a16:creationId xmlns:a16="http://schemas.microsoft.com/office/drawing/2014/main" id="{D24743E3-2214-41A9-83FA-DEA491D192FA}"/>
              </a:ext>
            </a:extLst>
          </p:cNvPr>
          <p:cNvPicPr>
            <a:picLocks noChangeAspect="1"/>
          </p:cNvPicPr>
          <p:nvPr/>
        </p:nvPicPr>
        <p:blipFill>
          <a:blip r:embed="rId2"/>
          <a:stretch>
            <a:fillRect/>
          </a:stretch>
        </p:blipFill>
        <p:spPr>
          <a:xfrm>
            <a:off x="906011" y="4706224"/>
            <a:ext cx="5189989" cy="1919505"/>
          </a:xfrm>
          <a:prstGeom prst="rect">
            <a:avLst/>
          </a:prstGeom>
        </p:spPr>
      </p:pic>
    </p:spTree>
    <p:extLst>
      <p:ext uri="{BB962C8B-B14F-4D97-AF65-F5344CB8AC3E}">
        <p14:creationId xmlns:p14="http://schemas.microsoft.com/office/powerpoint/2010/main" val="312377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679509"/>
            <a:ext cx="12192000" cy="6178492"/>
          </a:xfrm>
        </p:spPr>
        <p:txBody>
          <a:bodyPr>
            <a:normAutofit/>
          </a:bodyPr>
          <a:lstStyle/>
          <a:p>
            <a:r>
              <a:rPr lang="en-US" sz="1600" dirty="0"/>
              <a:t>Disadvantages of scan are listed below. Understand each of them carefully. One should be able to work out implications in relevant scenario.</a:t>
            </a:r>
          </a:p>
          <a:p>
            <a:r>
              <a:rPr lang="en-US" sz="1600" dirty="0"/>
              <a:t>Scan is memory intensive since each stage of operation produces a result which has to be stored for resulting array. </a:t>
            </a:r>
          </a:p>
          <a:p>
            <a:r>
              <a:rPr lang="en-US" sz="1600" dirty="0"/>
              <a:t>If scan lambda does not produce a converging result then it will keep running and max out the memory crashing the q process. q Gods expect one to understand fully the implications of their code </a:t>
            </a:r>
            <a:r>
              <a:rPr lang="en-US" sz="1600" dirty="0">
                <a:sym typeface="Wingdings" panose="05000000000000000000" pitchFamily="2" charset="2"/>
              </a:rPr>
              <a:t>. If a function crashes your q process then limit it to certain number of iterations and check if the results are converging or not.</a:t>
            </a:r>
          </a:p>
          <a:p>
            <a:r>
              <a:rPr lang="en-US" sz="1600" dirty="0">
                <a:sym typeface="Wingdings" panose="05000000000000000000" pitchFamily="2" charset="2"/>
              </a:rPr>
              <a:t>Scan is a built in operator and in many cases will out perform in speed over a custom implementation of a generator function. </a:t>
            </a:r>
          </a:p>
          <a:p>
            <a:endParaRPr lang="en-US" sz="1600" dirty="0">
              <a:sym typeface="Wingdings" panose="05000000000000000000" pitchFamily="2" charset="2"/>
            </a:endParaRPr>
          </a:p>
          <a:p>
            <a:r>
              <a:rPr lang="en-US" sz="1600" dirty="0">
                <a:sym typeface="Wingdings" panose="05000000000000000000" pitchFamily="2" charset="2"/>
              </a:rPr>
              <a:t>We next move into the adverb over. This is represented using the operator / [ forward slash , also incidentally the comment operator ]. Just like we had few forms of scan we also have corresponding monadic , dyadic and polyadic forms of over. But there is a minor difference between the two.</a:t>
            </a:r>
          </a:p>
          <a:p>
            <a:r>
              <a:rPr lang="en-US" sz="1600" dirty="0">
                <a:sym typeface="Wingdings" panose="05000000000000000000" pitchFamily="2" charset="2"/>
              </a:rPr>
              <a:t>Unlike scan, the over adverb runs till convergence but does not store intermediate results like scan. It returns only the final result! This is very useful since sometimes we only need a final value and memory footprint of result in not required to be large. </a:t>
            </a:r>
          </a:p>
          <a:p>
            <a:r>
              <a:rPr lang="en-US" sz="1600" dirty="0">
                <a:sym typeface="Wingdings" panose="05000000000000000000" pitchFamily="2" charset="2"/>
              </a:rPr>
              <a:t>We start with monadic form. The form of the monadic function f applied over x is  </a:t>
            </a:r>
            <a:r>
              <a:rPr lang="en-US" sz="1600" i="1" dirty="0">
                <a:highlight>
                  <a:srgbClr val="FFFF00"/>
                </a:highlight>
                <a:sym typeface="Wingdings" panose="05000000000000000000" pitchFamily="2" charset="2"/>
              </a:rPr>
              <a:t>f/[x] or (f/)x.</a:t>
            </a:r>
          </a:p>
          <a:p>
            <a:r>
              <a:rPr lang="en-US" sz="1600" dirty="0">
                <a:sym typeface="Wingdings" panose="05000000000000000000" pitchFamily="2" charset="2"/>
              </a:rPr>
              <a:t>Ex:- </a:t>
            </a:r>
            <a:r>
              <a:rPr lang="en-US" sz="1600" i="1" dirty="0">
                <a:highlight>
                  <a:srgbClr val="FFFF00"/>
                </a:highlight>
                <a:sym typeface="Wingdings" panose="05000000000000000000" pitchFamily="2" charset="2"/>
              </a:rPr>
              <a:t>{1+1%x}/[1]	/ This function converges at value 1.618034.		/ Surprise!! What is this number ?</a:t>
            </a:r>
          </a:p>
          <a:p>
            <a:r>
              <a:rPr lang="en-US" sz="1600" dirty="0">
                <a:sym typeface="Wingdings" panose="05000000000000000000" pitchFamily="2" charset="2"/>
              </a:rPr>
              <a:t>Another monadic form exists which allows n iterations. Form is : n f/ x or  f/[n ; x]</a:t>
            </a:r>
          </a:p>
          <a:p>
            <a:r>
              <a:rPr lang="en-US" sz="1600" i="1" dirty="0">
                <a:highlight>
                  <a:srgbClr val="FFFF00"/>
                </a:highlight>
                <a:sym typeface="Wingdings" panose="05000000000000000000" pitchFamily="2" charset="2"/>
              </a:rPr>
              <a:t>Ex:- 10 {x*2}/1	/ Gives 1024 which is 2^10. This can also be written as {x*2}/[10;1]</a:t>
            </a:r>
          </a:p>
          <a:p>
            <a:r>
              <a:rPr lang="en-US" sz="1600" dirty="0">
                <a:sym typeface="Wingdings" panose="05000000000000000000" pitchFamily="2" charset="2"/>
              </a:rPr>
              <a:t>Similarly we have dyadic form with and without seed value. Each has an example given below. One can build more examples to understand then concepts.</a:t>
            </a:r>
          </a:p>
          <a:p>
            <a:r>
              <a:rPr lang="en-US" sz="1600" dirty="0">
                <a:sym typeface="Wingdings" panose="05000000000000000000" pitchFamily="2" charset="2"/>
              </a:rPr>
              <a:t>Form :  </a:t>
            </a:r>
            <a:r>
              <a:rPr lang="en-US" sz="1600" i="1" dirty="0">
                <a:highlight>
                  <a:srgbClr val="FFFF00"/>
                </a:highlight>
                <a:sym typeface="Wingdings" panose="05000000000000000000" pitchFamily="2" charset="2"/>
              </a:rPr>
              <a:t>f/[y] or (f/)y , Example is +/[0 1 2 3 4 5]	/ This gives 15 which is the sum of all variables till 5.</a:t>
            </a:r>
          </a:p>
          <a:p>
            <a:r>
              <a:rPr lang="en-US" sz="1600" dirty="0">
                <a:sym typeface="Wingdings" panose="05000000000000000000" pitchFamily="2" charset="2"/>
              </a:rPr>
              <a:t>Form : </a:t>
            </a:r>
            <a:r>
              <a:rPr lang="en-US" sz="1600" i="1" dirty="0">
                <a:highlight>
                  <a:srgbClr val="FFFF00"/>
                </a:highlight>
                <a:sym typeface="Wingdings" panose="05000000000000000000" pitchFamily="2" charset="2"/>
              </a:rPr>
              <a:t>x f/ y,  Example is 5 +/til 6	/ This produces result of 20j.</a:t>
            </a:r>
          </a:p>
          <a:p>
            <a:endParaRPr lang="en-US" sz="1600" dirty="0">
              <a:sym typeface="Wingdings" panose="05000000000000000000" pitchFamily="2" charset="2"/>
            </a:endParaRPr>
          </a:p>
          <a:p>
            <a:endParaRPr lang="en-GB" sz="1600" dirty="0"/>
          </a:p>
        </p:txBody>
      </p:sp>
      <p:cxnSp>
        <p:nvCxnSpPr>
          <p:cNvPr id="5" name="Straight Connector 4">
            <a:extLst>
              <a:ext uri="{FF2B5EF4-FFF2-40B4-BE49-F238E27FC236}">
                <a16:creationId xmlns:a16="http://schemas.microsoft.com/office/drawing/2014/main" id="{2D30FDC4-45D8-4AFA-93EB-1874517F1830}"/>
              </a:ext>
            </a:extLst>
          </p:cNvPr>
          <p:cNvCxnSpPr/>
          <p:nvPr/>
        </p:nvCxnSpPr>
        <p:spPr>
          <a:xfrm>
            <a:off x="58723" y="2785145"/>
            <a:ext cx="12133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627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52501"/>
            <a:ext cx="12192000" cy="6005499"/>
          </a:xfrm>
        </p:spPr>
        <p:txBody>
          <a:bodyPr>
            <a:normAutofit/>
          </a:bodyPr>
          <a:lstStyle/>
          <a:p>
            <a:r>
              <a:rPr lang="en-US" sz="1600" dirty="0"/>
              <a:t>It should not be surprising to note a simple relationship between scan and over. It is demonstrated below. Given same seed, list and function the last value of scan result is same as the result of converge function.</a:t>
            </a:r>
          </a:p>
          <a:p>
            <a:r>
              <a:rPr lang="en-US" sz="1600" dirty="0"/>
              <a:t>Ex: </a:t>
            </a:r>
            <a:r>
              <a:rPr lang="en-US" sz="1600" i="1" dirty="0">
                <a:highlight>
                  <a:srgbClr val="FFFF00"/>
                </a:highlight>
              </a:rPr>
              <a:t>(5 +/0 1 2 3 4 5j)~(last 5 +\0 1 2 3 4 5j) / This returns 1b which means true. Its like proving the above statement using an example!!</a:t>
            </a:r>
          </a:p>
          <a:p>
            <a:r>
              <a:rPr lang="en-US" sz="1600" dirty="0"/>
              <a:t>Finally we wind up with simple example of polyadic version of the over adverb.</a:t>
            </a:r>
          </a:p>
          <a:p>
            <a:r>
              <a:rPr lang="en-US" sz="1600" dirty="0"/>
              <a:t>The polyadic form is : f/[ X; Y ; Z ;…..] where f is the polyadic lambda, X is a seed which could be atom or list. Y , Z , …are all equal length lists. They could also be atoms but generally are lists in most of the times. </a:t>
            </a:r>
          </a:p>
          <a:p>
            <a:r>
              <a:rPr lang="en-US" sz="1600" dirty="0"/>
              <a:t>{x+y+z}/[5; 10 20 30; 100 200 300]	/ gives us 665. </a:t>
            </a:r>
          </a:p>
          <a:p>
            <a:r>
              <a:rPr lang="en-US" sz="1600" dirty="0"/>
              <a:t>A useful practical example of polyadic application using over is given below.</a:t>
            </a:r>
          </a:p>
          <a:p>
            <a:r>
              <a:rPr lang="en-US" sz="1600" dirty="0"/>
              <a:t>Ex:- Assume </a:t>
            </a:r>
            <a:r>
              <a:rPr lang="en-US" sz="1600" i="1" dirty="0">
                <a:highlight>
                  <a:srgbClr val="FFFF00"/>
                </a:highlight>
              </a:rPr>
              <a:t>f1:{x+2}; f2:{x*x}; f3:{(2*x)+3}; / This defines 3 lambda functions which do simple math operations.</a:t>
            </a:r>
          </a:p>
          <a:p>
            <a:r>
              <a:rPr lang="en-US" sz="1600" i="1" dirty="0">
                <a:highlight>
                  <a:srgbClr val="FFFF00"/>
                </a:highlight>
              </a:rPr>
              <a:t>{[x ; y ; z]  y[x] }/[5;(f1;f2;f3);0N 0N 0N]  / This works!! But what does it do ? It is applying successively each lambda and generating next result.</a:t>
            </a:r>
          </a:p>
          <a:p>
            <a:r>
              <a:rPr lang="en-US" sz="1600" i="1" dirty="0">
                <a:highlight>
                  <a:srgbClr val="FFFF00"/>
                </a:highlight>
              </a:rPr>
              <a:t>i.e f3[f2[f1[5]]] / This comes out to be 101.</a:t>
            </a:r>
          </a:p>
          <a:p>
            <a:r>
              <a:rPr lang="en-US" sz="1600" dirty="0"/>
              <a:t>A useful example below to indicate how to measure speed and memory performance of q code. It also indicates why adverbs are faster!</a:t>
            </a:r>
          </a:p>
          <a:p>
            <a:endParaRPr lang="en-GB" sz="1600" dirty="0"/>
          </a:p>
        </p:txBody>
      </p:sp>
      <p:pic>
        <p:nvPicPr>
          <p:cNvPr id="4" name="Picture 3">
            <a:extLst>
              <a:ext uri="{FF2B5EF4-FFF2-40B4-BE49-F238E27FC236}">
                <a16:creationId xmlns:a16="http://schemas.microsoft.com/office/drawing/2014/main" id="{BA27E6A9-3F87-4E83-85D5-8DFBF78071C9}"/>
              </a:ext>
            </a:extLst>
          </p:cNvPr>
          <p:cNvPicPr>
            <a:picLocks noChangeAspect="1"/>
          </p:cNvPicPr>
          <p:nvPr/>
        </p:nvPicPr>
        <p:blipFill>
          <a:blip r:embed="rId2"/>
          <a:stretch>
            <a:fillRect/>
          </a:stretch>
        </p:blipFill>
        <p:spPr>
          <a:xfrm>
            <a:off x="1421103" y="4974672"/>
            <a:ext cx="6808497" cy="1647476"/>
          </a:xfrm>
          <a:prstGeom prst="rect">
            <a:avLst/>
          </a:prstGeom>
        </p:spPr>
      </p:pic>
    </p:spTree>
    <p:extLst>
      <p:ext uri="{BB962C8B-B14F-4D97-AF65-F5344CB8AC3E}">
        <p14:creationId xmlns:p14="http://schemas.microsoft.com/office/powerpoint/2010/main" val="1070868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713065"/>
            <a:ext cx="12192000" cy="6144936"/>
          </a:xfrm>
        </p:spPr>
        <p:txBody>
          <a:bodyPr>
            <a:normAutofit lnSpcReduction="10000"/>
          </a:bodyPr>
          <a:lstStyle/>
          <a:p>
            <a:r>
              <a:rPr lang="en-US" sz="1600" dirty="0"/>
              <a:t>each prior is another adverb which is quite useful. It takes </a:t>
            </a:r>
            <a:r>
              <a:rPr lang="en-US" sz="1600" i="1" dirty="0">
                <a:highlight>
                  <a:srgbClr val="FFFF00"/>
                </a:highlight>
              </a:rPr>
              <a:t>form : f’:[y] </a:t>
            </a:r>
            <a:r>
              <a:rPr lang="en-US" sz="1600" dirty="0"/>
              <a:t>where f is dyadic function , the operator is ‘: and y is generally a list.</a:t>
            </a:r>
          </a:p>
          <a:p>
            <a:r>
              <a:rPr lang="en-US" sz="1600" dirty="0"/>
              <a:t>Ex: - </a:t>
            </a:r>
            <a:r>
              <a:rPr lang="en-US" sz="1600" i="1" dirty="0">
                <a:highlight>
                  <a:srgbClr val="FFFF00"/>
                </a:highlight>
              </a:rPr>
              <a:t>{x&gt;y}’:[4 7 3 9 12 14 1 67 22]	/ This outputs result of : 110111010b which is a list of boolean values.</a:t>
            </a:r>
          </a:p>
          <a:p>
            <a:r>
              <a:rPr lang="en-US" sz="1600" dirty="0"/>
              <a:t>There is also a form with initial seed. It takes </a:t>
            </a:r>
            <a:r>
              <a:rPr lang="en-US" sz="1600" i="1" dirty="0">
                <a:highlight>
                  <a:srgbClr val="FFFF00"/>
                </a:highlight>
              </a:rPr>
              <a:t>form : x f’: y</a:t>
            </a:r>
            <a:r>
              <a:rPr lang="en-US" sz="1600" dirty="0"/>
              <a:t>.</a:t>
            </a:r>
          </a:p>
          <a:p>
            <a:r>
              <a:rPr lang="en-US" sz="1600" dirty="0"/>
              <a:t>Ex:- 10 { x&gt;y} ‘:[5 6 3 2 9 8 4 5]		/ This outputs result of : 01001001b.</a:t>
            </a:r>
          </a:p>
          <a:p>
            <a:r>
              <a:rPr lang="en-US" sz="1600" dirty="0"/>
              <a:t>So what is going on here ? put simply the {x&gt;y} lambda is called for two successive items in the list at index n and n-1. items at index n is passed as first parameter x and n-1 is passed as second parameter y.</a:t>
            </a:r>
          </a:p>
          <a:p>
            <a:r>
              <a:rPr lang="en-US" sz="1600" dirty="0"/>
              <a:t>If there is no seed value [ first example ] then the value is assumed to be a null type of same data as first item. Ex:- here 0Nj since 4 is a long.</a:t>
            </a:r>
          </a:p>
          <a:p>
            <a:r>
              <a:rPr lang="en-US" sz="1600" dirty="0"/>
              <a:t>Ex:- A good use case is delta generation in which we need the amount by which a stock moved today vs yesterdays closing price. It will be implemented as  </a:t>
            </a:r>
            <a:r>
              <a:rPr lang="en-US" sz="1600" i="1" dirty="0">
                <a:highlight>
                  <a:srgbClr val="FFFF00"/>
                </a:highlight>
              </a:rPr>
              <a:t>0 {x-y}':4 7 9 9.5 10 12 15 17 / Give me successive delta of movement between successive days of closing stock price.</a:t>
            </a:r>
          </a:p>
          <a:p>
            <a:endParaRPr lang="en-US" sz="1600" dirty="0"/>
          </a:p>
          <a:p>
            <a:r>
              <a:rPr lang="en-US" sz="1600" dirty="0"/>
              <a:t>The next adverb is each right. each right as name implies, applies the function f to each element in right side which is a list. It has dyadic form. The form is : x f:/ y where x is atom , f is dyadic lambda and y is either an atom or a list. </a:t>
            </a:r>
          </a:p>
          <a:p>
            <a:r>
              <a:rPr lang="en-US" sz="1600" dirty="0"/>
              <a:t>Ex:- </a:t>
            </a:r>
            <a:r>
              <a:rPr lang="en-US" sz="1600" i="1" dirty="0">
                <a:highlight>
                  <a:srgbClr val="FFFF00"/>
                </a:highlight>
              </a:rPr>
              <a:t>2 +/: til 10	/ gives </a:t>
            </a:r>
            <a:r>
              <a:rPr lang="pl-PL" sz="1600" i="1" dirty="0">
                <a:highlight>
                  <a:srgbClr val="FFFF00"/>
                </a:highlight>
              </a:rPr>
              <a:t>2 3 4 5 6 7 8 9 10 11j</a:t>
            </a:r>
            <a:r>
              <a:rPr lang="en-US" sz="1600" dirty="0"/>
              <a:t> which is sum dyadic function applied with 2 as first param and each of 0 to 9 as the second items. It results in all of them bumped up by 2 which is the above result.</a:t>
            </a:r>
          </a:p>
          <a:p>
            <a:pPr marL="0" indent="0">
              <a:buNone/>
            </a:pPr>
            <a:endParaRPr lang="en-US" sz="1600" dirty="0"/>
          </a:p>
          <a:p>
            <a:r>
              <a:rPr lang="en-US" sz="1600" dirty="0"/>
              <a:t>The last of adverbs we will discuss is each left. It is denoted by \: [ remember this as left tilting line or backslash over colon operator] . The form of this function is :  x f\: y where x is atom , f is a dyadic function and y is either an atom or list.</a:t>
            </a:r>
          </a:p>
          <a:p>
            <a:r>
              <a:rPr lang="en-US" sz="1600" dirty="0"/>
              <a:t>Ex:- </a:t>
            </a:r>
            <a:r>
              <a:rPr lang="en-US" sz="1600" i="1" dirty="0">
                <a:highlight>
                  <a:srgbClr val="FFFF00"/>
                </a:highlight>
              </a:rPr>
              <a:t>"anand"{"c"$("i"$x)-y}\: 32  /This is implementing upper case conversion using each left </a:t>
            </a:r>
            <a:r>
              <a:rPr lang="en-US" sz="1600" i="1" dirty="0">
                <a:highlight>
                  <a:srgbClr val="FFFF00"/>
                </a:highlight>
                <a:sym typeface="Wingdings" panose="05000000000000000000" pitchFamily="2" charset="2"/>
              </a:rPr>
              <a:t> ; results in “ANAND” upper case string.</a:t>
            </a:r>
          </a:p>
          <a:p>
            <a:r>
              <a:rPr lang="en-US" sz="1600" dirty="0">
                <a:sym typeface="Wingdings" panose="05000000000000000000" pitchFamily="2" charset="2"/>
              </a:rPr>
              <a:t>Ex:- </a:t>
            </a:r>
            <a:r>
              <a:rPr lang="en-US" sz="1600" i="1" dirty="0">
                <a:highlight>
                  <a:srgbClr val="FFFF00"/>
                </a:highlight>
                <a:sym typeface="Wingdings" panose="05000000000000000000" pitchFamily="2" charset="2"/>
              </a:rPr>
              <a:t>.Q.a{</a:t>
            </a:r>
            <a:r>
              <a:rPr lang="en-US" sz="1600" i="1" dirty="0">
                <a:highlight>
                  <a:srgbClr val="FFFF00"/>
                </a:highlight>
              </a:rPr>
              <a:t>"c"$("i"$x)-y}\: 32 / Give me all English alphabets in upper case </a:t>
            </a:r>
            <a:r>
              <a:rPr lang="en-US" sz="1600" i="1" dirty="0">
                <a:highlight>
                  <a:srgbClr val="FFFF00"/>
                </a:highlight>
                <a:sym typeface="Wingdings" panose="05000000000000000000" pitchFamily="2" charset="2"/>
              </a:rPr>
              <a:t>, Explore .Q and .z namespaces online at code.kx.com. </a:t>
            </a:r>
          </a:p>
          <a:p>
            <a:r>
              <a:rPr lang="en-US" sz="1600" i="1" dirty="0">
                <a:highlight>
                  <a:srgbClr val="FFFF00"/>
                </a:highlight>
                <a:sym typeface="Wingdings" panose="05000000000000000000" pitchFamily="2" charset="2"/>
              </a:rPr>
              <a:t>Note : The difference between ascii values of every letter in small case and uppercase is 32. Hence the 32 value above.</a:t>
            </a:r>
          </a:p>
          <a:p>
            <a:endParaRPr lang="en-US" sz="1600" dirty="0"/>
          </a:p>
          <a:p>
            <a:endParaRPr lang="en-GB" sz="1600" dirty="0"/>
          </a:p>
        </p:txBody>
      </p:sp>
      <p:cxnSp>
        <p:nvCxnSpPr>
          <p:cNvPr id="7" name="Straight Connector 6">
            <a:extLst>
              <a:ext uri="{FF2B5EF4-FFF2-40B4-BE49-F238E27FC236}">
                <a16:creationId xmlns:a16="http://schemas.microsoft.com/office/drawing/2014/main" id="{257E9052-493C-459A-B901-CED76C832AA7}"/>
              </a:ext>
            </a:extLst>
          </p:cNvPr>
          <p:cNvCxnSpPr>
            <a:cxnSpLocks/>
          </p:cNvCxnSpPr>
          <p:nvPr/>
        </p:nvCxnSpPr>
        <p:spPr>
          <a:xfrm>
            <a:off x="0" y="3517085"/>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3DB06D-B408-4811-9B03-3B957608F5AA}"/>
              </a:ext>
            </a:extLst>
          </p:cNvPr>
          <p:cNvCxnSpPr/>
          <p:nvPr/>
        </p:nvCxnSpPr>
        <p:spPr>
          <a:xfrm>
            <a:off x="9787" y="4852334"/>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68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We will discuss logical operators in this section. Some simple logical operators are discussed below each with two examples.</a:t>
            </a:r>
          </a:p>
          <a:p>
            <a:r>
              <a:rPr lang="en-US" sz="1600" dirty="0"/>
              <a:t>Most logical operations return boolean type values namely true ( 1b) or false (0b).</a:t>
            </a:r>
          </a:p>
          <a:p>
            <a:r>
              <a:rPr lang="en-US" sz="1600" dirty="0"/>
              <a:t>First we have equality comparison. To check if a variable value is 2 we say  </a:t>
            </a:r>
            <a:r>
              <a:rPr lang="en-US" sz="1600" i="1" dirty="0">
                <a:highlight>
                  <a:srgbClr val="FFFF00"/>
                </a:highlight>
              </a:rPr>
              <a:t>a=2 / This returns 1b true boolean value if true else false or 0b. </a:t>
            </a:r>
          </a:p>
          <a:p>
            <a:r>
              <a:rPr lang="en-US" sz="1600" dirty="0"/>
              <a:t>To check if a variable is not equal to 2. we can do like this.  </a:t>
            </a:r>
            <a:r>
              <a:rPr lang="en-US" sz="1600" i="1" dirty="0">
                <a:highlight>
                  <a:srgbClr val="FFFF00"/>
                </a:highlight>
              </a:rPr>
              <a:t>a&lt;&gt;2	/ This gives 1b is a is indeed not equal to 2 else will return false ob.</a:t>
            </a:r>
          </a:p>
          <a:p>
            <a:r>
              <a:rPr lang="en-US" sz="1600" dirty="0"/>
              <a:t>There are other basic logical operators. See them in action via below examples.</a:t>
            </a:r>
          </a:p>
          <a:p>
            <a:r>
              <a:rPr lang="en-US" sz="1600" i="1" dirty="0">
                <a:highlight>
                  <a:srgbClr val="FFFF00"/>
                </a:highlight>
              </a:rPr>
              <a:t>test:{ a:10; a&gt;1}	/ This returns true since a which is 10 in value is greater than 1.</a:t>
            </a:r>
          </a:p>
          <a:p>
            <a:r>
              <a:rPr lang="en-US" sz="1600" i="1" dirty="0">
                <a:highlight>
                  <a:srgbClr val="FFFF00"/>
                </a:highlight>
              </a:rPr>
              <a:t>test:{ a:10; a&lt;9}	/ This returns false 0b, since 10 is not less than 9.</a:t>
            </a:r>
          </a:p>
          <a:p>
            <a:r>
              <a:rPr lang="en-US" sz="1600" i="1" dirty="0">
                <a:highlight>
                  <a:srgbClr val="FFFF00"/>
                </a:highlight>
              </a:rPr>
              <a:t>test:{ a:2; not a&lt;&gt;2} / This returns true since a&lt;&gt;2 is false and its logical not is true. </a:t>
            </a:r>
          </a:p>
          <a:p>
            <a:r>
              <a:rPr lang="en-US" sz="1600" i="1" dirty="0">
                <a:highlight>
                  <a:srgbClr val="FFFF00"/>
                </a:highlight>
              </a:rPr>
              <a:t>test:{ a:2; b:a+1; a&lt;&gt;2 and b=3} / This returns false since a&lt;&gt;2 is false and b=3 is true. false and with anything else will be false.</a:t>
            </a:r>
          </a:p>
          <a:p>
            <a:r>
              <a:rPr lang="en-US" sz="1600" i="1" dirty="0">
                <a:highlight>
                  <a:srgbClr val="FFFF00"/>
                </a:highlight>
              </a:rPr>
              <a:t>test:{ a:2; b:a+1; a&lt;&gt;2 or b=3} / What happened here ?</a:t>
            </a:r>
          </a:p>
          <a:p>
            <a:r>
              <a:rPr lang="en-US" sz="1600" i="1" dirty="0">
                <a:highlight>
                  <a:srgbClr val="FFFF00"/>
                </a:highlight>
              </a:rPr>
              <a:t>test:{ a:2; b:a+1; (a&lt;&gt;2) or (b=3)} / works as expected. Since b=3 is true the overall result Is 1b or true.</a:t>
            </a:r>
          </a:p>
          <a:p>
            <a:r>
              <a:rPr lang="en-US" sz="1600" dirty="0"/>
              <a:t>There is a very useful operator tilde ~ [  match operator ] which helps in comparing complex or derived type objects in q. This is very useful at times. The below example illustrates this.</a:t>
            </a:r>
          </a:p>
          <a:p>
            <a:r>
              <a:rPr lang="en-US" sz="1600" i="1" dirty="0">
                <a:highlight>
                  <a:srgbClr val="FFFF00"/>
                </a:highlight>
              </a:rPr>
              <a:t>t1:([] Name:`Anand`Beni`Rod; Age: 1 2 3); t2:([] Name:`Anand`Beni`Rod; Age:1 2 3);  t1~t2 / This returns 1b since both tables are exactly same!</a:t>
            </a:r>
          </a:p>
          <a:p>
            <a:r>
              <a:rPr lang="en-US" sz="1600" dirty="0"/>
              <a:t>If either table has some extra data or keys then result of comparison will be 0b or false. Attributes on tables/lists are ignored in comparison. Only data in the object is compared.</a:t>
            </a:r>
          </a:p>
          <a:p>
            <a:endParaRPr lang="en-US" sz="1600" dirty="0"/>
          </a:p>
          <a:p>
            <a:endParaRPr lang="en-US" sz="1600" dirty="0"/>
          </a:p>
          <a:p>
            <a:endParaRPr lang="en-US" sz="1600" dirty="0"/>
          </a:p>
          <a:p>
            <a:endParaRPr lang="en-US" sz="1600" dirty="0"/>
          </a:p>
          <a:p>
            <a:endParaRPr lang="en-GB" sz="1600" i="1" dirty="0">
              <a:highlight>
                <a:srgbClr val="FFFF00"/>
              </a:highlight>
            </a:endParaRPr>
          </a:p>
        </p:txBody>
      </p:sp>
    </p:spTree>
    <p:extLst>
      <p:ext uri="{BB962C8B-B14F-4D97-AF65-F5344CB8AC3E}">
        <p14:creationId xmlns:p14="http://schemas.microsoft.com/office/powerpoint/2010/main" val="51942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We will discuss in this section basic math operators. % is an aberration since in many other languages it means mod but in q it is divide by operator </a:t>
            </a:r>
            <a:r>
              <a:rPr lang="en-US" sz="1600" dirty="0">
                <a:sym typeface="Wingdings" panose="05000000000000000000" pitchFamily="2" charset="2"/>
              </a:rPr>
              <a:t></a:t>
            </a:r>
            <a:r>
              <a:rPr lang="en-US" sz="1600" dirty="0"/>
              <a:t>. rest of some common operators are usual.</a:t>
            </a:r>
          </a:p>
          <a:p>
            <a:r>
              <a:rPr lang="en-US" sz="1600" dirty="0"/>
              <a:t>+ is addition , - is subtraction, * is multiplication and % is divide by operator. Each of these is given some examples below. Note that apart from atoms q also supports implicitly the same operations over lists or arrays without special syntax requirement.</a:t>
            </a:r>
          </a:p>
          <a:p>
            <a:r>
              <a:rPr lang="en-US" sz="1600" i="1" dirty="0">
                <a:highlight>
                  <a:srgbClr val="FFFF00"/>
                </a:highlight>
              </a:rPr>
              <a:t>test:{ a:2; b:3; a + b } / This returns 5 as expected.</a:t>
            </a:r>
          </a:p>
          <a:p>
            <a:r>
              <a:rPr lang="en-US" sz="1600" i="1" dirty="0">
                <a:highlight>
                  <a:srgbClr val="FFFF00"/>
                </a:highlight>
              </a:rPr>
              <a:t>test:{ a:2; a + x }; test[1+ til 10] / This returns a list from 2 till 12. What happened here ?</a:t>
            </a:r>
          </a:p>
          <a:p>
            <a:r>
              <a:rPr lang="en-US" sz="1600" i="1" dirty="0">
                <a:highlight>
                  <a:srgbClr val="FFFF00"/>
                </a:highlight>
              </a:rPr>
              <a:t>test:{ x-y}; test[4 5 6; 1 2 3] / This returns 3 3 3. What is happening here.</a:t>
            </a:r>
          </a:p>
          <a:p>
            <a:r>
              <a:rPr lang="en-US" sz="1600" dirty="0"/>
              <a:t>test:{ 2*x+3 }; test[5]  / This returns 16. what ? How come ? We need understand the parsing and precedence if q which is different.</a:t>
            </a:r>
          </a:p>
          <a:p>
            <a:r>
              <a:rPr lang="en-US" sz="1600" dirty="0"/>
              <a:t>() is precedence operator and it plays very critical role in proper evaluation at times. The q interpreter evaluates from right to left. This is unlike other languages.</a:t>
            </a:r>
          </a:p>
          <a:p>
            <a:r>
              <a:rPr lang="en-US" sz="1600" dirty="0"/>
              <a:t>2*x+3 is evaluated from right to left as x+3 and then multiply the result by 2. But if we wanted left to right we need parenthesis. </a:t>
            </a:r>
          </a:p>
          <a:p>
            <a:r>
              <a:rPr lang="en-US" sz="1600" i="1" dirty="0">
                <a:highlight>
                  <a:srgbClr val="FFFF00"/>
                </a:highlight>
              </a:rPr>
              <a:t>test:{ (2*x)+3 }; test[5] / This returns 13 as expected.  </a:t>
            </a:r>
          </a:p>
          <a:p>
            <a:r>
              <a:rPr lang="en-US" sz="1600" dirty="0"/>
              <a:t>Sometimes this can be hard to debug! So how do we go about this ? Do we parenthesize everything ? No. over parenthesizing is protective and inefficient programming in q and can have a performance penalty. So we need to choose parenthesis minimally only where required.</a:t>
            </a:r>
          </a:p>
          <a:p>
            <a:r>
              <a:rPr lang="en-US" sz="1600" dirty="0"/>
              <a:t>The above example we could also solve like this.  test:{ x:2*x; x+3 }; test[5]  / This returns 13 as expected and no issue of parenthesis at all.</a:t>
            </a:r>
          </a:p>
          <a:p>
            <a:r>
              <a:rPr lang="en-US" sz="1600" dirty="0"/>
              <a:t>There are genuine cases where parenthesis can not be avoided. In places where expected result is not in line there is a tool that comes to rescue. It is called parse command. It takes your q expression and tells how q will token by token parse it and evaluate it.</a:t>
            </a:r>
          </a:p>
          <a:p>
            <a:r>
              <a:rPr lang="en-US" sz="1600" i="1" dirty="0">
                <a:highlight>
                  <a:srgbClr val="FFFF00"/>
                </a:highlight>
              </a:rPr>
              <a:t>parse “2*x+3” / This command will parsed tokens and priority of evaluation.</a:t>
            </a:r>
          </a:p>
          <a:p>
            <a:endParaRPr lang="en-US" sz="1600" i="1" dirty="0">
              <a:highlight>
                <a:srgbClr val="FFFF00"/>
              </a:highlight>
            </a:endParaRPr>
          </a:p>
          <a:p>
            <a:endParaRPr lang="en-GB" sz="1600" dirty="0"/>
          </a:p>
        </p:txBody>
      </p:sp>
    </p:spTree>
    <p:extLst>
      <p:ext uri="{BB962C8B-B14F-4D97-AF65-F5344CB8AC3E}">
        <p14:creationId xmlns:p14="http://schemas.microsoft.com/office/powerpoint/2010/main" val="162011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687898"/>
            <a:ext cx="12192000" cy="6170102"/>
          </a:xfrm>
        </p:spPr>
        <p:txBody>
          <a:bodyPr>
            <a:normAutofit lnSpcReduction="10000"/>
          </a:bodyPr>
          <a:lstStyle/>
          <a:p>
            <a:r>
              <a:rPr lang="en-US" sz="1400" dirty="0"/>
              <a:t>There are quite a few special operators in q. Covering all of them is not possible. Here we introduce the most commonly used ones. Rest are left as exercise to explore for the reader. Refer to </a:t>
            </a:r>
            <a:r>
              <a:rPr lang="en-GB" sz="1400" dirty="0">
                <a:hlinkClick r:id="rId2"/>
              </a:rPr>
              <a:t>https://code.kx.com/v2/ref/</a:t>
            </a:r>
            <a:r>
              <a:rPr lang="en-GB" sz="1400" dirty="0"/>
              <a:t> operators section for exhaustive list.</a:t>
            </a:r>
          </a:p>
          <a:p>
            <a:r>
              <a:rPr lang="en-US" sz="1400" dirty="0"/>
              <a:t>@ operator is either of these operations. Index/apply/trap. What multiple meanings to a single operator ? Yes many operators are overloaded in q. Based on expression and data type passed q interpreter will evaluate and choose the correct context.</a:t>
            </a:r>
          </a:p>
          <a:p>
            <a:r>
              <a:rPr lang="en-US" sz="1400" i="1" dirty="0">
                <a:highlight>
                  <a:srgbClr val="FFFF00"/>
                </a:highlight>
              </a:rPr>
              <a:t>d:((1 2 3; 4  5 6 7); (8 9; 10; 11 12); (13; 14; 15 16 17 18; 19 20)); / This is list of list of lists. </a:t>
            </a:r>
          </a:p>
          <a:p>
            <a:r>
              <a:rPr lang="en-US" sz="1400" i="1" dirty="0">
                <a:highlight>
                  <a:srgbClr val="FFFF00"/>
                </a:highlight>
              </a:rPr>
              <a:t>d@1 2 / Give me first and second index of array d results in ((8 9;10;11 12);(13 14;15 16 17 18;19 20))</a:t>
            </a:r>
            <a:endParaRPr lang="en-GB" sz="1400" i="1" dirty="0">
              <a:highlight>
                <a:srgbClr val="FFFF00"/>
              </a:highlight>
            </a:endParaRPr>
          </a:p>
          <a:p>
            <a:r>
              <a:rPr lang="en-US" sz="1400" i="1" dirty="0">
                <a:highlight>
                  <a:srgbClr val="FFFF00"/>
                </a:highlight>
              </a:rPr>
              <a:t>f:{ x+42 }; f@42 / This gives 84 same as f[42] in meaning.</a:t>
            </a:r>
          </a:p>
          <a:p>
            <a:r>
              <a:rPr lang="en-US" sz="1400" i="1" dirty="0">
                <a:highlight>
                  <a:srgbClr val="FFFF00"/>
                </a:highlight>
              </a:rPr>
              <a:t>@[value; `Anand+42; `errorInExpression]	/ This traps a invalid expression evaluation and returns the symbol ` errorInExpression.</a:t>
            </a:r>
          </a:p>
          <a:p>
            <a:r>
              <a:rPr lang="en-US" sz="1600" dirty="0"/>
              <a:t>Next we move to $ operator which has atleast 5 different overloads i.e different meanings based on context. We will discuss only a few here.</a:t>
            </a:r>
          </a:p>
          <a:p>
            <a:r>
              <a:rPr lang="en-US" sz="1600" dirty="0"/>
              <a:t>convert integer into float  </a:t>
            </a:r>
            <a:r>
              <a:rPr lang="en-US" sz="1600" i="1" dirty="0">
                <a:highlight>
                  <a:srgbClr val="FFFF00"/>
                </a:highlight>
              </a:rPr>
              <a:t>p:$[`int;42j] / Results in p being assigned a float of value 42f.</a:t>
            </a:r>
          </a:p>
          <a:p>
            <a:r>
              <a:rPr lang="en-US" sz="1600" i="1" dirty="0">
                <a:highlight>
                  <a:srgbClr val="FFFF00"/>
                </a:highlight>
              </a:rPr>
              <a:t>test:{ name : ”anand”; 10$name}; test[] / This results in 10 spaces padded to “anand” string towards the end.</a:t>
            </a:r>
          </a:p>
          <a:p>
            <a:r>
              <a:rPr lang="en-US" sz="1600" i="1" dirty="0">
                <a:highlight>
                  <a:srgbClr val="FFFF00"/>
                </a:highlight>
              </a:rPr>
              <a:t>$[`float; 1 2 3 4j] $ $[`float; 5 6 7 8j] / This demonstrates both cast and dot product of $ operator in same command. result is 70f.</a:t>
            </a:r>
          </a:p>
          <a:p>
            <a:r>
              <a:rPr lang="en-US" sz="1600" dirty="0"/>
              <a:t>Exclamation ! Operator stands for dict/update/delete. It separates the list of keys and list of values in a dictionary.</a:t>
            </a:r>
          </a:p>
          <a:p>
            <a:r>
              <a:rPr lang="en-US" sz="1600" i="1" dirty="0">
                <a:highlight>
                  <a:srgbClr val="FFFF00"/>
                </a:highlight>
              </a:rPr>
              <a:t>Ex:- (`anand`peter`thomas)!(10 20; 20 30; enlist 40) / This is multimap because each key holds a list of values not just single atom value.</a:t>
            </a:r>
          </a:p>
          <a:p>
            <a:r>
              <a:rPr lang="en-US" sz="1600" dirty="0"/>
              <a:t>Functional table update and delete are done via ! Operator. A basic example illustrates this below.</a:t>
            </a:r>
          </a:p>
          <a:p>
            <a:r>
              <a:rPr lang="en-US" sz="1600" dirty="0"/>
              <a:t>delete from tbl where name=`Anand is same as below functional forms.</a:t>
            </a:r>
          </a:p>
          <a:p>
            <a:pPr lvl="1"/>
            <a:r>
              <a:rPr lang="en-US" sz="1200" i="1" dirty="0">
                <a:highlight>
                  <a:srgbClr val="FFFF00"/>
                </a:highlight>
              </a:rPr>
              <a:t>tbl:([] </a:t>
            </a:r>
            <a:r>
              <a:rPr lang="en-US" sz="1200" i="1" dirty="0" err="1">
                <a:highlight>
                  <a:srgbClr val="FFFF00"/>
                </a:highlight>
              </a:rPr>
              <a:t>Name:`Anand`Peter`Thomas</a:t>
            </a:r>
            <a:r>
              <a:rPr lang="en-US" sz="1200" i="1" dirty="0">
                <a:highlight>
                  <a:srgbClr val="FFFF00"/>
                </a:highlight>
              </a:rPr>
              <a:t>; Age:10 20 30);</a:t>
            </a:r>
          </a:p>
          <a:p>
            <a:pPr lvl="1"/>
            <a:r>
              <a:rPr lang="en-GB" sz="1200" i="1" dirty="0">
                <a:highlight>
                  <a:srgbClr val="FFFF00"/>
                </a:highlight>
              </a:rPr>
              <a:t>![</a:t>
            </a:r>
            <a:r>
              <a:rPr lang="en-GB" sz="1200" i="1" dirty="0" err="1">
                <a:highlight>
                  <a:srgbClr val="FFFF00"/>
                </a:highlight>
              </a:rPr>
              <a:t>tbl;enlist</a:t>
            </a:r>
            <a:r>
              <a:rPr lang="en-GB" sz="1200" i="1" dirty="0">
                <a:highlight>
                  <a:srgbClr val="FFFF00"/>
                </a:highlight>
              </a:rPr>
              <a:t> (=;`</a:t>
            </a:r>
            <a:r>
              <a:rPr lang="en-GB" sz="1200" i="1" dirty="0" err="1">
                <a:highlight>
                  <a:srgbClr val="FFFF00"/>
                </a:highlight>
              </a:rPr>
              <a:t>Name;enlist</a:t>
            </a:r>
            <a:r>
              <a:rPr lang="en-GB" sz="1200" i="1" dirty="0">
                <a:highlight>
                  <a:srgbClr val="FFFF00"/>
                </a:highlight>
              </a:rPr>
              <a:t> `Anand);0b;0#`] / This deletes table data and displays resulting table without modifying the original tbl table.</a:t>
            </a:r>
          </a:p>
          <a:p>
            <a:pPr lvl="1"/>
            <a:r>
              <a:rPr lang="en-GB" sz="1200" i="1" dirty="0">
                <a:highlight>
                  <a:srgbClr val="FFFF00"/>
                </a:highlight>
              </a:rPr>
              <a:t>![`</a:t>
            </a:r>
            <a:r>
              <a:rPr lang="en-GB" sz="1200" i="1" dirty="0" err="1">
                <a:highlight>
                  <a:srgbClr val="FFFF00"/>
                </a:highlight>
              </a:rPr>
              <a:t>tbl;enlist</a:t>
            </a:r>
            <a:r>
              <a:rPr lang="en-GB" sz="1200" i="1" dirty="0">
                <a:highlight>
                  <a:srgbClr val="FFFF00"/>
                </a:highlight>
              </a:rPr>
              <a:t> (=;`</a:t>
            </a:r>
            <a:r>
              <a:rPr lang="en-GB" sz="1200" i="1" dirty="0" err="1">
                <a:highlight>
                  <a:srgbClr val="FFFF00"/>
                </a:highlight>
              </a:rPr>
              <a:t>Name;enlist</a:t>
            </a:r>
            <a:r>
              <a:rPr lang="en-GB" sz="1200" i="1" dirty="0">
                <a:highlight>
                  <a:srgbClr val="FFFF00"/>
                </a:highlight>
              </a:rPr>
              <a:t> `Anand);0b;0#`] / This deletes table data and modifies the original tbl table. One backtick on table name can make world of difference!!</a:t>
            </a:r>
          </a:p>
          <a:p>
            <a:pPr marL="457200" lvl="1" indent="0">
              <a:buNone/>
            </a:pPr>
            <a:endParaRPr lang="en-GB" sz="1200" i="1" dirty="0">
              <a:highlight>
                <a:srgbClr val="FFFF00"/>
              </a:highlight>
            </a:endParaRPr>
          </a:p>
          <a:p>
            <a:r>
              <a:rPr lang="en-US" sz="1600" dirty="0"/>
              <a:t>N</a:t>
            </a:r>
            <a:r>
              <a:rPr lang="en-GB" sz="1600" dirty="0"/>
              <a:t>ext we will explore ? operator. It has 4 different overloaded meanings find/rand/select/exec. We will discuss a few and leave rest to reader to explore online using q reference manual.</a:t>
            </a:r>
          </a:p>
        </p:txBody>
      </p:sp>
    </p:spTree>
    <p:extLst>
      <p:ext uri="{BB962C8B-B14F-4D97-AF65-F5344CB8AC3E}">
        <p14:creationId xmlns:p14="http://schemas.microsoft.com/office/powerpoint/2010/main" val="304348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645952"/>
            <a:ext cx="12192000" cy="6212049"/>
          </a:xfrm>
        </p:spPr>
        <p:txBody>
          <a:bodyPr>
            <a:normAutofit/>
          </a:bodyPr>
          <a:lstStyle/>
          <a:p>
            <a:r>
              <a:rPr lang="en-US" sz="1600" dirty="0"/>
              <a:t>? Operator can be used to do linear lookup i.e search for a given value in a list. It will return the index of the item if found. If no match is found then it returns the size of the list which means whole list was traversed index by index but nothing was found matching.</a:t>
            </a:r>
          </a:p>
          <a:p>
            <a:pPr lvl="1"/>
            <a:r>
              <a:rPr lang="en-US" sz="1200" dirty="0"/>
              <a:t>2 3 4 5 6?5 / This returns 3 since the value 5 is found at index=3 in the list.</a:t>
            </a:r>
          </a:p>
          <a:p>
            <a:pPr lvl="1"/>
            <a:r>
              <a:rPr lang="en-US" sz="1200" dirty="0"/>
              <a:t>2 3 4 5 6?8 / This returns 5 indicating no match was found equal to 8 in the list.</a:t>
            </a:r>
          </a:p>
          <a:p>
            <a:r>
              <a:rPr lang="en-US" sz="1600" dirty="0"/>
              <a:t>Next we explore the rand operation which is very useful in generating random number lists and playing with them.</a:t>
            </a:r>
          </a:p>
          <a:p>
            <a:pPr lvl="1"/>
            <a:r>
              <a:rPr lang="en-US" sz="1200" dirty="0"/>
              <a:t>20?5 / This means give me a list of random numbers from 0 to 4 with list size being 20.</a:t>
            </a:r>
          </a:p>
          <a:p>
            <a:pPr lvl="1"/>
            <a:r>
              <a:rPr lang="en-US" sz="1200" dirty="0"/>
              <a:t>10?`4 / Give me a list of symbols each of size 4 characters in it and list size should be 10.</a:t>
            </a:r>
          </a:p>
          <a:p>
            <a:pPr lvl="1"/>
            <a:r>
              <a:rPr lang="en-GB" sz="1200" dirty="0"/>
              <a:t>4?0Ng / Give me a list of GUID list size being 4.</a:t>
            </a:r>
          </a:p>
          <a:p>
            <a:r>
              <a:rPr lang="en-US" sz="1600" dirty="0"/>
              <a:t>? also can be used to implement functional select on tables. Functional select forms allow one to construct query on the fly and execute it.</a:t>
            </a:r>
          </a:p>
          <a:p>
            <a:pPr lvl="1"/>
            <a:r>
              <a:rPr lang="en-US" sz="1200" i="1" dirty="0">
                <a:highlight>
                  <a:srgbClr val="FFFF00"/>
                </a:highlight>
              </a:rPr>
              <a:t>tbl:([] </a:t>
            </a:r>
            <a:r>
              <a:rPr lang="en-US" sz="1200" i="1" dirty="0" err="1">
                <a:highlight>
                  <a:srgbClr val="FFFF00"/>
                </a:highlight>
              </a:rPr>
              <a:t>Name:`Albert`Peter`Thomas</a:t>
            </a:r>
            <a:r>
              <a:rPr lang="en-US" sz="1200" i="1" dirty="0">
                <a:highlight>
                  <a:srgbClr val="FFFF00"/>
                </a:highlight>
              </a:rPr>
              <a:t>; Age:10 20 30; Salary:100 200 300);</a:t>
            </a:r>
          </a:p>
          <a:p>
            <a:pPr lvl="1"/>
            <a:r>
              <a:rPr lang="en-US" sz="1200" i="1" dirty="0">
                <a:highlight>
                  <a:srgbClr val="FFFF00"/>
                </a:highlight>
              </a:rPr>
              <a:t>?[</a:t>
            </a:r>
            <a:r>
              <a:rPr lang="en-US" sz="1200" i="1" dirty="0" err="1">
                <a:highlight>
                  <a:srgbClr val="FFFF00"/>
                </a:highlight>
              </a:rPr>
              <a:t>tbl;enlist</a:t>
            </a:r>
            <a:r>
              <a:rPr lang="en-US" sz="1200" i="1" dirty="0">
                <a:highlight>
                  <a:srgbClr val="FFFF00"/>
                </a:highlight>
              </a:rPr>
              <a:t> ((';~:;&lt;);`Salary;150j);0b;{</a:t>
            </a:r>
            <a:r>
              <a:rPr lang="en-US" sz="1200" i="1" dirty="0" err="1">
                <a:highlight>
                  <a:srgbClr val="FFFF00"/>
                </a:highlight>
              </a:rPr>
              <a:t>x!x</a:t>
            </a:r>
            <a:r>
              <a:rPr lang="en-US" sz="1200" i="1" dirty="0">
                <a:highlight>
                  <a:srgbClr val="FFFF00"/>
                </a:highlight>
              </a:rPr>
              <a:t>} `</a:t>
            </a:r>
            <a:r>
              <a:rPr lang="en-US" sz="1200" i="1" dirty="0" err="1">
                <a:highlight>
                  <a:srgbClr val="FFFF00"/>
                </a:highlight>
              </a:rPr>
              <a:t>Name`Age</a:t>
            </a:r>
            <a:r>
              <a:rPr lang="en-US" sz="1200" i="1" dirty="0">
                <a:highlight>
                  <a:srgbClr val="FFFF00"/>
                </a:highlight>
              </a:rPr>
              <a:t>] / This is same as parse "select Name, Age from tbl where Salary&gt;=150"</a:t>
            </a:r>
          </a:p>
          <a:p>
            <a:r>
              <a:rPr lang="en-US" sz="1600" dirty="0"/>
              <a:t>~ match or tilde operator is comparison operator for complex or derived type objects. It has been discussed earlier in previous section.</a:t>
            </a:r>
          </a:p>
          <a:p>
            <a:r>
              <a:rPr lang="en-US" sz="1600" dirty="0"/>
              <a:t># is take operator. It says take something out from an object. Below examples indicate how It can be used.</a:t>
            </a:r>
          </a:p>
          <a:p>
            <a:pPr lvl="1"/>
            <a:r>
              <a:rPr lang="en-US" sz="1200" i="1" dirty="0">
                <a:highlight>
                  <a:srgbClr val="FFFF00"/>
                </a:highlight>
              </a:rPr>
              <a:t>List:1 2 3 4 5; 2#List   / This gives 1 2j. This is saying give me 2 items of the list from beginning.</a:t>
            </a:r>
          </a:p>
          <a:p>
            <a:pPr lvl="1"/>
            <a:r>
              <a:rPr lang="en-US" sz="1200" i="1" dirty="0">
                <a:highlight>
                  <a:srgbClr val="FFFF00"/>
                </a:highlight>
              </a:rPr>
              <a:t>-2#List / This gives us last two items of the list.</a:t>
            </a:r>
          </a:p>
          <a:p>
            <a:pPr lvl="1"/>
            <a:r>
              <a:rPr lang="en-US" sz="1200" dirty="0"/>
              <a:t>When the same is applied to tables it gives rows from either beginning or end. Ex:- </a:t>
            </a:r>
            <a:r>
              <a:rPr lang="en-US" sz="1200" i="1" dirty="0">
                <a:highlight>
                  <a:srgbClr val="FFFF00"/>
                </a:highlight>
              </a:rPr>
              <a:t>tbl:([] Name:`Anand`Peter`Thomas; Age:1 2 3);  2#tbl gives first two rows as a table.</a:t>
            </a:r>
          </a:p>
          <a:p>
            <a:r>
              <a:rPr lang="en-US" sz="1600" dirty="0"/>
              <a:t>_ underscore is a cut or drop operator in q. It can be used to cut arrays at specific indices or remove specific elements.</a:t>
            </a:r>
          </a:p>
          <a:p>
            <a:pPr lvl="1"/>
            <a:r>
              <a:rPr lang="en-US" sz="1200" i="1" dirty="0">
                <a:highlight>
                  <a:srgbClr val="FFFF00"/>
                </a:highlight>
              </a:rPr>
              <a:t>5_0 1 2 3 4 5 6 7 8      / drop the first 5 (leaving the last 4)</a:t>
            </a:r>
          </a:p>
          <a:p>
            <a:pPr lvl="1"/>
            <a:r>
              <a:rPr lang="en-US" sz="1200" i="1" dirty="0">
                <a:highlight>
                  <a:srgbClr val="FFFF00"/>
                </a:highlight>
              </a:rPr>
              <a:t>-5_0 1 2 3 4 5 6 7 8     / drop the last 5 (leaving the first 4)</a:t>
            </a:r>
          </a:p>
          <a:p>
            <a:pPr lvl="1"/>
            <a:r>
              <a:rPr lang="en-US" sz="1200" i="1" dirty="0">
                <a:highlight>
                  <a:srgbClr val="FFFF00"/>
                </a:highlight>
              </a:rPr>
              <a:t>0 1 2 3 4 5 6 7 8_5      / drop the 5th item (leaving everything else)</a:t>
            </a:r>
          </a:p>
          <a:p>
            <a:pPr lvl="1"/>
            <a:r>
              <a:rPr lang="en-US" sz="1200" i="1" dirty="0">
                <a:highlight>
                  <a:srgbClr val="FFFF00"/>
                </a:highlight>
              </a:rPr>
              <a:t>0 3 7_0 1 2 3 4 5 6 7 8  / cut at indices 0, 3 and 7</a:t>
            </a:r>
          </a:p>
          <a:p>
            <a:r>
              <a:rPr lang="en-US" sz="1600" dirty="0"/>
              <a:t>^ is coalesce or fill operator. It can replace null with a given value in list.</a:t>
            </a:r>
          </a:p>
          <a:p>
            <a:pPr lvl="1"/>
            <a:r>
              <a:rPr lang="en-US" sz="1200" i="1" dirty="0">
                <a:highlight>
                  <a:srgbClr val="FFFF00"/>
                </a:highlight>
              </a:rPr>
              <a:t>0^1 2 3 0N / This results in 1 2 3 0 , see that null 0N is replaced with 0 which is supplied value.</a:t>
            </a:r>
          </a:p>
          <a:p>
            <a:endParaRPr lang="en-US" sz="1600" dirty="0"/>
          </a:p>
          <a:p>
            <a:pPr marL="0" indent="0">
              <a:buNone/>
            </a:pPr>
            <a:endParaRPr lang="en-GB" sz="1600" dirty="0"/>
          </a:p>
        </p:txBody>
      </p:sp>
    </p:spTree>
    <p:extLst>
      <p:ext uri="{BB962C8B-B14F-4D97-AF65-F5344CB8AC3E}">
        <p14:creationId xmlns:p14="http://schemas.microsoft.com/office/powerpoint/2010/main" val="410279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Casting is converting data from one type to another. Sometimes it is necessary to do this since the operation you want to run does not work on input data type. Below we will see some examples and then explore a small example to apply this.</a:t>
            </a:r>
          </a:p>
          <a:p>
            <a:r>
              <a:rPr lang="en-US" sz="1600" i="1" dirty="0">
                <a:highlight>
                  <a:srgbClr val="FFFF00"/>
                </a:highlight>
              </a:rPr>
              <a:t>test: { `$[float ;x ] }; test[5j] / this converts passed long 5j into float value 5f. It can also be done using command “</a:t>
            </a:r>
            <a:r>
              <a:rPr lang="en-US" sz="1600" i="1" dirty="0" err="1">
                <a:highlight>
                  <a:srgbClr val="FFFF00"/>
                </a:highlight>
              </a:rPr>
              <a:t>f”$x</a:t>
            </a:r>
            <a:r>
              <a:rPr lang="en-US" sz="1600" i="1" dirty="0">
                <a:highlight>
                  <a:srgbClr val="FFFF00"/>
                </a:highlight>
              </a:rPr>
              <a:t>; </a:t>
            </a:r>
          </a:p>
          <a:p>
            <a:r>
              <a:rPr lang="en-US" sz="1600" i="1" dirty="0">
                <a:highlight>
                  <a:srgbClr val="FFFF00"/>
                </a:highlight>
              </a:rPr>
              <a:t>test: {"f"$x}[5j]	/ same as above but casting is done via use of $ operator using datatype short hand “f” which stands for float.</a:t>
            </a:r>
          </a:p>
          <a:p>
            <a:r>
              <a:rPr lang="en-US" sz="1600" i="1" dirty="0">
                <a:highlight>
                  <a:srgbClr val="FFFF00"/>
                </a:highlight>
              </a:rPr>
              <a:t>{ `$x }[“anand”]	/ converts “anand” which is a string to `anand which is a symbol. What is the difference ? Both look same except `  backtick.</a:t>
            </a:r>
          </a:p>
          <a:p>
            <a:r>
              <a:rPr lang="en-US" sz="1600" i="1" dirty="0">
                <a:highlight>
                  <a:srgbClr val="FFFF00"/>
                </a:highlight>
              </a:rPr>
              <a:t>{ "i"$x }["anand"]   / This produces result of </a:t>
            </a:r>
            <a:r>
              <a:rPr lang="nn-NO" sz="1600" i="1" dirty="0">
                <a:highlight>
                  <a:srgbClr val="FFFF00"/>
                </a:highlight>
              </a:rPr>
              <a:t>97 110 97 110 100i , what is that ?</a:t>
            </a:r>
          </a:p>
          <a:p>
            <a:r>
              <a:rPr lang="nn-NO" sz="1600" i="1" dirty="0">
                <a:highlight>
                  <a:srgbClr val="FFFF00"/>
                </a:highlight>
              </a:rPr>
              <a:t>{ x $ y }[1 2 3 4j; 5 6 7 8j]   / This does not work. Why and what is the fix ?</a:t>
            </a:r>
          </a:p>
          <a:p>
            <a:r>
              <a:rPr lang="en-US" sz="1600" dirty="0"/>
              <a:t>How do I know what the is long and short hand form of all datatypes ?</a:t>
            </a:r>
          </a:p>
          <a:p>
            <a:pPr lvl="1"/>
            <a:r>
              <a:rPr lang="en-GB" sz="1200" i="1" dirty="0">
                <a:highlight>
                  <a:srgbClr val="FFFF00"/>
                </a:highlight>
              </a:rPr>
              <a:t>flip{(x;.Q.t x;key'[x$\:()])}5h$where" "&lt;&gt;20#.Q.t		/ This will get Q help on all shorthand and long hand forms of different data types i.e atoms.</a:t>
            </a:r>
          </a:p>
          <a:p>
            <a:r>
              <a:rPr lang="en-US" sz="1600" i="1" dirty="0">
                <a:highlight>
                  <a:srgbClr val="FFFF00"/>
                </a:highlight>
              </a:rPr>
              <a:t>{ “b”$x }[1 2 3 4 5 6 0]  / This gives us 1111110b which is a list of boolean parameters.</a:t>
            </a:r>
          </a:p>
          <a:p>
            <a:r>
              <a:rPr lang="en-US" sz="1600" dirty="0"/>
              <a:t>We will do a small exercise below. Given a table write a lambda to add another column to this table with a boolean value. If the name contains letter “e” then it should be 1b else 0b. Then write a functional select query to select the names from table which have 1b value.</a:t>
            </a:r>
          </a:p>
          <a:p>
            <a:r>
              <a:rPr lang="en-US" sz="1600" i="1" dirty="0">
                <a:highlight>
                  <a:srgbClr val="FFFF00"/>
                </a:highlight>
              </a:rPr>
              <a:t>tbl</a:t>
            </a:r>
            <a:r>
              <a:rPr lang="en-US" sz="1600" i="1" dirty="0">
                <a:highlight>
                  <a:srgbClr val="FFFF00"/>
                </a:highlight>
                <a:sym typeface="Wingdings" panose="05000000000000000000" pitchFamily="2" charset="2"/>
              </a:rPr>
              <a:t>:([] Names:`Anand`Peter`Beni`Thomas`Nick`Bianca`WenHao);</a:t>
            </a:r>
          </a:p>
          <a:p>
            <a:r>
              <a:rPr lang="en-US" sz="1600" dirty="0">
                <a:sym typeface="Wingdings" panose="05000000000000000000" pitchFamily="2" charset="2"/>
              </a:rPr>
              <a:t>solution : TODO ?</a:t>
            </a:r>
          </a:p>
          <a:p>
            <a:r>
              <a:rPr lang="en-US" sz="1600" dirty="0">
                <a:sym typeface="Wingdings" panose="05000000000000000000" pitchFamily="2" charset="2"/>
              </a:rPr>
              <a:t>change the above solution to add a new column which has count of given letter “e” or specific character as input. The count can be assumed to be int type.</a:t>
            </a:r>
          </a:p>
          <a:p>
            <a:r>
              <a:rPr lang="en-US" sz="1600" dirty="0">
                <a:sym typeface="Wingdings" panose="05000000000000000000" pitchFamily="2" charset="2"/>
              </a:rPr>
              <a:t>Solution : TODO ?</a:t>
            </a:r>
            <a:endParaRPr lang="en-GB" sz="1600" dirty="0"/>
          </a:p>
        </p:txBody>
      </p:sp>
    </p:spTree>
    <p:extLst>
      <p:ext uri="{BB962C8B-B14F-4D97-AF65-F5344CB8AC3E}">
        <p14:creationId xmlns:p14="http://schemas.microsoft.com/office/powerpoint/2010/main" val="3408109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In this last part of the fundamental series we will deal with joins. as joins are very critical and important writing effective qSQL involves good understanding of joins. Q provides powerful types of joins apart from traditional joins that are present in other programming languages. </a:t>
            </a:r>
          </a:p>
          <a:p>
            <a:r>
              <a:rPr lang="en-US" sz="1600" dirty="0"/>
              <a:t>The special joins are make q powerful and better choice than other traditional databases for time series data are joins involving timestamps which can go up to nano second precision in highly frequent data [ very deep liquid market data ].</a:t>
            </a:r>
          </a:p>
          <a:p>
            <a:r>
              <a:rPr lang="en-US" sz="1600" dirty="0"/>
              <a:t>Some critical aspects about using joins in q are.</a:t>
            </a:r>
          </a:p>
          <a:p>
            <a:pPr lvl="1"/>
            <a:r>
              <a:rPr lang="en-US" sz="1200" dirty="0"/>
              <a:t>The developer must be able to identify based on given situation which join serves the need best ?</a:t>
            </a:r>
          </a:p>
          <a:p>
            <a:pPr lvl="1"/>
            <a:r>
              <a:rPr lang="en-US" sz="1200" dirty="0"/>
              <a:t>When there are multiple ways to achieve the result, backtest the performance of code using \t and \ts to decide the best performing one.</a:t>
            </a:r>
          </a:p>
          <a:p>
            <a:pPr lvl="1"/>
            <a:r>
              <a:rPr lang="en-US" sz="1200" dirty="0"/>
              <a:t>Use different type of joins to achieve the results [ i.e mix and match ].</a:t>
            </a:r>
          </a:p>
          <a:p>
            <a:r>
              <a:rPr lang="en-US" sz="1600" dirty="0"/>
              <a:t>Below are some important types of joins in q. We will discuss each of them with one example.</a:t>
            </a:r>
            <a:endParaRPr lang="en-US" sz="1200" dirty="0"/>
          </a:p>
          <a:p>
            <a:pPr lvl="1"/>
            <a:r>
              <a:rPr lang="en-US" sz="1200" dirty="0"/>
              <a:t>lj [ left join ].	/ ljf</a:t>
            </a:r>
          </a:p>
          <a:p>
            <a:pPr lvl="1"/>
            <a:r>
              <a:rPr lang="en-US" sz="1200" dirty="0"/>
              <a:t>ej [ equi join ].	/ there is no full equivalent here.</a:t>
            </a:r>
          </a:p>
          <a:p>
            <a:pPr lvl="1"/>
            <a:r>
              <a:rPr lang="en-US" sz="1200" dirty="0"/>
              <a:t>ij [ inner join ] 	/ ijf</a:t>
            </a:r>
          </a:p>
          <a:p>
            <a:pPr lvl="1"/>
            <a:r>
              <a:rPr lang="en-US" sz="1200" dirty="0"/>
              <a:t>pj [ plus join ]	/ </a:t>
            </a:r>
          </a:p>
          <a:p>
            <a:pPr lvl="1"/>
            <a:r>
              <a:rPr lang="en-US" sz="1200" dirty="0"/>
              <a:t>uj [ union join ]	/ ujf</a:t>
            </a:r>
          </a:p>
          <a:p>
            <a:pPr lvl="1"/>
            <a:r>
              <a:rPr lang="en-US" sz="1200" dirty="0"/>
              <a:t>upsert</a:t>
            </a:r>
          </a:p>
          <a:p>
            <a:pPr lvl="1"/>
            <a:r>
              <a:rPr lang="en-US" sz="1200" dirty="0"/>
              <a:t>comma join [ , operator ].	/ discuss ,’ eachboth [ side by side record join ].</a:t>
            </a:r>
          </a:p>
          <a:p>
            <a:pPr lvl="1"/>
            <a:r>
              <a:rPr lang="en-US" sz="1200" dirty="0"/>
              <a:t>coalesce join  [ ^ coalesce/fill operator ].</a:t>
            </a:r>
          </a:p>
          <a:p>
            <a:pPr lvl="1"/>
            <a:r>
              <a:rPr lang="en-US" sz="1200" dirty="0"/>
              <a:t>Timestamp based joins [ advanced and very useful ].</a:t>
            </a:r>
          </a:p>
          <a:p>
            <a:pPr lvl="2"/>
            <a:r>
              <a:rPr lang="en-US" sz="1200" dirty="0"/>
              <a:t>aj, aj0  [ as of joins ]</a:t>
            </a:r>
          </a:p>
          <a:p>
            <a:pPr lvl="2"/>
            <a:r>
              <a:rPr lang="en-US" sz="1200" dirty="0"/>
              <a:t>wj, wj1 [ window join ].</a:t>
            </a:r>
          </a:p>
          <a:p>
            <a:r>
              <a:rPr lang="en-US" sz="2000" dirty="0"/>
              <a:t>We will first start with left join which is the most common kind of join used frequently in q.</a:t>
            </a:r>
          </a:p>
          <a:p>
            <a:pPr lvl="2"/>
            <a:endParaRPr lang="en-US" sz="800" dirty="0"/>
          </a:p>
          <a:p>
            <a:pPr lvl="1"/>
            <a:endParaRPr lang="en-US" sz="1200" dirty="0"/>
          </a:p>
          <a:p>
            <a:endParaRPr lang="en-GB" sz="1600" dirty="0"/>
          </a:p>
        </p:txBody>
      </p:sp>
    </p:spTree>
    <p:extLst>
      <p:ext uri="{BB962C8B-B14F-4D97-AF65-F5344CB8AC3E}">
        <p14:creationId xmlns:p14="http://schemas.microsoft.com/office/powerpoint/2010/main" val="193355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The first join is most commonly used join in q. It is called left join. Below we demonstrate this concept using a simple example. All the characteristics of this join are listed below. Read each of them carefully and understand using the example.</a:t>
            </a:r>
          </a:p>
          <a:p>
            <a:r>
              <a:rPr lang="en-US" sz="1600" dirty="0"/>
              <a:t>Left join has the form :  </a:t>
            </a:r>
            <a:r>
              <a:rPr lang="en-US" sz="1600" i="1" dirty="0">
                <a:highlight>
                  <a:srgbClr val="FFFF00"/>
                </a:highlight>
              </a:rPr>
              <a:t>t1 lj t2</a:t>
            </a:r>
          </a:p>
          <a:p>
            <a:pPr lvl="1"/>
            <a:r>
              <a:rPr lang="en-US" sz="1200" i="1" dirty="0">
                <a:highlight>
                  <a:srgbClr val="FFFF00"/>
                </a:highlight>
              </a:rPr>
              <a:t>t1:([] Name:`</a:t>
            </a:r>
            <a:r>
              <a:rPr lang="en-US" sz="1200" i="1" dirty="0" err="1">
                <a:highlight>
                  <a:srgbClr val="FFFF00"/>
                </a:highlight>
              </a:rPr>
              <a:t>Anand`Peter`Robert</a:t>
            </a:r>
            <a:r>
              <a:rPr lang="en-US" sz="1200" i="1" dirty="0">
                <a:highlight>
                  <a:srgbClr val="FFFF00"/>
                </a:highlight>
              </a:rPr>
              <a:t>; Age:1 2 0N; </a:t>
            </a:r>
            <a:r>
              <a:rPr lang="en-US" sz="1200" i="1" dirty="0" err="1">
                <a:highlight>
                  <a:srgbClr val="FFFF00"/>
                </a:highlight>
              </a:rPr>
              <a:t>Location:`IN`SG`UK</a:t>
            </a:r>
            <a:r>
              <a:rPr lang="en-US" sz="1200" i="1" dirty="0">
                <a:highlight>
                  <a:srgbClr val="FFFF00"/>
                </a:highlight>
              </a:rPr>
              <a:t>);</a:t>
            </a:r>
          </a:p>
          <a:p>
            <a:pPr lvl="1"/>
            <a:r>
              <a:rPr lang="en-US" sz="1200" i="1" dirty="0">
                <a:highlight>
                  <a:srgbClr val="FFFF00"/>
                </a:highlight>
              </a:rPr>
              <a:t>t2:([] Name:`</a:t>
            </a:r>
            <a:r>
              <a:rPr lang="en-US" sz="1200" i="1" dirty="0" err="1">
                <a:highlight>
                  <a:srgbClr val="FFFF00"/>
                </a:highlight>
              </a:rPr>
              <a:t>Anand`Albert`Thomas`Robert`Anand</a:t>
            </a:r>
            <a:r>
              <a:rPr lang="en-US" sz="1200" i="1" dirty="0">
                <a:highlight>
                  <a:srgbClr val="FFFF00"/>
                </a:highlight>
              </a:rPr>
              <a:t>; Age:3 4 5 6; Salary:10 20 30 40 50);</a:t>
            </a:r>
          </a:p>
          <a:p>
            <a:pPr lvl="1"/>
            <a:r>
              <a:rPr lang="en-US" sz="1200" i="1" dirty="0">
                <a:highlight>
                  <a:srgbClr val="FFFF00"/>
                </a:highlight>
              </a:rPr>
              <a:t>t1 lj t2    / Gives error since right side table t2 needs to be keyed. atleast one column must be common with t1 and should be part of the key.</a:t>
            </a:r>
          </a:p>
          <a:p>
            <a:pPr lvl="1"/>
            <a:r>
              <a:rPr lang="en-US" sz="1200" i="1" dirty="0">
                <a:highlight>
                  <a:srgbClr val="FFFF00"/>
                </a:highlight>
              </a:rPr>
              <a:t>t1 lj `Name xkey t2 / Fine now but t2 is unaffected since key is applied only the fly.</a:t>
            </a:r>
          </a:p>
          <a:p>
            <a:r>
              <a:rPr lang="en-US" sz="1600" dirty="0"/>
              <a:t>Very critical details of left join are detailed below as q comments. Read and apply each of them in the above example. </a:t>
            </a:r>
          </a:p>
          <a:p>
            <a:pPr lvl="1"/>
            <a:r>
              <a:rPr lang="en-US" sz="1200" dirty="0"/>
              <a:t>/ t1 is either keyed or can be unkeyed</a:t>
            </a:r>
          </a:p>
          <a:p>
            <a:pPr lvl="1"/>
            <a:r>
              <a:rPr lang="en-US" sz="1200" dirty="0"/>
              <a:t>/ t2 or second table to the right side must be keyed.</a:t>
            </a:r>
          </a:p>
          <a:p>
            <a:pPr lvl="1"/>
            <a:r>
              <a:rPr lang="en-US" sz="1200" dirty="0"/>
              <a:t>/ There must be atleast 1 common column between both the tables. That column must be part of the key in second table.</a:t>
            </a:r>
          </a:p>
          <a:p>
            <a:pPr lvl="1"/>
            <a:r>
              <a:rPr lang="en-US" sz="1200" dirty="0"/>
              <a:t>/ The resulting table.</a:t>
            </a:r>
          </a:p>
          <a:p>
            <a:pPr lvl="1"/>
            <a:r>
              <a:rPr lang="en-US" sz="1200" dirty="0"/>
              <a:t>/ a. has 1 row for each row of the table t1.</a:t>
            </a:r>
          </a:p>
          <a:p>
            <a:pPr lvl="1"/>
            <a:r>
              <a:rPr lang="en-US" sz="1200" dirty="0"/>
              <a:t>/ b. aims to match using the key every record in t1 to first record in t2 that matches the key.</a:t>
            </a:r>
          </a:p>
          <a:p>
            <a:pPr lvl="1"/>
            <a:r>
              <a:rPr lang="en-US" sz="1200" dirty="0"/>
              <a:t>/ c. if t2 table has a missing record when matched by key in table t1. Then new columns coming from t2 have null values.</a:t>
            </a:r>
          </a:p>
          <a:p>
            <a:pPr lvl="1"/>
            <a:r>
              <a:rPr lang="en-US" sz="1200" dirty="0"/>
              <a:t>/ d. If the column is common between t1 and t2 the t2 values will update the t1 values after the join. Ex:- Age of Anand is 3 now from 1.</a:t>
            </a:r>
          </a:p>
          <a:p>
            <a:pPr lvl="1"/>
            <a:r>
              <a:rPr lang="en-US" sz="1200" dirty="0"/>
              <a:t>/ e. resulting table is unkeyed if t1 is unkeyed. else the keys of t1 are retained on result if it is also keyed.</a:t>
            </a:r>
          </a:p>
          <a:p>
            <a:pPr lvl="1"/>
            <a:r>
              <a:rPr lang="en-US" sz="1200" dirty="0"/>
              <a:t>/ f. If the second table t2 has multiple rows matching by key to t1 the first row / occurrence values are chosen always.</a:t>
            </a:r>
          </a:p>
          <a:p>
            <a:pPr lvl="1"/>
            <a:r>
              <a:rPr lang="en-US" sz="1200" dirty="0"/>
              <a:t>/     verify this using this line of code.   `Name`Location xkey t1 lj `Name xkey t2 / Fine now but t2 is unaffected since key is applied only the fly.</a:t>
            </a:r>
          </a:p>
          <a:p>
            <a:r>
              <a:rPr lang="en-US" sz="1600" dirty="0"/>
              <a:t>Exercise :  Solve the below problem using joins to provide a list of employees who are above age of 50 and have salary greater than 150. Return the result as a List.</a:t>
            </a:r>
          </a:p>
          <a:p>
            <a:pPr lvl="1"/>
            <a:r>
              <a:rPr lang="en-US" sz="1200" i="1" dirty="0">
                <a:highlight>
                  <a:srgbClr val="FFFF00"/>
                </a:highlight>
              </a:rPr>
              <a:t>t1:  ([] Name:`</a:t>
            </a:r>
            <a:r>
              <a:rPr lang="en-US" sz="1200" i="1" dirty="0" err="1">
                <a:highlight>
                  <a:srgbClr val="FFFF00"/>
                </a:highlight>
              </a:rPr>
              <a:t>Anand`Peter`Beni`Thomas`Rod`Michael</a:t>
            </a:r>
            <a:r>
              <a:rPr lang="en-US" sz="1200" i="1" dirty="0">
                <a:highlight>
                  <a:srgbClr val="FFFF00"/>
                </a:highlight>
              </a:rPr>
              <a:t>; Age:10 20 55 45 60 70);</a:t>
            </a:r>
          </a:p>
          <a:p>
            <a:pPr lvl="1"/>
            <a:r>
              <a:rPr lang="en-US" sz="1200" i="1" dirty="0">
                <a:highlight>
                  <a:srgbClr val="FFFF00"/>
                </a:highlight>
              </a:rPr>
              <a:t>t2 : ([] Name:`</a:t>
            </a:r>
            <a:r>
              <a:rPr lang="en-US" sz="1200" i="1" dirty="0" err="1">
                <a:highlight>
                  <a:srgbClr val="FFFF00"/>
                </a:highlight>
              </a:rPr>
              <a:t>Anand`Peter`Beni`Thomas`Rick`Rod`Michael`Jacob</a:t>
            </a:r>
            <a:r>
              <a:rPr lang="en-US" sz="1200" i="1" dirty="0">
                <a:highlight>
                  <a:srgbClr val="FFFF00"/>
                </a:highlight>
              </a:rPr>
              <a:t>;  Salary:100 170 160 140 135 175 500 97);</a:t>
            </a:r>
          </a:p>
          <a:p>
            <a:r>
              <a:rPr lang="en-US" sz="1600" dirty="0"/>
              <a:t>TODO solution : XXX ? Solve this and discuss any doubts. Also try to use functional form of select if possible </a:t>
            </a:r>
            <a:r>
              <a:rPr lang="en-US" sz="1600" dirty="0">
                <a:sym typeface="Wingdings" panose="05000000000000000000" pitchFamily="2" charset="2"/>
              </a:rPr>
              <a:t></a:t>
            </a:r>
            <a:endParaRPr lang="en-US" sz="1600" dirty="0"/>
          </a:p>
          <a:p>
            <a:endParaRPr lang="en-US" sz="1600" dirty="0"/>
          </a:p>
          <a:p>
            <a:pPr lvl="1"/>
            <a:endParaRPr lang="en-US" sz="1200" dirty="0"/>
          </a:p>
          <a:p>
            <a:endParaRPr lang="en-GB" sz="1600" dirty="0"/>
          </a:p>
        </p:txBody>
      </p:sp>
    </p:spTree>
    <p:extLst>
      <p:ext uri="{BB962C8B-B14F-4D97-AF65-F5344CB8AC3E}">
        <p14:creationId xmlns:p14="http://schemas.microsoft.com/office/powerpoint/2010/main" val="102162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56E4B4-C87E-49D3-B027-2CECE4C36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74" y="202297"/>
            <a:ext cx="10477850" cy="6603272"/>
          </a:xfrm>
          <a:prstGeom prst="rect">
            <a:avLst/>
          </a:prstGeom>
        </p:spPr>
      </p:pic>
    </p:spTree>
    <p:extLst>
      <p:ext uri="{BB962C8B-B14F-4D97-AF65-F5344CB8AC3E}">
        <p14:creationId xmlns:p14="http://schemas.microsoft.com/office/powerpoint/2010/main" val="3646755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lnSpcReduction="10000"/>
          </a:bodyPr>
          <a:lstStyle/>
          <a:p>
            <a:r>
              <a:rPr lang="en-US" sz="1600" dirty="0"/>
              <a:t>What is the difference between lj and ljf ? ljf is left join full where in the null values in table t2 will not update the values in table t1 if the column is common , it is selected as part of join result and it is available by join key. Below example demonstrates this.</a:t>
            </a:r>
          </a:p>
          <a:p>
            <a:pPr lvl="1"/>
            <a:r>
              <a:rPr lang="en-US" sz="1200" i="1" dirty="0">
                <a:highlight>
                  <a:srgbClr val="FFFF00"/>
                </a:highlight>
              </a:rPr>
              <a:t>t1:([] Name:`</a:t>
            </a:r>
            <a:r>
              <a:rPr lang="en-US" sz="1200" i="1" dirty="0" err="1">
                <a:highlight>
                  <a:srgbClr val="FFFF00"/>
                </a:highlight>
              </a:rPr>
              <a:t>Anand`Peter`Robert</a:t>
            </a:r>
            <a:r>
              <a:rPr lang="en-US" sz="1200" i="1" dirty="0">
                <a:highlight>
                  <a:srgbClr val="FFFF00"/>
                </a:highlight>
              </a:rPr>
              <a:t>; Age:1 2 0N; </a:t>
            </a:r>
            <a:r>
              <a:rPr lang="en-US" sz="1200" i="1" dirty="0" err="1">
                <a:highlight>
                  <a:srgbClr val="FFFF00"/>
                </a:highlight>
              </a:rPr>
              <a:t>Location:`IN`SG`UK</a:t>
            </a:r>
            <a:r>
              <a:rPr lang="en-US" sz="1200" i="1" dirty="0">
                <a:highlight>
                  <a:srgbClr val="FFFF00"/>
                </a:highlight>
              </a:rPr>
              <a:t>);</a:t>
            </a:r>
          </a:p>
          <a:p>
            <a:pPr lvl="1"/>
            <a:r>
              <a:rPr lang="en-US" sz="1200" i="1" dirty="0">
                <a:highlight>
                  <a:srgbClr val="FFFF00"/>
                </a:highlight>
              </a:rPr>
              <a:t>t2:([] Name:`</a:t>
            </a:r>
            <a:r>
              <a:rPr lang="en-US" sz="1200" i="1" dirty="0" err="1">
                <a:highlight>
                  <a:srgbClr val="FFFF00"/>
                </a:highlight>
              </a:rPr>
              <a:t>Anand`Albert`Thomas`Robert`Anand</a:t>
            </a:r>
            <a:r>
              <a:rPr lang="en-US" sz="1200" i="1" dirty="0">
                <a:highlight>
                  <a:srgbClr val="FFFF00"/>
                </a:highlight>
              </a:rPr>
              <a:t>; Age:3 4 5 6; Salary:10 20 30 40 50);</a:t>
            </a:r>
            <a:endParaRPr lang="en-US" sz="1200" dirty="0"/>
          </a:p>
          <a:p>
            <a:pPr lvl="1"/>
            <a:r>
              <a:rPr lang="de-DE" sz="1200" i="1" dirty="0">
                <a:highlight>
                  <a:srgbClr val="FFFF00"/>
                </a:highlight>
              </a:rPr>
              <a:t>t1 lj `Name xkey t2	/ This is normal left join.</a:t>
            </a:r>
          </a:p>
          <a:p>
            <a:pPr lvl="1"/>
            <a:r>
              <a:rPr lang="de-DE" sz="1200" i="1" dirty="0">
                <a:highlight>
                  <a:srgbClr val="FFFF00"/>
                </a:highlight>
              </a:rPr>
              <a:t>t1 ljf `Name xkey t2	/ This is full left join.</a:t>
            </a:r>
          </a:p>
          <a:p>
            <a:r>
              <a:rPr lang="de-DE" sz="1600" dirty="0"/>
              <a:t>The other optional form of left join that can be used is : lj[t1;t2] or ljf[t1;t2].</a:t>
            </a:r>
          </a:p>
          <a:p>
            <a:r>
              <a:rPr lang="de-DE" sz="1600" dirty="0"/>
              <a:t>We next move to equi join. As the name indicates it is a join based on equality of values compared for a given set of columns that are common to both tables. We will understand the join through below example.</a:t>
            </a:r>
          </a:p>
          <a:p>
            <a:pPr lvl="1"/>
            <a:r>
              <a:rPr lang="de-DE" sz="1200" i="1" dirty="0">
                <a:highlight>
                  <a:srgbClr val="FFFF00"/>
                </a:highlight>
              </a:rPr>
              <a:t>t:([]sym:`IBM`FDP`FDP`FDP`IBM`MSFT;price:0.7029677 0.08378167 0.06046216 0.658985 0.2608152 0.5433888; tick:1 2 3 4 5 6);</a:t>
            </a:r>
          </a:p>
          <a:p>
            <a:pPr lvl="1"/>
            <a:r>
              <a:rPr lang="de-DE" sz="1200" i="1" dirty="0">
                <a:highlight>
                  <a:srgbClr val="FFFF00"/>
                </a:highlight>
              </a:rPr>
              <a:t>s:([]sym:`IBM`MSFT;ex:`N`CME;MC:1000 250);</a:t>
            </a:r>
          </a:p>
          <a:p>
            <a:pPr lvl="1"/>
            <a:r>
              <a:rPr lang="de-DE" sz="1200" i="1" dirty="0">
                <a:highlight>
                  <a:srgbClr val="FFFF00"/>
                </a:highlight>
              </a:rPr>
              <a:t>ej[`sym;t;s]    / The sql equivalent of this is  :  select a.sym, a.price, a.tick, b.ex, b.MC from t a, s b where a=sym=b.sym; dont run this it does not work.</a:t>
            </a:r>
          </a:p>
          <a:p>
            <a:r>
              <a:rPr lang="de-DE" sz="1600" dirty="0"/>
              <a:t> The below are critical properties to note in the equi join.</a:t>
            </a:r>
          </a:p>
          <a:p>
            <a:pPr lvl="1"/>
            <a:r>
              <a:rPr lang="de-DE" sz="1200" dirty="0"/>
              <a:t>There is no key requirements on either table in equi join. Only criteria is they have atleast 1 common column by which record to record can be compared for equality.</a:t>
            </a:r>
          </a:p>
          <a:p>
            <a:pPr lvl="1"/>
            <a:r>
              <a:rPr lang="de-DE" sz="1200" dirty="0"/>
              <a:t>The resulting table is always unkeyed even if both the tables involved are keyed.</a:t>
            </a:r>
          </a:p>
          <a:p>
            <a:pPr lvl="1"/>
            <a:r>
              <a:rPr lang="de-DE" sz="1200" dirty="0"/>
              <a:t>If common columns are there in both table the values in result are updated from t2.</a:t>
            </a:r>
          </a:p>
          <a:p>
            <a:pPr lvl="1"/>
            <a:r>
              <a:rPr lang="de-DE" sz="1200" dirty="0"/>
              <a:t>all columns from t1 and t2 are selected in result. </a:t>
            </a:r>
          </a:p>
          <a:p>
            <a:r>
              <a:rPr lang="de-DE" sz="1600" dirty="0"/>
              <a:t>We now move to the third critical join to discuss namely the inner join. Inner join is similar in most ways to left join. Although there is a small difference ? Can you spot the difference here ? Use below example to see results of joins. Discuss this in detail.</a:t>
            </a:r>
          </a:p>
          <a:p>
            <a:pPr lvl="1"/>
            <a:r>
              <a:rPr lang="en-US" sz="1200" i="1" dirty="0">
                <a:highlight>
                  <a:srgbClr val="FFFF00"/>
                </a:highlight>
              </a:rPr>
              <a:t>t1:([] </a:t>
            </a:r>
            <a:r>
              <a:rPr lang="en-US" sz="1200" i="1" dirty="0" err="1">
                <a:highlight>
                  <a:srgbClr val="FFFF00"/>
                </a:highlight>
              </a:rPr>
              <a:t>Name:`Anand`Peter`Robert</a:t>
            </a:r>
            <a:r>
              <a:rPr lang="en-US" sz="1200" i="1" dirty="0">
                <a:highlight>
                  <a:srgbClr val="FFFF00"/>
                </a:highlight>
              </a:rPr>
              <a:t>; Age:1 2 0N; </a:t>
            </a:r>
            <a:r>
              <a:rPr lang="en-US" sz="1200" i="1" dirty="0" err="1">
                <a:highlight>
                  <a:srgbClr val="FFFF00"/>
                </a:highlight>
              </a:rPr>
              <a:t>Location:`IN`SG`UK</a:t>
            </a:r>
            <a:r>
              <a:rPr lang="en-US" sz="1200" i="1" dirty="0">
                <a:highlight>
                  <a:srgbClr val="FFFF00"/>
                </a:highlight>
              </a:rPr>
              <a:t>);</a:t>
            </a:r>
          </a:p>
          <a:p>
            <a:pPr lvl="1"/>
            <a:r>
              <a:rPr lang="en-US" sz="1200" i="1" dirty="0">
                <a:highlight>
                  <a:srgbClr val="FFFF00"/>
                </a:highlight>
              </a:rPr>
              <a:t>t2:([] Name:`</a:t>
            </a:r>
            <a:r>
              <a:rPr lang="en-US" sz="1200" i="1" dirty="0" err="1">
                <a:highlight>
                  <a:srgbClr val="FFFF00"/>
                </a:highlight>
              </a:rPr>
              <a:t>Anand`Albert`Thomas`Robert`Anand</a:t>
            </a:r>
            <a:r>
              <a:rPr lang="en-US" sz="1200" i="1" dirty="0">
                <a:highlight>
                  <a:srgbClr val="FFFF00"/>
                </a:highlight>
              </a:rPr>
              <a:t>; Age:3 4 5 6 1; Salary:10 20 30 40 50);</a:t>
            </a:r>
          </a:p>
          <a:p>
            <a:pPr lvl="1"/>
            <a:r>
              <a:rPr lang="en-US" sz="1200" i="1" dirty="0">
                <a:highlight>
                  <a:srgbClr val="FFFF00"/>
                </a:highlight>
              </a:rPr>
              <a:t>t1 lj `Name xkey t2 / using left join.</a:t>
            </a:r>
          </a:p>
          <a:p>
            <a:pPr lvl="1"/>
            <a:r>
              <a:rPr lang="en-US" sz="1200" i="1" dirty="0">
                <a:highlight>
                  <a:srgbClr val="FFFF00"/>
                </a:highlight>
              </a:rPr>
              <a:t>t1 ij `Name xkey t2 / using inner join.</a:t>
            </a:r>
            <a:endParaRPr lang="de-DE" sz="1600" i="1" dirty="0">
              <a:highlight>
                <a:srgbClr val="FFFF00"/>
              </a:highlight>
            </a:endParaRPr>
          </a:p>
          <a:p>
            <a:r>
              <a:rPr lang="en-US" sz="1600" dirty="0"/>
              <a:t>A corresponding full version is available as ijf , reader is requested to explore this via an example in the class. </a:t>
            </a:r>
          </a:p>
          <a:p>
            <a:endParaRPr lang="en-US" sz="1600" dirty="0"/>
          </a:p>
          <a:p>
            <a:endParaRPr lang="en-GB" sz="1600" dirty="0"/>
          </a:p>
        </p:txBody>
      </p:sp>
    </p:spTree>
    <p:extLst>
      <p:ext uri="{BB962C8B-B14F-4D97-AF65-F5344CB8AC3E}">
        <p14:creationId xmlns:p14="http://schemas.microsoft.com/office/powerpoint/2010/main" val="2016721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We next deal with plus join which is a numerical join [ because plus makes sense only for numerical types ]. This is a special case of left join where in the common column values for each matched record between first and second table are added rather than replaced with values of second table t2. see the below example to understand this better.</a:t>
            </a:r>
          </a:p>
          <a:p>
            <a:pPr lvl="1"/>
            <a:r>
              <a:rPr lang="en-US" sz="1200" i="1" dirty="0">
                <a:highlight>
                  <a:srgbClr val="FFFF00"/>
                </a:highlight>
              </a:rPr>
              <a:t>/ Initialize the tables as below.</a:t>
            </a:r>
          </a:p>
          <a:p>
            <a:pPr lvl="1"/>
            <a:r>
              <a:rPr lang="en-US" sz="1200" i="1" dirty="0">
                <a:highlight>
                  <a:srgbClr val="FFFF00"/>
                </a:highlight>
              </a:rPr>
              <a:t>t1:([]a:1 2 3;b:`x`y`z;c:10 20 30);</a:t>
            </a:r>
          </a:p>
          <a:p>
            <a:pPr lvl="1"/>
            <a:r>
              <a:rPr lang="en-US" sz="1200" i="1" dirty="0">
                <a:highlight>
                  <a:srgbClr val="FFFF00"/>
                </a:highlight>
              </a:rPr>
              <a:t>t2:([a:1 3;b:`x`z]c:1 2;d:10 20);</a:t>
            </a:r>
          </a:p>
          <a:p>
            <a:pPr lvl="1"/>
            <a:endParaRPr lang="en-US" sz="1200" i="1" dirty="0">
              <a:highlight>
                <a:srgbClr val="FFFF00"/>
              </a:highlight>
            </a:endParaRPr>
          </a:p>
          <a:p>
            <a:pPr lvl="1"/>
            <a:r>
              <a:rPr lang="en-US" sz="1200" i="1" dirty="0">
                <a:highlight>
                  <a:srgbClr val="FFFF00"/>
                </a:highlight>
              </a:rPr>
              <a:t>/ check values using the below variables.</a:t>
            </a:r>
          </a:p>
          <a:p>
            <a:pPr lvl="1"/>
            <a:r>
              <a:rPr lang="en-US" sz="1200" i="1" dirty="0">
                <a:highlight>
                  <a:srgbClr val="FFFF00"/>
                </a:highlight>
              </a:rPr>
              <a:t>t1</a:t>
            </a:r>
          </a:p>
          <a:p>
            <a:pPr lvl="1"/>
            <a:r>
              <a:rPr lang="en-US" sz="1200" i="1" dirty="0">
                <a:highlight>
                  <a:srgbClr val="FFFF00"/>
                </a:highlight>
              </a:rPr>
              <a:t>t2</a:t>
            </a:r>
          </a:p>
          <a:p>
            <a:pPr lvl="1"/>
            <a:r>
              <a:rPr lang="en-US" sz="1200" i="1" dirty="0">
                <a:highlight>
                  <a:srgbClr val="FFFF00"/>
                </a:highlight>
              </a:rPr>
              <a:t>/ Plus join is below.</a:t>
            </a:r>
          </a:p>
          <a:p>
            <a:pPr lvl="1"/>
            <a:r>
              <a:rPr lang="en-US" sz="1200" i="1" dirty="0">
                <a:highlight>
                  <a:srgbClr val="FFFF00"/>
                </a:highlight>
              </a:rPr>
              <a:t>t1 pj t2	/ or one can use pj[t1;t2]</a:t>
            </a:r>
          </a:p>
          <a:p>
            <a:r>
              <a:rPr lang="en-US" sz="1600" dirty="0"/>
              <a:t>We move to union join. union join is row by row join of two tables. If both tables have matching key columns then results in first table t1 are updated with values from t2. If there are no keys then its fine , we will just insert the rows from t2 (into the result combining with t1).We explore via the below example.</a:t>
            </a:r>
          </a:p>
          <a:p>
            <a:pPr lvl="1"/>
            <a:r>
              <a:rPr lang="en-US" sz="1200" i="1" dirty="0">
                <a:highlight>
                  <a:srgbClr val="FFFF00"/>
                </a:highlight>
              </a:rPr>
              <a:t>/ Example1 : both are keyed tables.</a:t>
            </a:r>
          </a:p>
          <a:p>
            <a:pPr lvl="1"/>
            <a:r>
              <a:rPr lang="fr-FR" sz="1200" i="1" dirty="0">
                <a:highlight>
                  <a:srgbClr val="FFFF00"/>
                </a:highlight>
              </a:rPr>
              <a:t>t1:([a: 1 2 3]; b: 4 5 6; c:7 8 9);</a:t>
            </a:r>
          </a:p>
          <a:p>
            <a:pPr lvl="1"/>
            <a:r>
              <a:rPr lang="fr-FR" sz="1200" i="1" dirty="0">
                <a:highlight>
                  <a:srgbClr val="FFFF00"/>
                </a:highlight>
              </a:rPr>
              <a:t>t2:([a: 1 2 5]; b: 10 20 30; d:100 200 300);</a:t>
            </a:r>
          </a:p>
          <a:p>
            <a:pPr lvl="1"/>
            <a:r>
              <a:rPr lang="fr-FR" sz="1200" i="1" dirty="0">
                <a:highlight>
                  <a:srgbClr val="FFFF00"/>
                </a:highlight>
              </a:rPr>
              <a:t>t1 uj t2</a:t>
            </a:r>
          </a:p>
          <a:p>
            <a:pPr marL="457200" lvl="1" indent="0">
              <a:buNone/>
            </a:pPr>
            <a:endParaRPr lang="fr-FR" sz="1200" i="1" dirty="0">
              <a:highlight>
                <a:srgbClr val="FFFF00"/>
              </a:highlight>
            </a:endParaRPr>
          </a:p>
          <a:p>
            <a:pPr lvl="1"/>
            <a:r>
              <a:rPr lang="fr-FR" sz="1200" i="1" dirty="0">
                <a:highlight>
                  <a:srgbClr val="FFFF00"/>
                </a:highlight>
              </a:rPr>
              <a:t>/ Example2 : both are non keyed tables.</a:t>
            </a:r>
          </a:p>
          <a:p>
            <a:pPr lvl="1"/>
            <a:r>
              <a:rPr lang="fr-FR" sz="1200" i="1" dirty="0">
                <a:highlight>
                  <a:srgbClr val="FFFF00"/>
                </a:highlight>
              </a:rPr>
              <a:t>t1:([]a:1 2;b:2 3;c:5 7);</a:t>
            </a:r>
          </a:p>
          <a:p>
            <a:pPr lvl="1"/>
            <a:r>
              <a:rPr lang="fr-FR" sz="1200" i="1" dirty="0">
                <a:highlight>
                  <a:srgbClr val="FFFF00"/>
                </a:highlight>
              </a:rPr>
              <a:t>t2:([]a:1 2 3;b:2 3 7;c:10 20 30;d:"ABC");</a:t>
            </a:r>
          </a:p>
          <a:p>
            <a:pPr lvl="1"/>
            <a:r>
              <a:rPr lang="fr-FR" sz="1200" i="1" dirty="0">
                <a:highlight>
                  <a:srgbClr val="FFFF00"/>
                </a:highlight>
              </a:rPr>
              <a:t>t1 uj t2</a:t>
            </a:r>
            <a:endParaRPr lang="en-US" sz="1200" i="1" dirty="0">
              <a:highlight>
                <a:srgbClr val="FFFF00"/>
              </a:highlight>
            </a:endParaRPr>
          </a:p>
          <a:p>
            <a:r>
              <a:rPr lang="en-US" sz="1600" dirty="0"/>
              <a:t>Discuss the above examples and identify where union join would be helpful.</a:t>
            </a:r>
          </a:p>
          <a:p>
            <a:pPr lvl="1"/>
            <a:endParaRPr lang="en-US" sz="1200" dirty="0"/>
          </a:p>
          <a:p>
            <a:endParaRPr lang="en-GB" sz="1600" dirty="0"/>
          </a:p>
        </p:txBody>
      </p:sp>
    </p:spTree>
    <p:extLst>
      <p:ext uri="{BB962C8B-B14F-4D97-AF65-F5344CB8AC3E}">
        <p14:creationId xmlns:p14="http://schemas.microsoft.com/office/powerpoint/2010/main" val="3839730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The next join to discuss would be upsert. Upsert keyword is a short cut for update and insert. It means where ever possible by key update the data in the first table with matching rows in second table but if second row data does not match any row by key then simply insert it like we did in union join. Below we will see examples for this.</a:t>
            </a:r>
          </a:p>
          <a:p>
            <a:pPr marL="0" indent="0">
              <a:buNone/>
            </a:pPr>
            <a:endParaRPr lang="en-US" sz="1600" dirty="0"/>
          </a:p>
          <a:p>
            <a:pPr lvl="1"/>
            <a:r>
              <a:rPr lang="en-US" sz="1200" i="1" dirty="0">
                <a:highlight>
                  <a:srgbClr val="FFFF00"/>
                </a:highlight>
              </a:rPr>
              <a:t>/ Example1. We discuss both tables have common key.</a:t>
            </a:r>
          </a:p>
          <a:p>
            <a:pPr lvl="1"/>
            <a:r>
              <a:rPr lang="fr-FR" sz="1200" i="1" dirty="0">
                <a:highlight>
                  <a:srgbClr val="FFFF00"/>
                </a:highlight>
              </a:rPr>
              <a:t>t1:([a:1 2 3 4]; b:5 6 7 8);</a:t>
            </a:r>
          </a:p>
          <a:p>
            <a:pPr lvl="1"/>
            <a:r>
              <a:rPr lang="fr-FR" sz="1200" i="1" dirty="0">
                <a:highlight>
                  <a:srgbClr val="FFFF00"/>
                </a:highlight>
              </a:rPr>
              <a:t>t2:([a:1 2 3 10]; b:11 22 33 44);</a:t>
            </a:r>
          </a:p>
          <a:p>
            <a:pPr lvl="1"/>
            <a:r>
              <a:rPr lang="fr-FR" sz="1200" i="1" dirty="0">
                <a:highlight>
                  <a:srgbClr val="FFFF00"/>
                </a:highlight>
              </a:rPr>
              <a:t>t1 upsert t2</a:t>
            </a:r>
          </a:p>
          <a:p>
            <a:pPr lvl="1"/>
            <a:r>
              <a:rPr lang="fr-FR" sz="1200" i="1" dirty="0">
                <a:highlight>
                  <a:srgbClr val="FFFF00"/>
                </a:highlight>
              </a:rPr>
              <a:t>/ Example2.  The first table is keyed and second table can be unkeyed.</a:t>
            </a:r>
          </a:p>
          <a:p>
            <a:pPr lvl="1"/>
            <a:r>
              <a:rPr lang="fr-FR" sz="1200" i="1" dirty="0">
                <a:highlight>
                  <a:srgbClr val="FFFF00"/>
                </a:highlight>
              </a:rPr>
              <a:t>t1:([a:1 2 3 4]; b:5 6 7 8);</a:t>
            </a:r>
          </a:p>
          <a:p>
            <a:pPr lvl="1"/>
            <a:r>
              <a:rPr lang="fr-FR" sz="1200" i="1" dirty="0">
                <a:highlight>
                  <a:srgbClr val="FFFF00"/>
                </a:highlight>
              </a:rPr>
              <a:t>t2:([] a:1 2 3 10; b:11 22 33 44);</a:t>
            </a:r>
          </a:p>
          <a:p>
            <a:pPr lvl="1"/>
            <a:r>
              <a:rPr lang="fr-FR" sz="1200" i="1" dirty="0">
                <a:highlight>
                  <a:srgbClr val="FFFF00"/>
                </a:highlight>
              </a:rPr>
              <a:t>t1 upsert t2</a:t>
            </a:r>
          </a:p>
          <a:p>
            <a:pPr lvl="1"/>
            <a:r>
              <a:rPr lang="en-US" sz="1200" i="1" dirty="0">
                <a:highlight>
                  <a:srgbClr val="FFFF00"/>
                </a:highlight>
              </a:rPr>
              <a:t>/ Example 3 : error here if t1 is unkeyed and t2 is keyed. </a:t>
            </a:r>
          </a:p>
          <a:p>
            <a:pPr lvl="1"/>
            <a:r>
              <a:rPr lang="fr-FR" sz="1200" i="1" dirty="0">
                <a:highlight>
                  <a:srgbClr val="FFFF00"/>
                </a:highlight>
              </a:rPr>
              <a:t>t1:([] a:1 2 3 4; b:5 6 7 8);</a:t>
            </a:r>
          </a:p>
          <a:p>
            <a:pPr lvl="1"/>
            <a:r>
              <a:rPr lang="fr-FR" sz="1200" i="1" dirty="0">
                <a:highlight>
                  <a:srgbClr val="FFFF00"/>
                </a:highlight>
              </a:rPr>
              <a:t>t2:([a:1 2 3 10]; b:11 22 33 44);</a:t>
            </a:r>
          </a:p>
          <a:p>
            <a:pPr lvl="1"/>
            <a:r>
              <a:rPr lang="fr-FR" sz="1200" i="1" dirty="0">
                <a:highlight>
                  <a:srgbClr val="FFFF00"/>
                </a:highlight>
              </a:rPr>
              <a:t>t1 upsert t2	/ Error , how will you solve this ?</a:t>
            </a:r>
          </a:p>
          <a:p>
            <a:pPr lvl="1"/>
            <a:r>
              <a:rPr lang="fr-FR" sz="1200" i="1" dirty="0">
                <a:highlight>
                  <a:srgbClr val="FFFF00"/>
                </a:highlight>
              </a:rPr>
              <a:t>/ Example 4: both are unkeyed then </a:t>
            </a:r>
            <a:r>
              <a:rPr lang="fr-FR" sz="1200" i="1" dirty="0" err="1">
                <a:highlight>
                  <a:srgbClr val="FFFF00"/>
                </a:highlight>
              </a:rPr>
              <a:t>it</a:t>
            </a:r>
            <a:r>
              <a:rPr lang="fr-FR" sz="1200" i="1" dirty="0">
                <a:highlight>
                  <a:srgbClr val="FFFF00"/>
                </a:highlight>
              </a:rPr>
              <a:t> is fine. Simply merge both the table rows. But schema has to be same for both.</a:t>
            </a:r>
          </a:p>
          <a:p>
            <a:pPr lvl="1"/>
            <a:r>
              <a:rPr lang="fr-FR" sz="1200" i="1" dirty="0">
                <a:highlight>
                  <a:srgbClr val="FFFF00"/>
                </a:highlight>
              </a:rPr>
              <a:t>t1:([] a:1 2 3 4; b:5 6 7 8);</a:t>
            </a:r>
          </a:p>
          <a:p>
            <a:pPr lvl="1"/>
            <a:r>
              <a:rPr lang="fr-FR" sz="1200" i="1" dirty="0">
                <a:highlight>
                  <a:srgbClr val="FFFF00"/>
                </a:highlight>
              </a:rPr>
              <a:t>t2:([] a:1 2 3 10; b:11 22 33 44);</a:t>
            </a:r>
          </a:p>
          <a:p>
            <a:pPr lvl="1"/>
            <a:r>
              <a:rPr lang="fr-FR" sz="1200" i="1" dirty="0">
                <a:highlight>
                  <a:srgbClr val="FFFF00"/>
                </a:highlight>
              </a:rPr>
              <a:t>t1 upsert t2</a:t>
            </a:r>
          </a:p>
          <a:p>
            <a:r>
              <a:rPr lang="fr-FR" sz="1600" dirty="0"/>
              <a:t>The next join is comma join or side by side join. Two tables can be side by side joined provided they have same number of rows. If columns are different they are simply added side by side. If columns repeat then the </a:t>
            </a:r>
            <a:r>
              <a:rPr lang="fr-FR" sz="1600" dirty="0" err="1"/>
              <a:t>most</a:t>
            </a:r>
            <a:r>
              <a:rPr lang="fr-FR" sz="1600" dirty="0"/>
              <a:t> </a:t>
            </a:r>
            <a:r>
              <a:rPr lang="fr-FR" sz="1600" dirty="0" err="1"/>
              <a:t>recent</a:t>
            </a:r>
            <a:r>
              <a:rPr lang="fr-FR" sz="1600" dirty="0"/>
              <a:t> repeat from the </a:t>
            </a:r>
            <a:r>
              <a:rPr lang="fr-FR" sz="1600" dirty="0" err="1"/>
              <a:t>rightmost</a:t>
            </a:r>
            <a:r>
              <a:rPr lang="fr-FR" sz="1600" dirty="0"/>
              <a:t> table is </a:t>
            </a:r>
            <a:r>
              <a:rPr lang="fr-FR" sz="1600" dirty="0" err="1"/>
              <a:t>picked</a:t>
            </a:r>
            <a:r>
              <a:rPr lang="fr-FR" sz="1600" dirty="0"/>
              <a:t> </a:t>
            </a:r>
            <a:r>
              <a:rPr lang="fr-FR" sz="1600" dirty="0" err="1"/>
              <a:t>along</a:t>
            </a:r>
            <a:r>
              <a:rPr lang="fr-FR" sz="1600" dirty="0"/>
              <a:t> </a:t>
            </a:r>
            <a:r>
              <a:rPr lang="fr-FR" sz="1600" dirty="0" err="1"/>
              <a:t>with</a:t>
            </a:r>
            <a:r>
              <a:rPr lang="fr-FR" sz="1600" dirty="0"/>
              <a:t> </a:t>
            </a:r>
            <a:r>
              <a:rPr lang="fr-FR" sz="1600" dirty="0" err="1"/>
              <a:t>it</a:t>
            </a:r>
            <a:r>
              <a:rPr lang="fr-FR" sz="1600" dirty="0"/>
              <a:t> </a:t>
            </a:r>
            <a:r>
              <a:rPr lang="fr-FR" sz="1600" dirty="0" err="1"/>
              <a:t>column</a:t>
            </a:r>
            <a:r>
              <a:rPr lang="fr-FR" sz="1600" dirty="0"/>
              <a:t> type. </a:t>
            </a:r>
            <a:r>
              <a:rPr lang="fr-FR" sz="1600" dirty="0" err="1"/>
              <a:t>see</a:t>
            </a:r>
            <a:r>
              <a:rPr lang="fr-FR" sz="1600" dirty="0"/>
              <a:t> the </a:t>
            </a:r>
            <a:r>
              <a:rPr lang="fr-FR" sz="1600" dirty="0" err="1"/>
              <a:t>below</a:t>
            </a:r>
            <a:r>
              <a:rPr lang="fr-FR" sz="1600" dirty="0"/>
              <a:t> </a:t>
            </a:r>
            <a:r>
              <a:rPr lang="fr-FR" sz="1600" dirty="0" err="1"/>
              <a:t>examples</a:t>
            </a:r>
            <a:r>
              <a:rPr lang="fr-FR" sz="1600" dirty="0"/>
              <a:t>.</a:t>
            </a:r>
          </a:p>
          <a:p>
            <a:r>
              <a:rPr lang="fr-FR" sz="1600" dirty="0"/>
              <a:t>t1 , t2 </a:t>
            </a:r>
            <a:r>
              <a:rPr lang="fr-FR" sz="1600" dirty="0" err="1"/>
              <a:t>behaves</a:t>
            </a:r>
            <a:r>
              <a:rPr lang="fr-FR" sz="1600" dirty="0"/>
              <a:t> same as t1 upsert t2.</a:t>
            </a:r>
          </a:p>
          <a:p>
            <a:pPr lvl="1"/>
            <a:endParaRPr lang="en-US" sz="1200" dirty="0"/>
          </a:p>
          <a:p>
            <a:endParaRPr lang="en-GB" sz="1600" dirty="0"/>
          </a:p>
        </p:txBody>
      </p:sp>
    </p:spTree>
    <p:extLst>
      <p:ext uri="{BB962C8B-B14F-4D97-AF65-F5344CB8AC3E}">
        <p14:creationId xmlns:p14="http://schemas.microsoft.com/office/powerpoint/2010/main" val="419803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r>
              <a:rPr lang="en-US" sz="1600" dirty="0"/>
              <a:t>The below is examples illustrates the comma join. Multiple scenarios are demonstrated here.</a:t>
            </a:r>
          </a:p>
          <a:p>
            <a:pPr lvl="1"/>
            <a:r>
              <a:rPr lang="en-US" sz="1200" i="1" dirty="0">
                <a:highlight>
                  <a:srgbClr val="FFFF00"/>
                </a:highlight>
              </a:rPr>
              <a:t>/ Initialize the tables as below.</a:t>
            </a:r>
          </a:p>
          <a:p>
            <a:pPr lvl="1"/>
            <a:r>
              <a:rPr lang="en-US" sz="1200" i="1" dirty="0">
                <a:highlight>
                  <a:srgbClr val="FFFF00"/>
                </a:highlight>
              </a:rPr>
              <a:t>t1:([] Name:`Anand`Peter`Thomas);</a:t>
            </a:r>
          </a:p>
          <a:p>
            <a:pPr lvl="1"/>
            <a:r>
              <a:rPr lang="en-US" sz="1200" i="1" dirty="0">
                <a:highlight>
                  <a:srgbClr val="FFFF00"/>
                </a:highlight>
              </a:rPr>
              <a:t>t2:([] Age: 1 2 3);</a:t>
            </a:r>
          </a:p>
          <a:p>
            <a:pPr lvl="1"/>
            <a:r>
              <a:rPr lang="en-US" sz="1200" i="1" dirty="0">
                <a:highlight>
                  <a:srgbClr val="FFFF00"/>
                </a:highlight>
              </a:rPr>
              <a:t>t3:([] Salary:100 200 300);</a:t>
            </a:r>
          </a:p>
          <a:p>
            <a:pPr lvl="1"/>
            <a:r>
              <a:rPr lang="en-US" sz="1200" i="1" dirty="0">
                <a:highlight>
                  <a:srgbClr val="FFFF00"/>
                </a:highlight>
              </a:rPr>
              <a:t>t4:([] Name:`Anand`Peter`Jill);</a:t>
            </a:r>
          </a:p>
          <a:p>
            <a:pPr lvl="1"/>
            <a:r>
              <a:rPr lang="en-US" sz="1200" i="1" dirty="0">
                <a:highlight>
                  <a:srgbClr val="FFFF00"/>
                </a:highlight>
              </a:rPr>
              <a:t>t5:([] Salary:100 200 300f);</a:t>
            </a:r>
          </a:p>
          <a:p>
            <a:pPr lvl="1"/>
            <a:endParaRPr lang="en-US" sz="1200" i="1" dirty="0">
              <a:highlight>
                <a:srgbClr val="FFFF00"/>
              </a:highlight>
            </a:endParaRPr>
          </a:p>
          <a:p>
            <a:pPr lvl="1"/>
            <a:r>
              <a:rPr lang="en-US" sz="1200" i="1" dirty="0">
                <a:highlight>
                  <a:srgbClr val="FFFF00"/>
                </a:highlight>
              </a:rPr>
              <a:t>/ Try these.</a:t>
            </a:r>
          </a:p>
          <a:p>
            <a:pPr lvl="1"/>
            <a:r>
              <a:rPr lang="en-US" sz="1200" i="1" dirty="0">
                <a:highlight>
                  <a:srgbClr val="FFFF00"/>
                </a:highlight>
              </a:rPr>
              <a:t>t1,'t2,'t3</a:t>
            </a:r>
          </a:p>
          <a:p>
            <a:pPr lvl="1"/>
            <a:r>
              <a:rPr lang="en-US" sz="1200" i="1" dirty="0">
                <a:highlight>
                  <a:srgbClr val="FFFF00"/>
                </a:highlight>
              </a:rPr>
              <a:t>t1,'t2,'t3,'t4</a:t>
            </a:r>
          </a:p>
          <a:p>
            <a:pPr lvl="1"/>
            <a:endParaRPr lang="en-US" sz="1200" i="1" dirty="0">
              <a:highlight>
                <a:srgbClr val="FFFF00"/>
              </a:highlight>
            </a:endParaRPr>
          </a:p>
          <a:p>
            <a:pPr lvl="1"/>
            <a:r>
              <a:rPr lang="en-US" sz="1200" i="1" dirty="0">
                <a:highlight>
                  <a:srgbClr val="FFFF00"/>
                </a:highlight>
              </a:rPr>
              <a:t>/ Can be better written as below using over.</a:t>
            </a:r>
          </a:p>
          <a:p>
            <a:pPr lvl="1"/>
            <a:r>
              <a:rPr lang="en-US" sz="1200" i="1" dirty="0">
                <a:highlight>
                  <a:srgbClr val="FFFF00"/>
                </a:highlight>
              </a:rPr>
              <a:t>t1(,')/(t2;t3)</a:t>
            </a:r>
          </a:p>
          <a:p>
            <a:pPr lvl="1"/>
            <a:r>
              <a:rPr lang="en-US" sz="1200" i="1" dirty="0">
                <a:highlight>
                  <a:srgbClr val="FFFF00"/>
                </a:highlight>
              </a:rPr>
              <a:t>t1(,')/(t2;t3;t4)</a:t>
            </a:r>
          </a:p>
          <a:p>
            <a:pPr lvl="1"/>
            <a:r>
              <a:rPr lang="en-US" sz="1200" i="1" dirty="0">
                <a:highlight>
                  <a:srgbClr val="FFFF00"/>
                </a:highlight>
              </a:rPr>
              <a:t>meta t1(,')/(t2;t3;t4;t5)</a:t>
            </a:r>
          </a:p>
          <a:p>
            <a:r>
              <a:rPr lang="en-US" sz="1600" dirty="0"/>
              <a:t>We move on to the next join. coalesce join. Both t1 and t2 are keyed tables below example. Merges them!</a:t>
            </a:r>
          </a:p>
          <a:p>
            <a:pPr lvl="1"/>
            <a:r>
              <a:rPr lang="en-US" sz="1200" i="1" dirty="0">
                <a:highlight>
                  <a:srgbClr val="FFFF00"/>
                </a:highlight>
              </a:rPr>
              <a:t>/Example1. </a:t>
            </a:r>
          </a:p>
          <a:p>
            <a:pPr lvl="1"/>
            <a:r>
              <a:rPr lang="fr-FR" sz="1200" i="1" dirty="0">
                <a:highlight>
                  <a:srgbClr val="FFFF00"/>
                </a:highlight>
              </a:rPr>
              <a:t>t1:([a:1 2 3 4]; b:10 20 30 40);</a:t>
            </a:r>
          </a:p>
          <a:p>
            <a:pPr lvl="1"/>
            <a:r>
              <a:rPr lang="fr-FR" sz="1200" i="1" dirty="0">
                <a:highlight>
                  <a:srgbClr val="FFFF00"/>
                </a:highlight>
              </a:rPr>
              <a:t>t2:([a:1 2 7 8]; b:11 12 13 14; c:100 200 300 400);</a:t>
            </a:r>
          </a:p>
          <a:p>
            <a:pPr lvl="1"/>
            <a:r>
              <a:rPr lang="fr-FR" sz="1200" i="1" dirty="0">
                <a:highlight>
                  <a:srgbClr val="FFFF00"/>
                </a:highlight>
              </a:rPr>
              <a:t>t1^t2</a:t>
            </a:r>
          </a:p>
          <a:p>
            <a:pPr lvl="1"/>
            <a:r>
              <a:rPr lang="fr-FR" sz="1200" i="1" dirty="0">
                <a:highlight>
                  <a:srgbClr val="FFFF00"/>
                </a:highlight>
              </a:rPr>
              <a:t>/ TODO : Reader : Experiment and explore the tables by removing keys from them. Left as excercise for class to do. </a:t>
            </a:r>
          </a:p>
          <a:p>
            <a:r>
              <a:rPr lang="en-US" sz="1600" dirty="0"/>
              <a:t>Note : The performance of ^ is slower than that of , since each column value of the right operand must be checked for null.</a:t>
            </a:r>
            <a:endParaRPr lang="en-GB" sz="1600" dirty="0"/>
          </a:p>
        </p:txBody>
      </p:sp>
    </p:spTree>
    <p:extLst>
      <p:ext uri="{BB962C8B-B14F-4D97-AF65-F5344CB8AC3E}">
        <p14:creationId xmlns:p14="http://schemas.microsoft.com/office/powerpoint/2010/main" val="1345746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fontScale="70000" lnSpcReduction="20000"/>
          </a:bodyPr>
          <a:lstStyle/>
          <a:p>
            <a:endParaRPr lang="en-US" sz="1600" i="1" dirty="0">
              <a:highlight>
                <a:srgbClr val="FFFF00"/>
              </a:highlight>
            </a:endParaRPr>
          </a:p>
          <a:p>
            <a:r>
              <a:rPr lang="en-US" sz="1600" dirty="0"/>
              <a:t>Finally there are two joins that are truly unique to q. They are timestamp based joins. Specifically allow faster performance of joins compared to traditional sql and noSQL databases. Ideal for timeseries database. </a:t>
            </a:r>
          </a:p>
          <a:p>
            <a:r>
              <a:rPr lang="en-US" sz="1600" dirty="0"/>
              <a:t>These joins are namely as of join and window join.</a:t>
            </a:r>
          </a:p>
          <a:p>
            <a:r>
              <a:rPr lang="en-US" sz="1600" dirty="0"/>
              <a:t>We will first start with as of join example and indicate why it is needed first of all [ need is the mother of invention </a:t>
            </a:r>
            <a:r>
              <a:rPr lang="en-US" sz="1600" dirty="0">
                <a:sym typeface="Wingdings" panose="05000000000000000000" pitchFamily="2" charset="2"/>
              </a:rPr>
              <a:t> ].</a:t>
            </a:r>
          </a:p>
          <a:p>
            <a:r>
              <a:rPr lang="en-US" sz="1600" dirty="0">
                <a:sym typeface="Wingdings" panose="05000000000000000000" pitchFamily="2" charset="2"/>
              </a:rPr>
              <a:t>The trader from desk asks IT Guy Jack to see if it is possible to find the quote which is nearest before or at the time for a give trade. He gives you data for both trade and quote in spreadsheet along with timestamps. The IT guy manually tries to take each trade and its timestamp. Then he filters the quote table by the same criteria and identifies the last record before or at the trade timestamp. Since the quote data is very large he ends up spending full day doing this analysis. Trader is upset because he wants the answers real fast. </a:t>
            </a:r>
          </a:p>
          <a:p>
            <a:r>
              <a:rPr lang="en-US" sz="1600" dirty="0">
                <a:sym typeface="Wingdings" panose="05000000000000000000" pitchFamily="2" charset="2"/>
              </a:rPr>
              <a:t>Jack ends up discussing his difficult day with Jill at coffee hut. Jill happens to be kdb+ developer and starts smiling at Jack as he explains. Jack wonders what wrong with Jill. Jill says you need as of join . Jack is stunned!</a:t>
            </a:r>
          </a:p>
          <a:p>
            <a:r>
              <a:rPr lang="en-US" sz="1600" dirty="0">
                <a:sym typeface="Wingdings" panose="05000000000000000000" pitchFamily="2" charset="2"/>
              </a:rPr>
              <a:t>Let us take an example to understand the as of join </a:t>
            </a:r>
            <a:r>
              <a:rPr lang="en-US" sz="1600">
                <a:sym typeface="Wingdings" panose="05000000000000000000" pitchFamily="2" charset="2"/>
              </a:rPr>
              <a:t>below.</a:t>
            </a:r>
          </a:p>
          <a:p>
            <a:endParaRPr lang="en-US" sz="1600" dirty="0">
              <a:sym typeface="Wingdings" panose="05000000000000000000" pitchFamily="2" charset="2"/>
            </a:endParaRPr>
          </a:p>
          <a:p>
            <a:pPr lvl="1"/>
            <a:r>
              <a:rPr lang="en-US" sz="1200" i="1" dirty="0">
                <a:highlight>
                  <a:srgbClr val="FFFF00"/>
                </a:highlight>
                <a:sym typeface="Wingdings" panose="05000000000000000000" pitchFamily="2" charset="2"/>
              </a:rPr>
              <a:t>trade:([]time:10:01:01 10:01:03 10:01:04;sym:`msft`ibm`ge;qty:100 200 150);</a:t>
            </a:r>
          </a:p>
          <a:p>
            <a:pPr lvl="1"/>
            <a:r>
              <a:rPr lang="en-US" sz="1200" i="1" dirty="0">
                <a:highlight>
                  <a:srgbClr val="FFFF00"/>
                </a:highlight>
                <a:sym typeface="Wingdings" panose="05000000000000000000" pitchFamily="2" charset="2"/>
              </a:rPr>
              <a:t>trade</a:t>
            </a:r>
          </a:p>
          <a:p>
            <a:pPr lvl="1"/>
            <a:r>
              <a:rPr lang="en-US" sz="1200" i="1" dirty="0">
                <a:highlight>
                  <a:srgbClr val="FFFF00"/>
                </a:highlight>
                <a:sym typeface="Wingdings" panose="05000000000000000000" pitchFamily="2" charset="2"/>
              </a:rPr>
              <a:t>time       sym  qty</a:t>
            </a:r>
          </a:p>
          <a:p>
            <a:pPr lvl="1"/>
            <a:r>
              <a:rPr lang="en-US" sz="1200" i="1" dirty="0">
                <a:highlight>
                  <a:srgbClr val="FFFF00"/>
                </a:highlight>
                <a:sym typeface="Wingdings" panose="05000000000000000000" pitchFamily="2" charset="2"/>
              </a:rPr>
              <a:t>------------------------</a:t>
            </a:r>
          </a:p>
          <a:p>
            <a:pPr lvl="1"/>
            <a:r>
              <a:rPr lang="en-US" sz="1200" i="1" dirty="0">
                <a:highlight>
                  <a:srgbClr val="FFFF00"/>
                </a:highlight>
                <a:sym typeface="Wingdings" panose="05000000000000000000" pitchFamily="2" charset="2"/>
              </a:rPr>
              <a:t>10:01:01 msft 100</a:t>
            </a:r>
          </a:p>
          <a:p>
            <a:pPr lvl="1"/>
            <a:r>
              <a:rPr lang="en-US" sz="1200" i="1" dirty="0">
                <a:highlight>
                  <a:srgbClr val="FFFF00"/>
                </a:highlight>
                <a:sym typeface="Wingdings" panose="05000000000000000000" pitchFamily="2" charset="2"/>
              </a:rPr>
              <a:t>10:01:03 ibm  200</a:t>
            </a:r>
          </a:p>
          <a:p>
            <a:pPr lvl="1"/>
            <a:r>
              <a:rPr lang="en-US" sz="1200" i="1" dirty="0">
                <a:highlight>
                  <a:srgbClr val="FFFF00"/>
                </a:highlight>
                <a:sym typeface="Wingdings" panose="05000000000000000000" pitchFamily="2" charset="2"/>
              </a:rPr>
              <a:t>10:01:04 ge   150</a:t>
            </a:r>
          </a:p>
          <a:p>
            <a:pPr lvl="1"/>
            <a:endParaRPr lang="en-US" sz="1200" i="1" dirty="0">
              <a:highlight>
                <a:srgbClr val="FFFF00"/>
              </a:highlight>
              <a:sym typeface="Wingdings" panose="05000000000000000000" pitchFamily="2" charset="2"/>
            </a:endParaRPr>
          </a:p>
          <a:p>
            <a:pPr lvl="1"/>
            <a:r>
              <a:rPr lang="en-US" sz="1200" i="1" dirty="0">
                <a:highlight>
                  <a:srgbClr val="FFFF00"/>
                </a:highlight>
                <a:sym typeface="Wingdings" panose="05000000000000000000" pitchFamily="2" charset="2"/>
              </a:rPr>
              <a:t>quote:([]time:10:01:00 10:01:00 10:01:00 10:01:02;sym:`ibm`msft`msft`ibm;px:100 99 101 98);</a:t>
            </a:r>
          </a:p>
          <a:p>
            <a:pPr lvl="1"/>
            <a:r>
              <a:rPr lang="en-US" sz="1200" i="1" dirty="0">
                <a:highlight>
                  <a:srgbClr val="FFFF00"/>
                </a:highlight>
                <a:sym typeface="Wingdings" panose="05000000000000000000" pitchFamily="2" charset="2"/>
              </a:rPr>
              <a:t>quote</a:t>
            </a:r>
          </a:p>
          <a:p>
            <a:pPr lvl="1"/>
            <a:r>
              <a:rPr lang="en-US" sz="1200" i="1" dirty="0">
                <a:highlight>
                  <a:srgbClr val="FFFF00"/>
                </a:highlight>
                <a:sym typeface="Wingdings" panose="05000000000000000000" pitchFamily="2" charset="2"/>
              </a:rPr>
              <a:t>time     sym  px </a:t>
            </a:r>
          </a:p>
          <a:p>
            <a:pPr lvl="1"/>
            <a:r>
              <a:rPr lang="en-US" sz="1200" i="1" dirty="0">
                <a:highlight>
                  <a:srgbClr val="FFFF00"/>
                </a:highlight>
                <a:sym typeface="Wingdings" panose="05000000000000000000" pitchFamily="2" charset="2"/>
              </a:rPr>
              <a:t>------------------------</a:t>
            </a:r>
          </a:p>
          <a:p>
            <a:pPr lvl="1"/>
            <a:r>
              <a:rPr lang="en-US" sz="1200" i="1" dirty="0">
                <a:highlight>
                  <a:srgbClr val="FFFF00"/>
                </a:highlight>
                <a:sym typeface="Wingdings" panose="05000000000000000000" pitchFamily="2" charset="2"/>
              </a:rPr>
              <a:t>10:01:00 ibm  100</a:t>
            </a:r>
          </a:p>
          <a:p>
            <a:pPr lvl="1"/>
            <a:r>
              <a:rPr lang="en-US" sz="1200" i="1" dirty="0">
                <a:highlight>
                  <a:srgbClr val="FFFF00"/>
                </a:highlight>
                <a:sym typeface="Wingdings" panose="05000000000000000000" pitchFamily="2" charset="2"/>
              </a:rPr>
              <a:t>10:01:00 msft 99 </a:t>
            </a:r>
          </a:p>
          <a:p>
            <a:pPr lvl="1"/>
            <a:r>
              <a:rPr lang="en-US" sz="1200" i="1" dirty="0">
                <a:highlight>
                  <a:srgbClr val="FFFF00"/>
                </a:highlight>
                <a:sym typeface="Wingdings" panose="05000000000000000000" pitchFamily="2" charset="2"/>
              </a:rPr>
              <a:t>10:01:00 msft 101</a:t>
            </a:r>
          </a:p>
          <a:p>
            <a:pPr lvl="1"/>
            <a:r>
              <a:rPr lang="en-US" sz="1200" i="1" dirty="0">
                <a:highlight>
                  <a:srgbClr val="FFFF00"/>
                </a:highlight>
                <a:sym typeface="Wingdings" panose="05000000000000000000" pitchFamily="2" charset="2"/>
              </a:rPr>
              <a:t>10:01:02 ibm  98 </a:t>
            </a:r>
          </a:p>
          <a:p>
            <a:pPr lvl="1"/>
            <a:endParaRPr lang="en-US" sz="1200" i="1" dirty="0">
              <a:highlight>
                <a:srgbClr val="FFFF00"/>
              </a:highlight>
              <a:sym typeface="Wingdings" panose="05000000000000000000" pitchFamily="2" charset="2"/>
            </a:endParaRPr>
          </a:p>
          <a:p>
            <a:pPr lvl="1"/>
            <a:r>
              <a:rPr lang="en-US" sz="1200" i="1" dirty="0">
                <a:highlight>
                  <a:srgbClr val="FFFF00"/>
                </a:highlight>
                <a:sym typeface="Wingdings" panose="05000000000000000000" pitchFamily="2" charset="2"/>
              </a:rPr>
              <a:t>aj[`</a:t>
            </a:r>
            <a:r>
              <a:rPr lang="en-US" sz="1200" i="1" dirty="0" err="1">
                <a:highlight>
                  <a:srgbClr val="FFFF00"/>
                </a:highlight>
                <a:sym typeface="Wingdings" panose="05000000000000000000" pitchFamily="2" charset="2"/>
              </a:rPr>
              <a:t>sym`time;trade;quote</a:t>
            </a:r>
            <a:r>
              <a:rPr lang="en-US" sz="1200" i="1" dirty="0">
                <a:highlight>
                  <a:srgbClr val="FFFF00"/>
                </a:highlight>
                <a:sym typeface="Wingdings" panose="05000000000000000000" pitchFamily="2" charset="2"/>
              </a:rPr>
              <a:t>]</a:t>
            </a:r>
          </a:p>
          <a:p>
            <a:pPr lvl="1"/>
            <a:r>
              <a:rPr lang="en-US" sz="1200" i="1" dirty="0">
                <a:highlight>
                  <a:srgbClr val="FFFF00"/>
                </a:highlight>
                <a:sym typeface="Wingdings" panose="05000000000000000000" pitchFamily="2" charset="2"/>
              </a:rPr>
              <a:t>time       sym  qty px</a:t>
            </a:r>
          </a:p>
          <a:p>
            <a:pPr lvl="1"/>
            <a:r>
              <a:rPr lang="en-US" sz="1200" i="1" dirty="0">
                <a:highlight>
                  <a:srgbClr val="FFFF00"/>
                </a:highlight>
                <a:sym typeface="Wingdings" panose="05000000000000000000" pitchFamily="2" charset="2"/>
              </a:rPr>
              <a:t>-------------------------</a:t>
            </a:r>
          </a:p>
          <a:p>
            <a:pPr lvl="1"/>
            <a:r>
              <a:rPr lang="en-US" sz="1200" i="1" dirty="0">
                <a:highlight>
                  <a:srgbClr val="FFFF00"/>
                </a:highlight>
                <a:sym typeface="Wingdings" panose="05000000000000000000" pitchFamily="2" charset="2"/>
              </a:rPr>
              <a:t>10:01:01 msft 100 101</a:t>
            </a:r>
          </a:p>
          <a:p>
            <a:pPr lvl="1"/>
            <a:r>
              <a:rPr lang="en-US" sz="1200" i="1" dirty="0">
                <a:highlight>
                  <a:srgbClr val="FFFF00"/>
                </a:highlight>
                <a:sym typeface="Wingdings" panose="05000000000000000000" pitchFamily="2" charset="2"/>
              </a:rPr>
              <a:t>10:01:03 ibm  200 98</a:t>
            </a:r>
          </a:p>
          <a:p>
            <a:pPr lvl="1"/>
            <a:r>
              <a:rPr lang="en-US" sz="1200" i="1" dirty="0">
                <a:highlight>
                  <a:srgbClr val="FFFF00"/>
                </a:highlight>
                <a:sym typeface="Wingdings" panose="05000000000000000000" pitchFamily="2" charset="2"/>
              </a:rPr>
              <a:t>10:01:04 ge   150</a:t>
            </a:r>
          </a:p>
          <a:p>
            <a:pPr lvl="1"/>
            <a:endParaRPr lang="en-US" sz="1200" dirty="0">
              <a:sym typeface="Wingdings" panose="05000000000000000000" pitchFamily="2" charset="2"/>
            </a:endParaRPr>
          </a:p>
          <a:p>
            <a:endParaRPr lang="en-US" sz="1600" dirty="0">
              <a:sym typeface="Wingdings" panose="05000000000000000000" pitchFamily="2" charset="2"/>
            </a:endParaRPr>
          </a:p>
        </p:txBody>
      </p:sp>
    </p:spTree>
    <p:extLst>
      <p:ext uri="{BB962C8B-B14F-4D97-AF65-F5344CB8AC3E}">
        <p14:creationId xmlns:p14="http://schemas.microsoft.com/office/powerpoint/2010/main" val="696842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endParaRPr lang="en-US" sz="1600" i="1" dirty="0">
              <a:highlight>
                <a:srgbClr val="FFFF00"/>
              </a:highlight>
            </a:endParaRPr>
          </a:p>
          <a:p>
            <a:endParaRPr lang="en-GB" sz="1600" dirty="0"/>
          </a:p>
        </p:txBody>
      </p:sp>
    </p:spTree>
    <p:extLst>
      <p:ext uri="{BB962C8B-B14F-4D97-AF65-F5344CB8AC3E}">
        <p14:creationId xmlns:p14="http://schemas.microsoft.com/office/powerpoint/2010/main" val="3823684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5034-E05A-4094-87CB-179B9323A4A4}"/>
              </a:ext>
            </a:extLst>
          </p:cNvPr>
          <p:cNvSpPr>
            <a:spLocks noGrp="1"/>
          </p:cNvSpPr>
          <p:nvPr>
            <p:ph type="title"/>
          </p:nvPr>
        </p:nvSpPr>
        <p:spPr>
          <a:xfrm>
            <a:off x="0" y="0"/>
            <a:ext cx="12192000" cy="813732"/>
          </a:xfrm>
        </p:spPr>
        <p:txBody>
          <a:bodyPr/>
          <a:lstStyle/>
          <a:p>
            <a:pPr algn="ctr"/>
            <a:r>
              <a:rPr lang="en-US" dirty="0"/>
              <a:t>Q Joins continued…</a:t>
            </a:r>
            <a:endParaRPr lang="en-GB" dirty="0"/>
          </a:p>
        </p:txBody>
      </p:sp>
      <p:sp>
        <p:nvSpPr>
          <p:cNvPr id="3" name="Content Placeholder 2">
            <a:extLst>
              <a:ext uri="{FF2B5EF4-FFF2-40B4-BE49-F238E27FC236}">
                <a16:creationId xmlns:a16="http://schemas.microsoft.com/office/drawing/2014/main" id="{A15C865F-4A6B-444E-9A94-D48BE5CDEBBF}"/>
              </a:ext>
            </a:extLst>
          </p:cNvPr>
          <p:cNvSpPr>
            <a:spLocks noGrp="1"/>
          </p:cNvSpPr>
          <p:nvPr>
            <p:ph idx="1"/>
          </p:nvPr>
        </p:nvSpPr>
        <p:spPr>
          <a:xfrm>
            <a:off x="0" y="813733"/>
            <a:ext cx="12192000" cy="6044268"/>
          </a:xfrm>
        </p:spPr>
        <p:txBody>
          <a:bodyPr>
            <a:normAutofit/>
          </a:bodyPr>
          <a:lstStyle/>
          <a:p>
            <a:endParaRPr lang="en-US" sz="1600" i="1" dirty="0">
              <a:highlight>
                <a:srgbClr val="FFFF00"/>
              </a:highlight>
            </a:endParaRPr>
          </a:p>
          <a:p>
            <a:endParaRPr lang="en-GB" sz="1600" dirty="0"/>
          </a:p>
        </p:txBody>
      </p:sp>
    </p:spTree>
    <p:extLst>
      <p:ext uri="{BB962C8B-B14F-4D97-AF65-F5344CB8AC3E}">
        <p14:creationId xmlns:p14="http://schemas.microsoft.com/office/powerpoint/2010/main" val="340602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6F7C75D-D508-4524-A31A-00D009E07E18}"/>
              </a:ext>
            </a:extLst>
          </p:cNvPr>
          <p:cNvSpPr txBox="1">
            <a:spLocks/>
          </p:cNvSpPr>
          <p:nvPr/>
        </p:nvSpPr>
        <p:spPr>
          <a:xfrm>
            <a:off x="0" y="1140903"/>
            <a:ext cx="12192000" cy="57170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a:t>q is readable, user friendly language that sits on top of K programming language. It is the language that the developers use.</a:t>
            </a:r>
          </a:p>
          <a:p>
            <a:pPr marL="342900" indent="-342900"/>
            <a:r>
              <a:rPr lang="en-US" sz="1600" dirty="0"/>
              <a:t>qSQL is the sql like part of the q language. It is not strictly compliant to sql syntax. But closely resembles it in most of basic cases.</a:t>
            </a:r>
          </a:p>
          <a:p>
            <a:pPr marL="342900" indent="-342900"/>
            <a:r>
              <a:rPr lang="en-US" sz="1600" dirty="0"/>
              <a:t>A time series database is a database that is stores primarily around precision time data and associated event attributes.</a:t>
            </a:r>
          </a:p>
          <a:p>
            <a:pPr marL="342900" indent="-342900"/>
            <a:r>
              <a:rPr lang="en-US" sz="1600" dirty="0"/>
              <a:t>KDB+ is the tick database framework. It is the underlying framework written using q with different components and processes that allow one to capture real time data and store it for further analysis. A kdb+ tick database has below components all of which are generally mandatory.</a:t>
            </a:r>
          </a:p>
          <a:p>
            <a:pPr marL="800100" lvl="1" indent="-342900"/>
            <a:r>
              <a:rPr lang="en-US" sz="1200" dirty="0"/>
              <a:t>Feed handler.</a:t>
            </a:r>
          </a:p>
          <a:p>
            <a:pPr marL="800100" lvl="1" indent="-342900"/>
            <a:r>
              <a:rPr lang="en-US" sz="1200" dirty="0"/>
              <a:t>Ticker plant process.</a:t>
            </a:r>
          </a:p>
          <a:p>
            <a:pPr marL="800100" lvl="1" indent="-342900"/>
            <a:r>
              <a:rPr lang="en-US" sz="1200" dirty="0"/>
              <a:t>Ticker plant on disk log.</a:t>
            </a:r>
          </a:p>
          <a:p>
            <a:pPr marL="800100" lvl="1" indent="-342900"/>
            <a:r>
              <a:rPr lang="en-US" sz="1200" dirty="0"/>
              <a:t>Ticker Plant subscribers [ RDB and other in memory processes. RDB is primarily meant for storing current business day data in memory ].</a:t>
            </a:r>
          </a:p>
          <a:p>
            <a:pPr marL="800100" lvl="1" indent="-342900"/>
            <a:r>
              <a:rPr lang="en-US" sz="1200" dirty="0"/>
              <a:t>HDB [ on disk database that stores each business day data separately under dated folder on disk for historical analysis ].</a:t>
            </a:r>
          </a:p>
          <a:p>
            <a:pPr marL="342900" indent="-342900"/>
            <a:endParaRPr lang="en-US" sz="1600" dirty="0"/>
          </a:p>
          <a:p>
            <a:pPr marL="342900" indent="-342900"/>
            <a:endParaRPr lang="en-US" sz="1600" dirty="0"/>
          </a:p>
          <a:p>
            <a:pPr marL="342900" indent="-342900"/>
            <a:endParaRPr lang="en-US" sz="1600" dirty="0"/>
          </a:p>
        </p:txBody>
      </p:sp>
      <p:sp>
        <p:nvSpPr>
          <p:cNvPr id="3" name="Title 1">
            <a:extLst>
              <a:ext uri="{FF2B5EF4-FFF2-40B4-BE49-F238E27FC236}">
                <a16:creationId xmlns:a16="http://schemas.microsoft.com/office/drawing/2014/main" id="{5DB498B9-27DF-4FAC-A00B-393CACE15BAE}"/>
              </a:ext>
            </a:extLst>
          </p:cNvPr>
          <p:cNvSpPr txBox="1">
            <a:spLocks/>
          </p:cNvSpPr>
          <p:nvPr/>
        </p:nvSpPr>
        <p:spPr>
          <a:xfrm>
            <a:off x="234892" y="333798"/>
            <a:ext cx="11702642" cy="80710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brief on terminology.</a:t>
            </a:r>
            <a:endParaRPr lang="en-GB" dirty="0"/>
          </a:p>
        </p:txBody>
      </p:sp>
      <p:pic>
        <p:nvPicPr>
          <p:cNvPr id="4" name="Picture 3">
            <a:extLst>
              <a:ext uri="{FF2B5EF4-FFF2-40B4-BE49-F238E27FC236}">
                <a16:creationId xmlns:a16="http://schemas.microsoft.com/office/drawing/2014/main" id="{2135E389-1B43-43FC-A3DA-4DA91C23938E}"/>
              </a:ext>
            </a:extLst>
          </p:cNvPr>
          <p:cNvPicPr>
            <a:picLocks noChangeAspect="1"/>
          </p:cNvPicPr>
          <p:nvPr/>
        </p:nvPicPr>
        <p:blipFill>
          <a:blip r:embed="rId2"/>
          <a:stretch>
            <a:fillRect/>
          </a:stretch>
        </p:blipFill>
        <p:spPr>
          <a:xfrm>
            <a:off x="511729" y="3999451"/>
            <a:ext cx="5199732" cy="2516698"/>
          </a:xfrm>
          <a:prstGeom prst="rect">
            <a:avLst/>
          </a:prstGeom>
        </p:spPr>
      </p:pic>
    </p:spTree>
    <p:extLst>
      <p:ext uri="{BB962C8B-B14F-4D97-AF65-F5344CB8AC3E}">
        <p14:creationId xmlns:p14="http://schemas.microsoft.com/office/powerpoint/2010/main" val="217328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3F1360-26F3-421B-B159-7A5AD8387A65}"/>
              </a:ext>
            </a:extLst>
          </p:cNvPr>
          <p:cNvSpPr txBox="1">
            <a:spLocks/>
          </p:cNvSpPr>
          <p:nvPr/>
        </p:nvSpPr>
        <p:spPr>
          <a:xfrm>
            <a:off x="0" y="0"/>
            <a:ext cx="12192000" cy="685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en-US" sz="1600" dirty="0"/>
          </a:p>
          <a:p>
            <a:pPr marL="342900" indent="-342900"/>
            <a:r>
              <a:rPr lang="en-US" sz="1600" dirty="0"/>
              <a:t>An array language is a programming language that is specially designed for processing array or list style data as efficiently as possible. It is designed with the central idea that most of the language operators can work with single piece of data or array of the same.</a:t>
            </a:r>
          </a:p>
          <a:p>
            <a:pPr marL="0" indent="0">
              <a:buNone/>
            </a:pPr>
            <a:r>
              <a:rPr lang="en-US" sz="1600" i="1" dirty="0"/>
              <a:t>	</a:t>
            </a:r>
            <a:r>
              <a:rPr lang="en-US" sz="1200" i="1" dirty="0"/>
              <a:t>Ex:- 1 + 2 equals 3 , but    1 2 3 + 4 5 6 is also valid. Here the result is 5 7 9</a:t>
            </a:r>
          </a:p>
          <a:p>
            <a:pPr marL="342900" indent="-342900"/>
            <a:r>
              <a:rPr lang="en-US" sz="1600" dirty="0"/>
              <a:t>One of the key features of q is that one has to write very little code to solve complex problems. </a:t>
            </a:r>
          </a:p>
          <a:p>
            <a:pPr marL="0" indent="0">
              <a:buNone/>
            </a:pPr>
            <a:r>
              <a:rPr lang="en-US" sz="1600" dirty="0"/>
              <a:t>	</a:t>
            </a:r>
            <a:r>
              <a:rPr lang="en-US" sz="1200" i="1" dirty="0"/>
              <a:t>Ex:-  The code to calculate standard deviation is simply { b:sum { xexp[x-y;2] }[; avg x] each x; sqrt b%count x }</a:t>
            </a:r>
          </a:p>
          <a:p>
            <a:r>
              <a:rPr lang="en-US" sz="1600" dirty="0"/>
              <a:t>Note : </a:t>
            </a:r>
          </a:p>
          <a:p>
            <a:pPr lvl="1"/>
            <a:r>
              <a:rPr lang="en-US" sz="1200" dirty="0"/>
              <a:t>Don’t get intimidated by the syntax of the language. Once you get the hang of the basics it indeed is very easy to understand.</a:t>
            </a:r>
          </a:p>
          <a:p>
            <a:pPr lvl="1"/>
            <a:r>
              <a:rPr lang="en-US" sz="1200" dirty="0"/>
              <a:t>Q Gods believe that code needs to be as little as possible.  Q Gods don’t debug because they don’t do mistakes </a:t>
            </a:r>
            <a:r>
              <a:rPr lang="en-US" sz="1200" dirty="0">
                <a:sym typeface="Wingdings" panose="05000000000000000000" pitchFamily="2" charset="2"/>
              </a:rPr>
              <a:t>.</a:t>
            </a:r>
            <a:endParaRPr lang="en-US" sz="1200" dirty="0"/>
          </a:p>
          <a:p>
            <a:pPr lvl="1"/>
            <a:r>
              <a:rPr lang="en-US" sz="1200" dirty="0"/>
              <a:t>Debugging q code is harder than other languages since it is interpreted and errors are not user friendly.</a:t>
            </a:r>
          </a:p>
          <a:p>
            <a:pPr marL="457200" lvl="1" indent="0">
              <a:buNone/>
            </a:pPr>
            <a:endParaRPr lang="en-US" sz="1200" dirty="0"/>
          </a:p>
          <a:p>
            <a:r>
              <a:rPr lang="en-US" sz="1600" dirty="0"/>
              <a:t>Don’t worry!! The good news is there are tools to help debug the code and analyze the standard errors. </a:t>
            </a:r>
          </a:p>
          <a:p>
            <a:r>
              <a:rPr lang="en-US" sz="1600" dirty="0"/>
              <a:t>We will explore these errors and general approach to investigate these issues later.</a:t>
            </a:r>
          </a:p>
          <a:p>
            <a:endParaRPr lang="en-US" sz="1600" dirty="0"/>
          </a:p>
          <a:p>
            <a:r>
              <a:rPr lang="en-US" sz="1600" dirty="0"/>
              <a:t>Couple of key points to note regarding in memory databases below.</a:t>
            </a:r>
          </a:p>
          <a:p>
            <a:pPr lvl="1"/>
            <a:r>
              <a:rPr lang="en-US" sz="1200" dirty="0"/>
              <a:t>In memory databases perform faster because computation in RAM is way faster than computation on disk [ disk IO &lt;&lt; memory IO ].</a:t>
            </a:r>
          </a:p>
          <a:p>
            <a:pPr lvl="1"/>
            <a:r>
              <a:rPr lang="en-US" sz="1200" dirty="0"/>
              <a:t>Falling cost of memory technology enables one to have large size memory capacity.</a:t>
            </a:r>
          </a:p>
          <a:p>
            <a:pPr lvl="1"/>
            <a:r>
              <a:rPr lang="en-US" sz="1200" dirty="0"/>
              <a:t>Real time mission critical applications which need ultra fast latency sensitive performance are more suited for design using in memory databases.</a:t>
            </a:r>
          </a:p>
          <a:p>
            <a:pPr lvl="1"/>
            <a:r>
              <a:rPr lang="en-US" sz="1200" dirty="0"/>
              <a:t>They are good replacements for traditional cache technologies.</a:t>
            </a:r>
          </a:p>
          <a:p>
            <a:pPr marL="457200" lvl="1" indent="0">
              <a:buNone/>
            </a:pPr>
            <a:endParaRPr lang="en-US" sz="1200" dirty="0"/>
          </a:p>
          <a:p>
            <a:r>
              <a:rPr lang="en-US" sz="1600" dirty="0"/>
              <a:t>Still ……..</a:t>
            </a:r>
          </a:p>
          <a:p>
            <a:pPr lvl="1"/>
            <a:r>
              <a:rPr lang="en-US" sz="1200" dirty="0"/>
              <a:t>In memory databases are not a panacea for poor design , inefficient code. One still has to get the data and core design accurate. </a:t>
            </a:r>
          </a:p>
          <a:p>
            <a:pPr lvl="1"/>
            <a:r>
              <a:rPr lang="en-US" sz="1200" dirty="0"/>
              <a:t>Scaling more memory is not helpful if good design principles are not followed.</a:t>
            </a:r>
          </a:p>
          <a:p>
            <a:pPr lvl="1"/>
            <a:endParaRPr lang="en-US" sz="1200" dirty="0"/>
          </a:p>
          <a:p>
            <a:pPr marL="457200" lvl="1" indent="0">
              <a:buNone/>
            </a:pPr>
            <a:endParaRPr lang="en-US" sz="1200" dirty="0"/>
          </a:p>
          <a:p>
            <a:pPr marL="457200" lvl="1" indent="0">
              <a:buNone/>
            </a:pPr>
            <a:endParaRPr lang="en-US" sz="1200" dirty="0"/>
          </a:p>
        </p:txBody>
      </p:sp>
    </p:spTree>
    <p:extLst>
      <p:ext uri="{BB962C8B-B14F-4D97-AF65-F5344CB8AC3E}">
        <p14:creationId xmlns:p14="http://schemas.microsoft.com/office/powerpoint/2010/main" val="103090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4D55-4EC0-4A97-94B4-97C88486F550}"/>
              </a:ext>
            </a:extLst>
          </p:cNvPr>
          <p:cNvSpPr>
            <a:spLocks noGrp="1"/>
          </p:cNvSpPr>
          <p:nvPr>
            <p:ph type="ctrTitle"/>
          </p:nvPr>
        </p:nvSpPr>
        <p:spPr>
          <a:xfrm>
            <a:off x="234892" y="205530"/>
            <a:ext cx="11400638" cy="520118"/>
          </a:xfrm>
        </p:spPr>
        <p:txBody>
          <a:bodyPr>
            <a:normAutofit/>
          </a:bodyPr>
          <a:lstStyle/>
          <a:p>
            <a:r>
              <a:rPr lang="en-US" sz="2800" dirty="0"/>
              <a:t>Setting up q for development on machine.</a:t>
            </a:r>
            <a:endParaRPr lang="en-GB" sz="2800" dirty="0"/>
          </a:p>
        </p:txBody>
      </p:sp>
      <p:sp>
        <p:nvSpPr>
          <p:cNvPr id="3" name="Subtitle 2">
            <a:extLst>
              <a:ext uri="{FF2B5EF4-FFF2-40B4-BE49-F238E27FC236}">
                <a16:creationId xmlns:a16="http://schemas.microsoft.com/office/drawing/2014/main" id="{D6EC9947-B4DF-44AD-A451-53388594F08E}"/>
              </a:ext>
            </a:extLst>
          </p:cNvPr>
          <p:cNvSpPr>
            <a:spLocks noGrp="1"/>
          </p:cNvSpPr>
          <p:nvPr>
            <p:ph type="subTitle" idx="1"/>
          </p:nvPr>
        </p:nvSpPr>
        <p:spPr>
          <a:xfrm>
            <a:off x="234892" y="813732"/>
            <a:ext cx="11895589" cy="5838738"/>
          </a:xfrm>
        </p:spPr>
        <p:txBody>
          <a:bodyPr>
            <a:normAutofit/>
          </a:bodyPr>
          <a:lstStyle/>
          <a:p>
            <a:pPr marL="342900" indent="-342900" algn="l">
              <a:buFont typeface="Arial" panose="020B0604020202020204" pitchFamily="34" charset="0"/>
              <a:buChar char="•"/>
            </a:pPr>
            <a:r>
              <a:rPr lang="en-US" sz="1600" dirty="0"/>
              <a:t>q website , license model and free developer download edition.</a:t>
            </a:r>
          </a:p>
          <a:p>
            <a:pPr marL="800100" lvl="1" indent="-342900" algn="l">
              <a:buFont typeface="Arial" panose="020B0604020202020204" pitchFamily="34" charset="0"/>
              <a:buChar char="•"/>
            </a:pPr>
            <a:r>
              <a:rPr lang="en-US" sz="1200" dirty="0">
                <a:hlinkClick r:id="rId2"/>
              </a:rPr>
              <a:t>www.kx.com</a:t>
            </a:r>
            <a:endParaRPr lang="en-US" sz="1200" dirty="0"/>
          </a:p>
          <a:p>
            <a:pPr marL="800100" lvl="1" indent="-342900" algn="l">
              <a:buFont typeface="Arial" panose="020B0604020202020204" pitchFamily="34" charset="0"/>
              <a:buChar char="•"/>
            </a:pPr>
            <a:r>
              <a:rPr lang="en-GB" sz="1200" dirty="0">
                <a:hlinkClick r:id="rId3"/>
              </a:rPr>
              <a:t>https://kx.com/connect-with-us/download/</a:t>
            </a:r>
            <a:r>
              <a:rPr lang="en-GB" sz="1200" dirty="0"/>
              <a:t> [ Use this link for free non commercial 32 bit download ( windows ) ].</a:t>
            </a:r>
          </a:p>
          <a:p>
            <a:pPr marL="800100" lvl="1" indent="-342900" algn="l">
              <a:buFont typeface="Arial" panose="020B0604020202020204" pitchFamily="34" charset="0"/>
              <a:buChar char="•"/>
            </a:pPr>
            <a:r>
              <a:rPr lang="en-US" sz="1200" dirty="0"/>
              <a:t>Recently t</a:t>
            </a:r>
            <a:r>
              <a:rPr lang="en-GB" sz="1200" dirty="0"/>
              <a:t>here is a 64 bit personal edition with on demand license available free of cost!. This is meant for non commercial development and use in academics.</a:t>
            </a:r>
            <a:endParaRPr lang="en-US" sz="1200" dirty="0"/>
          </a:p>
          <a:p>
            <a:pPr marL="285750" indent="-285750" algn="l">
              <a:buFont typeface="Arial" panose="020B0604020202020204" pitchFamily="34" charset="0"/>
              <a:buChar char="•"/>
            </a:pPr>
            <a:r>
              <a:rPr lang="en-GB" sz="1600" dirty="0"/>
              <a:t>setting up a q process on local machine with a port.</a:t>
            </a:r>
          </a:p>
          <a:p>
            <a:pPr marL="742950" lvl="1" indent="-285750" algn="l">
              <a:buFont typeface="Arial" panose="020B0604020202020204" pitchFamily="34" charset="0"/>
              <a:buChar char="•"/>
            </a:pPr>
            <a:r>
              <a:rPr lang="en-US" sz="1200" dirty="0"/>
              <a:t>H</a:t>
            </a:r>
            <a:r>
              <a:rPr lang="en-GB" sz="1200" dirty="0"/>
              <a:t>ere we will choose port number as 5000.</a:t>
            </a:r>
          </a:p>
          <a:p>
            <a:pPr marL="742950" lvl="1" indent="-285750" algn="l">
              <a:buFont typeface="Arial" panose="020B0604020202020204" pitchFamily="34" charset="0"/>
              <a:buChar char="•"/>
            </a:pPr>
            <a:r>
              <a:rPr lang="en-US" sz="1200" dirty="0"/>
              <a:t>W</a:t>
            </a:r>
            <a:r>
              <a:rPr lang="en-GB" sz="1200" dirty="0"/>
              <a:t>e will assume that the user has below folder where he can deploy the q downloaded binary. Ex:- C:\Users\PSID\Program Files (x86)\kdb+\</a:t>
            </a:r>
          </a:p>
          <a:p>
            <a:pPr marL="742950" lvl="1" indent="-285750" algn="l">
              <a:buFont typeface="Arial" panose="020B0604020202020204" pitchFamily="34" charset="0"/>
              <a:buChar char="•"/>
            </a:pPr>
            <a:r>
              <a:rPr lang="en-US" sz="1200" dirty="0"/>
              <a:t>Create a file called run5k.cmd in the above folder with below content. Save it and execute it.</a:t>
            </a:r>
          </a:p>
          <a:p>
            <a:pPr lvl="2" algn="l"/>
            <a:r>
              <a:rPr lang="en-US" sz="900" i="1" dirty="0">
                <a:highlight>
                  <a:srgbClr val="FFFF00"/>
                </a:highlight>
              </a:rPr>
              <a:t>           @echo on</a:t>
            </a:r>
          </a:p>
          <a:p>
            <a:pPr lvl="2" algn="l"/>
            <a:r>
              <a:rPr lang="en-US" sz="900" i="1" dirty="0">
                <a:highlight>
                  <a:srgbClr val="FFFF00"/>
                </a:highlight>
              </a:rPr>
              <a:t>           set QHOME=C:\Users\PSID\Program Files (x86)\kdb+\q</a:t>
            </a:r>
          </a:p>
          <a:p>
            <a:pPr lvl="2" algn="l"/>
            <a:r>
              <a:rPr lang="en-US" sz="900" i="1" dirty="0">
                <a:highlight>
                  <a:srgbClr val="FFFF00"/>
                </a:highlight>
              </a:rPr>
              <a:t>           "%QHOME%\w32\q.exe"  -p 5000 -s 4</a:t>
            </a:r>
          </a:p>
          <a:p>
            <a:pPr marL="342900" indent="-342900" algn="l">
              <a:buFont typeface="Arial" panose="020B0604020202020204" pitchFamily="34" charset="0"/>
              <a:buChar char="•"/>
            </a:pPr>
            <a:r>
              <a:rPr lang="en-US" sz="1600" dirty="0"/>
              <a:t>When we run the above bat file we should see something like below. It is a q prompt that is ready to receive commands.</a:t>
            </a:r>
          </a:p>
          <a:p>
            <a:pPr algn="l"/>
            <a:endParaRPr lang="en-US" sz="1600" dirty="0"/>
          </a:p>
          <a:p>
            <a:pPr marL="342900" indent="-342900" algn="l">
              <a:buFont typeface="Arial" panose="020B0604020202020204" pitchFamily="34" charset="0"/>
              <a:buChar char="•"/>
            </a:pPr>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marL="285750" indent="-285750" algn="l">
              <a:buFont typeface="Arial" panose="020B0604020202020204" pitchFamily="34" charset="0"/>
              <a:buChar char="•"/>
            </a:pPr>
            <a:r>
              <a:rPr lang="en-US" sz="1600" dirty="0"/>
              <a:t>To Test if the q process is working type 1+1 and check if it prints 2 and returns to the q) command prompt.</a:t>
            </a:r>
          </a:p>
          <a:p>
            <a:pPr algn="l"/>
            <a:endParaRPr lang="en-US" sz="1600" dirty="0"/>
          </a:p>
        </p:txBody>
      </p:sp>
      <p:pic>
        <p:nvPicPr>
          <p:cNvPr id="5" name="Picture 4">
            <a:extLst>
              <a:ext uri="{FF2B5EF4-FFF2-40B4-BE49-F238E27FC236}">
                <a16:creationId xmlns:a16="http://schemas.microsoft.com/office/drawing/2014/main" id="{31C458A0-5886-4D9E-AE73-2BC3994BC68C}"/>
              </a:ext>
            </a:extLst>
          </p:cNvPr>
          <p:cNvPicPr>
            <a:picLocks noChangeAspect="1"/>
          </p:cNvPicPr>
          <p:nvPr/>
        </p:nvPicPr>
        <p:blipFill>
          <a:blip r:embed="rId4"/>
          <a:stretch>
            <a:fillRect/>
          </a:stretch>
        </p:blipFill>
        <p:spPr>
          <a:xfrm>
            <a:off x="679509" y="4101168"/>
            <a:ext cx="8341753" cy="1754348"/>
          </a:xfrm>
          <a:prstGeom prst="rect">
            <a:avLst/>
          </a:prstGeom>
        </p:spPr>
      </p:pic>
    </p:spTree>
    <p:extLst>
      <p:ext uri="{BB962C8B-B14F-4D97-AF65-F5344CB8AC3E}">
        <p14:creationId xmlns:p14="http://schemas.microsoft.com/office/powerpoint/2010/main" val="80829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B46A-FF1C-4FDF-A47D-F703B9B9AFDF}"/>
              </a:ext>
            </a:extLst>
          </p:cNvPr>
          <p:cNvSpPr txBox="1">
            <a:spLocks/>
          </p:cNvSpPr>
          <p:nvPr/>
        </p:nvSpPr>
        <p:spPr>
          <a:xfrm>
            <a:off x="234892" y="205530"/>
            <a:ext cx="11400638" cy="5201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Setting up q continued….</a:t>
            </a:r>
            <a:endParaRPr lang="en-GB" sz="2800" dirty="0"/>
          </a:p>
        </p:txBody>
      </p:sp>
      <p:sp>
        <p:nvSpPr>
          <p:cNvPr id="3" name="Subtitle 2">
            <a:extLst>
              <a:ext uri="{FF2B5EF4-FFF2-40B4-BE49-F238E27FC236}">
                <a16:creationId xmlns:a16="http://schemas.microsoft.com/office/drawing/2014/main" id="{49542839-3FF9-4F26-8E19-F4F675D6C6C4}"/>
              </a:ext>
            </a:extLst>
          </p:cNvPr>
          <p:cNvSpPr txBox="1">
            <a:spLocks/>
          </p:cNvSpPr>
          <p:nvPr/>
        </p:nvSpPr>
        <p:spPr>
          <a:xfrm>
            <a:off x="0" y="725648"/>
            <a:ext cx="12192000" cy="62372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thing with q command prompt is that its very simplistic and minimal in nature. </a:t>
            </a:r>
          </a:p>
          <a:p>
            <a:r>
              <a:rPr lang="en-US" sz="1600" dirty="0"/>
              <a:t>There are some limitations of working from command prompt like displaying large table with more 50-60 rows. </a:t>
            </a:r>
          </a:p>
          <a:p>
            <a:r>
              <a:rPr lang="en-US" sz="1600" dirty="0"/>
              <a:t>Hence generally a q client or IDE [ Graphical development client ] is preferred for doing effective development. </a:t>
            </a:r>
          </a:p>
          <a:p>
            <a:pPr lvl="1"/>
            <a:r>
              <a:rPr lang="en-US" sz="1200" dirty="0"/>
              <a:t>Many options to choose from. Ex:- kdb+ studio by Charles skelton, qPad and delta control IDE.</a:t>
            </a:r>
          </a:p>
          <a:p>
            <a:pPr lvl="1"/>
            <a:r>
              <a:rPr lang="en-US" sz="1200" dirty="0"/>
              <a:t>Personally preference here. I generally recommend using kdb+ studio since it is free and minimal. Requires java to run.</a:t>
            </a:r>
          </a:p>
          <a:p>
            <a:pPr lvl="1"/>
            <a:r>
              <a:rPr lang="en-US" sz="1200" dirty="0"/>
              <a:t>Download or copy from S:\Admin\Users\Anand\software\kdb-studio to local directory </a:t>
            </a:r>
            <a:r>
              <a:rPr lang="en-GB" sz="1200" dirty="0"/>
              <a:t>C:\Users\PSID\Program Files (x86)\.</a:t>
            </a:r>
          </a:p>
          <a:p>
            <a:pPr lvl="1"/>
            <a:r>
              <a:rPr lang="en-US" sz="1200" dirty="0"/>
              <a:t>Create a shortcut on desktop or your area of preference for the run.cmd batch file.</a:t>
            </a:r>
          </a:p>
          <a:p>
            <a:pPr lvl="1"/>
            <a:r>
              <a:rPr lang="en-US" sz="1200" dirty="0"/>
              <a:t>Execute the run.cmd file. Accept any license notification/agreement [ not without reading!! ].  We should see a screen like below.</a:t>
            </a:r>
          </a:p>
          <a:p>
            <a:pPr marL="457200" lvl="1" indent="0">
              <a:buNone/>
            </a:pPr>
            <a:endParaRPr lang="en-GB" sz="12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Now click on Server -&gt; Add.  Enter these parameter values </a:t>
            </a:r>
            <a:r>
              <a:rPr lang="en-US" sz="1600" i="1" dirty="0">
                <a:highlight>
                  <a:srgbClr val="FFFF00"/>
                </a:highlight>
              </a:rPr>
              <a:t>{ Name : localhost5k or whatever you like ; Host : localhost ; Port : 5000; }.</a:t>
            </a:r>
            <a:r>
              <a:rPr lang="en-US" sz="1600" dirty="0">
                <a:highlight>
                  <a:srgbClr val="FFFF00"/>
                </a:highlight>
              </a:rPr>
              <a:t> </a:t>
            </a:r>
            <a:r>
              <a:rPr lang="en-US" sz="1600" dirty="0"/>
              <a:t>Click ok. </a:t>
            </a:r>
          </a:p>
          <a:p>
            <a:r>
              <a:rPr lang="en-US" sz="1600" dirty="0"/>
              <a:t>You have kdb+ client set up and ready now. To test you can enter 1+1 and see if the result is 2. We will describe what is actually happening now in slight detail. The kdb+ studio is interacting and sending the commands you enter in the GUI to the q process running in background terminal over port 5000. The results are fetched and displayed with proper formatting on the results tab. </a:t>
            </a:r>
          </a:p>
          <a:p>
            <a:r>
              <a:rPr lang="en-US" sz="1600" dirty="0"/>
              <a:t>Now we are setup and ready to go. We will start with the fundamentals.  </a:t>
            </a:r>
          </a:p>
        </p:txBody>
      </p:sp>
      <p:pic>
        <p:nvPicPr>
          <p:cNvPr id="4" name="Picture 3">
            <a:extLst>
              <a:ext uri="{FF2B5EF4-FFF2-40B4-BE49-F238E27FC236}">
                <a16:creationId xmlns:a16="http://schemas.microsoft.com/office/drawing/2014/main" id="{6C61AF53-1918-4AFC-8CA4-8C68DA9BEC09}"/>
              </a:ext>
            </a:extLst>
          </p:cNvPr>
          <p:cNvPicPr>
            <a:picLocks noChangeAspect="1"/>
          </p:cNvPicPr>
          <p:nvPr/>
        </p:nvPicPr>
        <p:blipFill>
          <a:blip r:embed="rId2"/>
          <a:stretch>
            <a:fillRect/>
          </a:stretch>
        </p:blipFill>
        <p:spPr>
          <a:xfrm>
            <a:off x="1899978" y="3025760"/>
            <a:ext cx="6381454" cy="2024413"/>
          </a:xfrm>
          <a:prstGeom prst="rect">
            <a:avLst/>
          </a:prstGeom>
        </p:spPr>
      </p:pic>
    </p:spTree>
    <p:extLst>
      <p:ext uri="{BB962C8B-B14F-4D97-AF65-F5344CB8AC3E}">
        <p14:creationId xmlns:p14="http://schemas.microsoft.com/office/powerpoint/2010/main" val="303487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6BDE-45D7-46EB-B560-300E4BC6A181}"/>
              </a:ext>
            </a:extLst>
          </p:cNvPr>
          <p:cNvSpPr>
            <a:spLocks noGrp="1"/>
          </p:cNvSpPr>
          <p:nvPr>
            <p:ph type="title"/>
          </p:nvPr>
        </p:nvSpPr>
        <p:spPr>
          <a:xfrm>
            <a:off x="0" y="1"/>
            <a:ext cx="12191999" cy="729841"/>
          </a:xfrm>
        </p:spPr>
        <p:txBody>
          <a:bodyPr>
            <a:normAutofit/>
          </a:bodyPr>
          <a:lstStyle/>
          <a:p>
            <a:pPr algn="ctr"/>
            <a:r>
              <a:rPr lang="en-US" dirty="0"/>
              <a:t>Q basics</a:t>
            </a:r>
            <a:endParaRPr lang="en-GB" dirty="0"/>
          </a:p>
        </p:txBody>
      </p:sp>
      <p:sp>
        <p:nvSpPr>
          <p:cNvPr id="3" name="Subtitle 2">
            <a:extLst>
              <a:ext uri="{FF2B5EF4-FFF2-40B4-BE49-F238E27FC236}">
                <a16:creationId xmlns:a16="http://schemas.microsoft.com/office/drawing/2014/main" id="{6A0AE367-1865-4946-B580-1BFC67114E32}"/>
              </a:ext>
            </a:extLst>
          </p:cNvPr>
          <p:cNvSpPr txBox="1">
            <a:spLocks/>
          </p:cNvSpPr>
          <p:nvPr/>
        </p:nvSpPr>
        <p:spPr>
          <a:xfrm>
            <a:off x="1" y="729842"/>
            <a:ext cx="12192000" cy="6279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a:t>Atoms.</a:t>
            </a:r>
          </a:p>
          <a:p>
            <a:pPr marL="342900" indent="-342900"/>
            <a:r>
              <a:rPr lang="en-US" sz="1600" dirty="0"/>
              <a:t>Data types.</a:t>
            </a:r>
          </a:p>
          <a:p>
            <a:pPr marL="342900" indent="-342900"/>
            <a:r>
              <a:rPr lang="en-US" sz="1600" dirty="0"/>
              <a:t>Variables.</a:t>
            </a:r>
          </a:p>
          <a:p>
            <a:pPr marL="342900" indent="-342900"/>
            <a:r>
              <a:rPr lang="en-US" sz="1600" dirty="0"/>
              <a:t>Constants.</a:t>
            </a:r>
          </a:p>
          <a:p>
            <a:pPr marL="342900" indent="-342900"/>
            <a:r>
              <a:rPr lang="en-US" sz="1600" dirty="0"/>
              <a:t>Complex or derived data types.</a:t>
            </a:r>
          </a:p>
          <a:p>
            <a:pPr marL="800100" lvl="1" indent="-342900"/>
            <a:r>
              <a:rPr lang="en-US" sz="1200" dirty="0"/>
              <a:t>Maps / dictionaries.</a:t>
            </a:r>
          </a:p>
          <a:p>
            <a:pPr marL="800100" lvl="1" indent="-342900"/>
            <a:r>
              <a:rPr lang="en-US" sz="1200" dirty="0"/>
              <a:t>Lists or arrays.</a:t>
            </a:r>
          </a:p>
          <a:p>
            <a:pPr marL="800100" lvl="1" indent="-342900"/>
            <a:r>
              <a:rPr lang="en-US" sz="1200" dirty="0"/>
              <a:t>Tables [ keyed and non keyed ].</a:t>
            </a:r>
          </a:p>
          <a:p>
            <a:pPr marL="342900" indent="-342900"/>
            <a:r>
              <a:rPr lang="en-US" sz="1600" dirty="0"/>
              <a:t>type safe [ type strict ] vs non typed languages.</a:t>
            </a:r>
          </a:p>
          <a:p>
            <a:pPr marL="342900" indent="-342900"/>
            <a:r>
              <a:rPr lang="en-US" sz="1600" dirty="0"/>
              <a:t>Functions / lambdas.</a:t>
            </a:r>
          </a:p>
          <a:p>
            <a:pPr marL="342900" indent="-342900"/>
            <a:r>
              <a:rPr lang="en-US" sz="1600" dirty="0"/>
              <a:t>Adverbs.</a:t>
            </a:r>
          </a:p>
          <a:p>
            <a:pPr marL="342900" indent="-342900"/>
            <a:r>
              <a:rPr lang="en-US" sz="1600" dirty="0"/>
              <a:t>Logical operators.</a:t>
            </a:r>
          </a:p>
          <a:p>
            <a:pPr marL="342900" indent="-342900"/>
            <a:r>
              <a:rPr lang="en-US" sz="1600" dirty="0"/>
              <a:t>Math operators.</a:t>
            </a:r>
          </a:p>
          <a:p>
            <a:pPr marL="342900" indent="-342900"/>
            <a:r>
              <a:rPr lang="en-US" sz="1600" dirty="0"/>
              <a:t>Some special operators.</a:t>
            </a:r>
          </a:p>
          <a:p>
            <a:pPr marL="800100" lvl="1" indent="-342900"/>
            <a:r>
              <a:rPr lang="en-US" sz="1200" dirty="0"/>
              <a:t>@, $, !, ?, ~, #, _ and ^.</a:t>
            </a:r>
          </a:p>
          <a:p>
            <a:r>
              <a:rPr lang="en-US" sz="1600" dirty="0"/>
              <a:t>Casting data from one type to another.</a:t>
            </a:r>
          </a:p>
          <a:p>
            <a:r>
              <a:rPr lang="en-US" sz="1600" dirty="0"/>
              <a:t>Some exercises.</a:t>
            </a:r>
          </a:p>
          <a:p>
            <a:pPr lvl="1"/>
            <a:r>
              <a:rPr lang="en-US" sz="1200" dirty="0"/>
              <a:t>Implement VWAP Logic.</a:t>
            </a:r>
          </a:p>
          <a:p>
            <a:pPr lvl="1"/>
            <a:r>
              <a:rPr lang="en-US" sz="1200" dirty="0"/>
              <a:t>Build a generator that generates list of pairs of form  ( x^2+1 , x^2-1 ). Write lambda to achieve this.</a:t>
            </a:r>
          </a:p>
          <a:p>
            <a:pPr lvl="1"/>
            <a:r>
              <a:rPr lang="en-US" sz="1200" dirty="0"/>
              <a:t>Write a lambda to find common elements of two lists. </a:t>
            </a:r>
          </a:p>
        </p:txBody>
      </p:sp>
    </p:spTree>
    <p:extLst>
      <p:ext uri="{BB962C8B-B14F-4D97-AF65-F5344CB8AC3E}">
        <p14:creationId xmlns:p14="http://schemas.microsoft.com/office/powerpoint/2010/main" val="114171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CC48-2AD1-4208-B2C7-6E3829ECEF60}"/>
              </a:ext>
            </a:extLst>
          </p:cNvPr>
          <p:cNvSpPr>
            <a:spLocks noGrp="1"/>
          </p:cNvSpPr>
          <p:nvPr>
            <p:ph type="title"/>
          </p:nvPr>
        </p:nvSpPr>
        <p:spPr>
          <a:xfrm>
            <a:off x="109057" y="58724"/>
            <a:ext cx="11962701" cy="864066"/>
          </a:xfrm>
        </p:spPr>
        <p:txBody>
          <a:bodyPr/>
          <a:lstStyle/>
          <a:p>
            <a:pPr algn="ctr"/>
            <a:r>
              <a:rPr lang="en-US" dirty="0"/>
              <a:t>Q Basics continued…</a:t>
            </a:r>
            <a:endParaRPr lang="en-GB" dirty="0"/>
          </a:p>
        </p:txBody>
      </p:sp>
      <p:sp>
        <p:nvSpPr>
          <p:cNvPr id="3" name="Content Placeholder 2">
            <a:extLst>
              <a:ext uri="{FF2B5EF4-FFF2-40B4-BE49-F238E27FC236}">
                <a16:creationId xmlns:a16="http://schemas.microsoft.com/office/drawing/2014/main" id="{EA77332B-9A61-4D41-9072-2FCF658D4CBA}"/>
              </a:ext>
            </a:extLst>
          </p:cNvPr>
          <p:cNvSpPr>
            <a:spLocks noGrp="1"/>
          </p:cNvSpPr>
          <p:nvPr>
            <p:ph idx="1"/>
          </p:nvPr>
        </p:nvSpPr>
        <p:spPr>
          <a:xfrm>
            <a:off x="0" y="1048624"/>
            <a:ext cx="12191999" cy="5809376"/>
          </a:xfrm>
        </p:spPr>
        <p:txBody>
          <a:bodyPr>
            <a:normAutofit/>
          </a:bodyPr>
          <a:lstStyle/>
          <a:p>
            <a:r>
              <a:rPr lang="en-US" sz="1600" dirty="0"/>
              <a:t>Atom is a single value of certain data type. Ex:- 16i is an integer atom, 16.543f is float atom. </a:t>
            </a:r>
          </a:p>
          <a:p>
            <a:r>
              <a:rPr lang="en-US" sz="1600" dirty="0"/>
              <a:t>Choice of datatype depends on nature of the problem and sometimes also how efficient memory usage is required!.</a:t>
            </a:r>
          </a:p>
          <a:p>
            <a:r>
              <a:rPr lang="en-US" sz="1600" dirty="0"/>
              <a:t>Each datatype requires a certain number of bytes to store in memory. Hence judicious choice of datatype for atom is important.</a:t>
            </a:r>
          </a:p>
          <a:p>
            <a:r>
              <a:rPr lang="en-GB" sz="1600" dirty="0">
                <a:hlinkClick r:id="rId2"/>
              </a:rPr>
              <a:t>https://code.kx.com/v2/ref/</a:t>
            </a:r>
            <a:r>
              <a:rPr lang="en-GB" sz="1600" dirty="0"/>
              <a:t> has a very good and comprehensive section on datatypes. Refer the same.</a:t>
            </a:r>
          </a:p>
          <a:p>
            <a:pPr marL="0" indent="0">
              <a:buNone/>
            </a:pPr>
            <a:endParaRPr lang="en-GB" sz="1600" dirty="0"/>
          </a:p>
          <a:p>
            <a:r>
              <a:rPr lang="en-US" sz="1600" dirty="0"/>
              <a:t>Each datatype has </a:t>
            </a:r>
          </a:p>
          <a:p>
            <a:pPr lvl="1"/>
            <a:r>
              <a:rPr lang="en-US" sz="1200" dirty="0"/>
              <a:t>A type code which is hex variable returned.</a:t>
            </a:r>
          </a:p>
          <a:p>
            <a:pPr lvl="1"/>
            <a:r>
              <a:rPr lang="en-US" sz="1200" dirty="0"/>
              <a:t>A specific short and long name represented as string , symbol in kdb+.</a:t>
            </a:r>
          </a:p>
          <a:p>
            <a:pPr lvl="1"/>
            <a:r>
              <a:rPr lang="en-US" sz="1200" dirty="0"/>
              <a:t>A specific memory requirement in bytes allocated.</a:t>
            </a:r>
          </a:p>
          <a:p>
            <a:pPr marL="457200" lvl="1" indent="0">
              <a:buNone/>
            </a:pPr>
            <a:endParaRPr lang="en-US" sz="1200" dirty="0"/>
          </a:p>
          <a:p>
            <a:r>
              <a:rPr lang="en-US" sz="1600" dirty="0"/>
              <a:t>Variables are any names that store value. A variable generally holds a value of certain data type. It can also store a complex type ( ex: table ). </a:t>
            </a:r>
          </a:p>
          <a:p>
            <a:pPr lvl="1"/>
            <a:r>
              <a:rPr lang="en-US" sz="1200" dirty="0"/>
              <a:t>Ex:- p:10j [ stores a long type data with value 10 into variable called p.  </a:t>
            </a:r>
          </a:p>
          <a:p>
            <a:pPr lvl="1"/>
            <a:r>
              <a:rPr lang="en-US" sz="1200" dirty="0"/>
              <a:t>Ex:- today:.z.D [ stores a date type of date into variable called today. It specifically here stores todays date ].</a:t>
            </a:r>
          </a:p>
          <a:p>
            <a:pPr lvl="1"/>
            <a:r>
              <a:rPr lang="en-US" sz="1200" dirty="0"/>
              <a:t>Ex:- ourTeam:”caliberationTeam”.  This assigns a string value into a variable here called ourTeam. Note that a string is a list of characters. </a:t>
            </a:r>
          </a:p>
          <a:p>
            <a:pPr marL="457200" lvl="1" indent="0">
              <a:buNone/>
            </a:pPr>
            <a:endParaRPr lang="en-US" sz="1200" dirty="0"/>
          </a:p>
          <a:p>
            <a:r>
              <a:rPr lang="en-US" sz="1600" dirty="0"/>
              <a:t>There are rules around proper variable names. Ex:- 123abc is an invalid variable name. variable names have to start with letter and can be alpha numeric ex:- abc_123:100j is valid. Explore </a:t>
            </a:r>
            <a:r>
              <a:rPr lang="en-GB" sz="1600" dirty="0">
                <a:hlinkClick r:id="rId3"/>
              </a:rPr>
              <a:t>https://code.kx.com/q4m3/1_Q_Shock_and_Awe/#12-variables</a:t>
            </a:r>
            <a:r>
              <a:rPr lang="en-GB" sz="1600" dirty="0"/>
              <a:t> for details on choosing proper variable names. Below are some good rules.</a:t>
            </a:r>
          </a:p>
          <a:p>
            <a:pPr lvl="1"/>
            <a:r>
              <a:rPr lang="en-US" sz="1200" dirty="0"/>
              <a:t>U</a:t>
            </a:r>
            <a:r>
              <a:rPr lang="en-GB" sz="1200" dirty="0"/>
              <a:t>se camelCasing and meaningful variable names. Ex:- percentileTable is a good name. p,t,v are not good names as they are not meaningful.</a:t>
            </a:r>
          </a:p>
          <a:p>
            <a:pPr lvl="1"/>
            <a:r>
              <a:rPr lang="en-US" sz="1200" dirty="0"/>
              <a:t>Don’t use very long verbose variable names. Try to keep it with 10-12 characters as much as possible.</a:t>
            </a:r>
          </a:p>
          <a:p>
            <a:pPr lvl="1"/>
            <a:r>
              <a:rPr lang="en-US" sz="1200" dirty="0"/>
              <a:t>Avoid special characters in variable names. Ex:- tableSizeInfo#$% is bad.</a:t>
            </a:r>
          </a:p>
          <a:p>
            <a:pPr lvl="1"/>
            <a:endParaRPr lang="en-GB" sz="1200" dirty="0"/>
          </a:p>
          <a:p>
            <a:pPr lvl="1"/>
            <a:endParaRPr lang="en-US" sz="1200" dirty="0"/>
          </a:p>
          <a:p>
            <a:pPr marL="457200" lvl="1" indent="0">
              <a:buNone/>
            </a:pPr>
            <a:endParaRPr lang="en-US" sz="1200" dirty="0"/>
          </a:p>
          <a:p>
            <a:pPr marL="914400" lvl="2" indent="0">
              <a:buNone/>
            </a:pPr>
            <a:endParaRPr lang="en-US" sz="800" dirty="0"/>
          </a:p>
          <a:p>
            <a:endParaRPr lang="en-US" sz="1600" dirty="0"/>
          </a:p>
          <a:p>
            <a:pPr lvl="1"/>
            <a:endParaRPr lang="en-US" sz="1200" dirty="0"/>
          </a:p>
          <a:p>
            <a:endParaRPr lang="en-GB" sz="1600" dirty="0"/>
          </a:p>
        </p:txBody>
      </p:sp>
    </p:spTree>
    <p:extLst>
      <p:ext uri="{BB962C8B-B14F-4D97-AF65-F5344CB8AC3E}">
        <p14:creationId xmlns:p14="http://schemas.microsoft.com/office/powerpoint/2010/main" val="646544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TotalTime>
  <Words>7497</Words>
  <Application>Microsoft Office PowerPoint</Application>
  <PresentationFormat>Widescreen</PresentationFormat>
  <Paragraphs>670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Q fundamentals.</vt:lpstr>
      <vt:lpstr>PowerPoint Presentation</vt:lpstr>
      <vt:lpstr>PowerPoint Presentation</vt:lpstr>
      <vt:lpstr>PowerPoint Presentation</vt:lpstr>
      <vt:lpstr>PowerPoint Presentation</vt:lpstr>
      <vt:lpstr>Setting up q for development on machine.</vt:lpstr>
      <vt:lpstr>PowerPoint Presentation</vt:lpstr>
      <vt:lpstr>Q basics</vt:lpstr>
      <vt:lpstr>Q Basics continued…</vt:lpstr>
      <vt:lpstr>Q Basics continued…</vt:lpstr>
      <vt:lpstr>Q Basics continued…</vt:lpstr>
      <vt:lpstr>Q Basics continued…</vt:lpstr>
      <vt:lpstr>Q Basics continued…</vt:lpstr>
      <vt:lpstr>Q Basics continued…</vt:lpstr>
      <vt:lpstr>Q as a type less language.</vt:lpstr>
      <vt:lpstr>Q Basics continued…</vt:lpstr>
      <vt:lpstr>Q Basics continued…</vt:lpstr>
      <vt:lpstr>Q Basics continued…</vt:lpstr>
      <vt:lpstr>Q Basics continued…</vt:lpstr>
      <vt:lpstr>Q Basics continued…</vt:lpstr>
      <vt:lpstr>Q Basics continued…</vt:lpstr>
      <vt:lpstr>Q Basics continued…</vt:lpstr>
      <vt:lpstr>Q Basics continued…</vt:lpstr>
      <vt:lpstr>Q Basics continued…</vt:lpstr>
      <vt:lpstr>Q Basics continued…</vt:lpstr>
      <vt:lpstr>Q Basics continued…</vt:lpstr>
      <vt:lpstr>Q Basics continued…</vt:lpstr>
      <vt:lpstr>Q Joins.</vt:lpstr>
      <vt:lpstr>Q Joins continued…</vt:lpstr>
      <vt:lpstr>Q Joins continued…</vt:lpstr>
      <vt:lpstr>Q Joins continued…</vt:lpstr>
      <vt:lpstr>Q Joins continued…</vt:lpstr>
      <vt:lpstr>Q Joins continued…</vt:lpstr>
      <vt:lpstr>Q Joins continued…</vt:lpstr>
      <vt:lpstr>Q Joins continued…</vt:lpstr>
      <vt:lpstr>Q Joins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fundamentals.</dc:title>
  <dc:creator>Kulkarni, Anand</dc:creator>
  <cp:lastModifiedBy>Kulkarni, Anand</cp:lastModifiedBy>
  <cp:revision>258</cp:revision>
  <cp:lastPrinted>2019-07-16T08:28:43Z</cp:lastPrinted>
  <dcterms:created xsi:type="dcterms:W3CDTF">2019-07-16T01:51:34Z</dcterms:created>
  <dcterms:modified xsi:type="dcterms:W3CDTF">2019-07-19T10:18:31Z</dcterms:modified>
</cp:coreProperties>
</file>