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7" r:id="rId3"/>
    <p:sldId id="279" r:id="rId4"/>
    <p:sldId id="301" r:id="rId5"/>
    <p:sldId id="312" r:id="rId6"/>
    <p:sldId id="302" r:id="rId7"/>
    <p:sldId id="303" r:id="rId8"/>
    <p:sldId id="258" r:id="rId9"/>
    <p:sldId id="305" r:id="rId10"/>
    <p:sldId id="306" r:id="rId11"/>
    <p:sldId id="307" r:id="rId12"/>
    <p:sldId id="308" r:id="rId13"/>
    <p:sldId id="309" r:id="rId14"/>
    <p:sldId id="327" r:id="rId15"/>
    <p:sldId id="328" r:id="rId16"/>
    <p:sldId id="329" r:id="rId17"/>
    <p:sldId id="330" r:id="rId18"/>
    <p:sldId id="333" r:id="rId19"/>
    <p:sldId id="334" r:id="rId20"/>
    <p:sldId id="335" r:id="rId21"/>
    <p:sldId id="336" r:id="rId22"/>
    <p:sldId id="284" r:id="rId23"/>
    <p:sldId id="280" r:id="rId24"/>
    <p:sldId id="281" r:id="rId25"/>
    <p:sldId id="337" r:id="rId26"/>
    <p:sldId id="331" r:id="rId27"/>
    <p:sldId id="293"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1F86"/>
    <a:srgbClr val="5753C9"/>
    <a:srgbClr val="31F0FA"/>
    <a:srgbClr val="1912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720" autoAdjust="0"/>
    <p:restoredTop sz="94660"/>
  </p:normalViewPr>
  <p:slideViewPr>
    <p:cSldViewPr snapToGrid="0">
      <p:cViewPr varScale="1">
        <p:scale>
          <a:sx n="86" d="100"/>
          <a:sy n="86" d="100"/>
        </p:scale>
        <p:origin x="66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C27F53A9-57EE-406C-A023-DBB63BF8992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3A2B2C-52C8-448C-8221-BBE1A68BE78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27F53A9-57EE-406C-A023-DBB63BF8992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3A2B2C-52C8-448C-8221-BBE1A68BE78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27F53A9-57EE-406C-A023-DBB63BF8992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3A2B2C-52C8-448C-8221-BBE1A68BE78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27F53A9-57EE-406C-A023-DBB63BF8992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3A2B2C-52C8-448C-8221-BBE1A68BE78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C27F53A9-57EE-406C-A023-DBB63BF8992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3A2B2C-52C8-448C-8221-BBE1A68BE78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C27F53A9-57EE-406C-A023-DBB63BF8992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D3A2B2C-52C8-448C-8221-BBE1A68BE78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C27F53A9-57EE-406C-A023-DBB63BF8992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D3A2B2C-52C8-448C-8221-BBE1A68BE78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27F53A9-57EE-406C-A023-DBB63BF8992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D3A2B2C-52C8-448C-8221-BBE1A68BE78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27F53A9-57EE-406C-A023-DBB63BF8992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D3A2B2C-52C8-448C-8221-BBE1A68BE78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27F53A9-57EE-406C-A023-DBB63BF8992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D3A2B2C-52C8-448C-8221-BBE1A68BE78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27F53A9-57EE-406C-A023-DBB63BF8992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D3A2B2C-52C8-448C-8221-BBE1A68BE78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7F53A9-57EE-406C-A023-DBB63BF8992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3A2B2C-52C8-448C-8221-BBE1A68BE789}" type="slidenum">
              <a:rPr lang="zh-CN" altLang="en-US" smtClean="0"/>
            </a:fld>
            <a:endParaRPr lang="zh-CN" altLang="en-US"/>
          </a:p>
        </p:txBody>
      </p:sp>
      <p:sp>
        <p:nvSpPr>
          <p:cNvPr id="8" name="矩形 7"/>
          <p:cNvSpPr/>
          <p:nvPr userDrawn="1"/>
        </p:nvSpPr>
        <p:spPr>
          <a:xfrm>
            <a:off x="0" y="0"/>
            <a:ext cx="12192000" cy="6858000"/>
          </a:xfrm>
          <a:prstGeom prst="rect">
            <a:avLst/>
          </a:pr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jpe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emf"/><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emf"/><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emf"/><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png"/><Relationship Id="rId2" Type="http://schemas.microsoft.com/office/2007/relationships/media" Target="file:///E:\Untitled\Video\Untitled.mp4" TargetMode="External"/><Relationship Id="rId1" Type="http://schemas.openxmlformats.org/officeDocument/2006/relationships/video" Target="file:///E:\Untitled\Video\Untitled.mp4"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椭圆 4"/>
          <p:cNvSpPr/>
          <p:nvPr/>
        </p:nvSpPr>
        <p:spPr>
          <a:xfrm>
            <a:off x="-2154721" y="3151605"/>
            <a:ext cx="3774870" cy="377487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10692071" y="2959048"/>
            <a:ext cx="3138689" cy="3138689"/>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9663880" y="-977952"/>
            <a:ext cx="2008240" cy="200824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2225848" y="975696"/>
            <a:ext cx="667476" cy="667476"/>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10404172" y="2035926"/>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7821765" y="5610510"/>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文本框 12"/>
          <p:cNvSpPr txBox="1"/>
          <p:nvPr/>
        </p:nvSpPr>
        <p:spPr>
          <a:xfrm>
            <a:off x="4772889" y="1783119"/>
            <a:ext cx="2646219" cy="768350"/>
          </a:xfrm>
          <a:prstGeom prst="rect">
            <a:avLst/>
          </a:prstGeom>
          <a:noFill/>
        </p:spPr>
        <p:txBody>
          <a:bodyPr wrap="square" rtlCol="0">
            <a:spAutoFit/>
          </a:bodyPr>
          <a:lstStyle/>
          <a:p>
            <a:pPr algn="ctr"/>
            <a:endParaRPr lang="zh-CN" altLang="en-US" sz="4400" dirty="0">
              <a:solidFill>
                <a:schemeClr val="bg1"/>
              </a:solidFill>
              <a:cs typeface="+mn-ea"/>
              <a:sym typeface="+mn-lt"/>
            </a:endParaRPr>
          </a:p>
        </p:txBody>
      </p:sp>
      <p:sp>
        <p:nvSpPr>
          <p:cNvPr id="14" name="文本框 13"/>
          <p:cNvSpPr txBox="1"/>
          <p:nvPr/>
        </p:nvSpPr>
        <p:spPr>
          <a:xfrm>
            <a:off x="1282503" y="3786900"/>
            <a:ext cx="9626995" cy="706755"/>
          </a:xfrm>
          <a:prstGeom prst="rect">
            <a:avLst/>
          </a:prstGeom>
          <a:noFill/>
        </p:spPr>
        <p:txBody>
          <a:bodyPr wrap="square" rtlCol="0">
            <a:spAutoFit/>
          </a:bodyPr>
          <a:lstStyle/>
          <a:p>
            <a:pPr algn="ctr"/>
            <a:r>
              <a:rPr lang="en-IN" altLang="zh-CN" sz="4000" dirty="0">
                <a:solidFill>
                  <a:schemeClr val="bg1"/>
                </a:solidFill>
                <a:latin typeface="Montserrat Extra Bold" panose="00000900000000000000" pitchFamily="50" charset="0"/>
                <a:cs typeface="+mn-ea"/>
                <a:sym typeface="+mn-lt"/>
              </a:rPr>
              <a:t>Welcome</a:t>
            </a:r>
            <a:endParaRPr lang="en-IN" altLang="zh-CN" sz="4000" dirty="0">
              <a:solidFill>
                <a:schemeClr val="bg1"/>
              </a:solidFill>
              <a:latin typeface="Montserrat Extra Bold" panose="00000900000000000000" pitchFamily="50" charset="0"/>
              <a:cs typeface="+mn-ea"/>
              <a:sym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 name="图片 9"/>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34290" y="9525"/>
            <a:ext cx="12227560" cy="6871335"/>
          </a:xfrm>
          <a:prstGeom prst="rect">
            <a:avLst/>
          </a:prstGeom>
        </p:spPr>
      </p:pic>
      <p:sp>
        <p:nvSpPr>
          <p:cNvPr id="5" name="Text Box 4"/>
          <p:cNvSpPr txBox="1"/>
          <p:nvPr/>
        </p:nvSpPr>
        <p:spPr>
          <a:xfrm>
            <a:off x="2912745" y="592455"/>
            <a:ext cx="8166100" cy="4677410"/>
          </a:xfrm>
          <a:prstGeom prst="rect">
            <a:avLst/>
          </a:prstGeom>
          <a:noFill/>
        </p:spPr>
        <p:txBody>
          <a:bodyPr wrap="square" rtlCol="0">
            <a:spAutoFit/>
          </a:bodyPr>
          <a:lstStyle/>
          <a:p>
            <a:r>
              <a:rPr lang="en-US" sz="2800">
                <a:solidFill>
                  <a:schemeClr val="bg1"/>
                </a:solidFill>
                <a:latin typeface="Times New Roman" panose="02020603050405020304" charset="0"/>
                <a:cs typeface="Times New Roman" panose="02020603050405020304" charset="0"/>
                <a:sym typeface="+mn-ea"/>
              </a:rPr>
              <a:t>j. A ‘Back to list’ button in the header which should take the user to the screen he came from (kind of like back button behaviour). </a:t>
            </a:r>
            <a:endParaRPr lang="en-US" sz="2800">
              <a:solidFill>
                <a:schemeClr val="bg1"/>
              </a:solidFill>
              <a:latin typeface="Times New Roman" panose="02020603050405020304" charset="0"/>
              <a:cs typeface="Times New Roman" panose="02020603050405020304" charset="0"/>
            </a:endParaRPr>
          </a:p>
          <a:p>
            <a:r>
              <a:rPr lang="en-US" sz="2800">
                <a:solidFill>
                  <a:schemeClr val="bg1"/>
                </a:solidFill>
                <a:latin typeface="Times New Roman" panose="02020603050405020304" charset="0"/>
                <a:cs typeface="Times New Roman" panose="02020603050405020304" charset="0"/>
                <a:sym typeface="+mn-ea"/>
              </a:rPr>
              <a:t>k. Shake to change song </a:t>
            </a:r>
            <a:endParaRPr lang="en-US" sz="2800">
              <a:solidFill>
                <a:schemeClr val="bg1"/>
              </a:solidFill>
              <a:latin typeface="Times New Roman" panose="02020603050405020304" charset="0"/>
              <a:cs typeface="Times New Roman" panose="02020603050405020304" charset="0"/>
            </a:endParaRPr>
          </a:p>
          <a:p>
            <a:endParaRPr lang="en-US" sz="2800">
              <a:solidFill>
                <a:schemeClr val="bg1"/>
              </a:solidFill>
              <a:latin typeface="Times New Roman" panose="02020603050405020304" charset="0"/>
              <a:cs typeface="Times New Roman" panose="02020603050405020304" charset="0"/>
              <a:sym typeface="+mn-ea"/>
            </a:endParaRPr>
          </a:p>
          <a:p>
            <a:r>
              <a:rPr lang="en-US" sz="2800">
                <a:solidFill>
                  <a:schemeClr val="bg1"/>
                </a:solidFill>
                <a:latin typeface="Times New Roman" panose="02020603050405020304" charset="0"/>
                <a:cs typeface="Times New Roman" panose="02020603050405020304" charset="0"/>
                <a:sym typeface="+mn-ea"/>
              </a:rPr>
              <a:t>9. A ‘Now playing’ bar at the bottom with name of the track playing and play or pause feature. This would appear if the user has moved from ‘Now playing’ screen to ‘All songs’ screen or ‘Favorites’ screen without pausing the track. </a:t>
            </a:r>
            <a:endParaRPr lang="en-US" sz="2800">
              <a:solidFill>
                <a:schemeClr val="bg1"/>
              </a:solidFill>
              <a:latin typeface="Times New Roman" panose="02020603050405020304" charset="0"/>
              <a:cs typeface="Times New Roman" panose="02020603050405020304" charset="0"/>
              <a:sym typeface="+mn-ea"/>
            </a:endParaRPr>
          </a:p>
          <a:p>
            <a:endParaRPr lang="en-US">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 name="图片 9"/>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14605" y="-27305"/>
            <a:ext cx="12145645" cy="6891020"/>
          </a:xfrm>
          <a:prstGeom prst="rect">
            <a:avLst/>
          </a:prstGeom>
        </p:spPr>
      </p:pic>
      <p:sp>
        <p:nvSpPr>
          <p:cNvPr id="4" name="Text Box 3"/>
          <p:cNvSpPr txBox="1"/>
          <p:nvPr/>
        </p:nvSpPr>
        <p:spPr>
          <a:xfrm>
            <a:off x="1881505" y="545465"/>
            <a:ext cx="9737090" cy="922020"/>
          </a:xfrm>
          <a:prstGeom prst="rect">
            <a:avLst/>
          </a:prstGeom>
          <a:noFill/>
        </p:spPr>
        <p:txBody>
          <a:bodyPr wrap="square" rtlCol="0">
            <a:spAutoFit/>
          </a:bodyPr>
          <a:lstStyle/>
          <a:p>
            <a:r>
              <a:rPr lang="en-US">
                <a:solidFill>
                  <a:schemeClr val="bg1"/>
                </a:solidFill>
                <a:latin typeface="Times New Roman" panose="02020603050405020304" charset="0"/>
                <a:cs typeface="Times New Roman" panose="02020603050405020304" charset="0"/>
                <a:sym typeface="+mn-ea"/>
              </a:rPr>
              <a:t>10. Background play. The app will continue playing the track if the app gets closed (not killed) without the music being paused. </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 name="图片 9"/>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2540" y="-22860"/>
            <a:ext cx="12195810" cy="6887210"/>
          </a:xfrm>
          <a:prstGeom prst="rect">
            <a:avLst/>
          </a:prstGeom>
        </p:spPr>
      </p:pic>
      <p:sp>
        <p:nvSpPr>
          <p:cNvPr id="4" name="Text Box 3"/>
          <p:cNvSpPr txBox="1"/>
          <p:nvPr/>
        </p:nvSpPr>
        <p:spPr>
          <a:xfrm>
            <a:off x="2141220" y="229235"/>
            <a:ext cx="9131300" cy="583565"/>
          </a:xfrm>
          <a:prstGeom prst="rect">
            <a:avLst/>
          </a:prstGeom>
          <a:noFill/>
        </p:spPr>
        <p:txBody>
          <a:bodyPr wrap="square" rtlCol="0">
            <a:spAutoFit/>
          </a:bodyPr>
          <a:lstStyle/>
          <a:p>
            <a:r>
              <a:rPr lang="en-IN" altLang="en-US" sz="3200">
                <a:solidFill>
                  <a:schemeClr val="bg1"/>
                </a:solidFill>
                <a:latin typeface="Times New Roman" panose="02020603050405020304" charset="0"/>
                <a:cs typeface="Times New Roman" panose="02020603050405020304" charset="0"/>
              </a:rPr>
              <a:t>C</a:t>
            </a:r>
            <a:r>
              <a:rPr lang="en-US" sz="3200">
                <a:solidFill>
                  <a:schemeClr val="bg1"/>
                </a:solidFill>
                <a:latin typeface="Times New Roman" panose="02020603050405020304" charset="0"/>
                <a:cs typeface="Times New Roman" panose="02020603050405020304" charset="0"/>
              </a:rPr>
              <a:t>ompleted activity</a:t>
            </a:r>
            <a:endParaRPr lang="en-US" sz="3200">
              <a:solidFill>
                <a:schemeClr val="bg1"/>
              </a:solidFill>
              <a:latin typeface="Times New Roman" panose="02020603050405020304" charset="0"/>
              <a:cs typeface="Times New Roman" panose="02020603050405020304" charset="0"/>
            </a:endParaRPr>
          </a:p>
        </p:txBody>
      </p:sp>
      <p:sp>
        <p:nvSpPr>
          <p:cNvPr id="6" name="Text Box 5"/>
          <p:cNvSpPr txBox="1"/>
          <p:nvPr/>
        </p:nvSpPr>
        <p:spPr>
          <a:xfrm>
            <a:off x="1292225" y="1287145"/>
            <a:ext cx="6365875" cy="5262245"/>
          </a:xfrm>
          <a:prstGeom prst="rect">
            <a:avLst/>
          </a:prstGeom>
          <a:noFill/>
        </p:spPr>
        <p:txBody>
          <a:bodyPr wrap="square" rtlCol="0">
            <a:spAutoFit/>
          </a:bodyPr>
          <a:lstStyle/>
          <a:p>
            <a:r>
              <a:rPr lang="en-US" sz="2800">
                <a:solidFill>
                  <a:schemeClr val="bg1"/>
                </a:solidFill>
                <a:latin typeface="Times New Roman" panose="02020603050405020304" charset="0"/>
                <a:cs typeface="Times New Roman" panose="02020603050405020304" charset="0"/>
                <a:sym typeface="+mn-ea"/>
              </a:rPr>
              <a:t>1. A Splash screen (gradient background and app logo in center) </a:t>
            </a:r>
            <a:endParaRPr lang="en-US" sz="2800">
              <a:solidFill>
                <a:schemeClr val="bg1"/>
              </a:solidFill>
              <a:latin typeface="Times New Roman" panose="02020603050405020304" charset="0"/>
              <a:cs typeface="Times New Roman" panose="02020603050405020304" charset="0"/>
            </a:endParaRPr>
          </a:p>
          <a:p>
            <a:r>
              <a:rPr lang="en-US" sz="2800">
                <a:solidFill>
                  <a:schemeClr val="bg1"/>
                </a:solidFill>
                <a:latin typeface="Times New Roman" panose="02020603050405020304" charset="0"/>
                <a:cs typeface="Times New Roman" panose="02020603050405020304" charset="0"/>
                <a:sym typeface="+mn-ea"/>
              </a:rPr>
              <a:t>2. A Navigation drawer with app logo section at the top along with links to ‘All Songs’, ‘Favorites’, ‘Settings’ and ‘About Us’. </a:t>
            </a:r>
            <a:endParaRPr lang="en-US" sz="2800">
              <a:solidFill>
                <a:schemeClr val="bg1"/>
              </a:solidFill>
              <a:latin typeface="Times New Roman" panose="02020603050405020304" charset="0"/>
              <a:cs typeface="Times New Roman" panose="02020603050405020304" charset="0"/>
            </a:endParaRPr>
          </a:p>
          <a:p>
            <a:r>
              <a:rPr lang="en-US" sz="2800">
                <a:solidFill>
                  <a:schemeClr val="bg1"/>
                </a:solidFill>
                <a:latin typeface="Times New Roman" panose="02020603050405020304" charset="0"/>
                <a:cs typeface="Times New Roman" panose="02020603050405020304" charset="0"/>
                <a:sym typeface="+mn-ea"/>
              </a:rPr>
              <a:t>3. An ‘All songs’ screen (where of list all the tracks fetched from offline storage are displayed and user can sort the tracks by name or recently added). This will the home screen of the app. </a:t>
            </a:r>
            <a:endParaRPr lang="en-US" sz="2800">
              <a:solidFill>
                <a:schemeClr val="bg1"/>
              </a:solidFill>
              <a:latin typeface="Times New Roman" panose="02020603050405020304" charset="0"/>
              <a:cs typeface="Times New Roman" panose="02020603050405020304" charset="0"/>
            </a:endParaRPr>
          </a:p>
          <a:p>
            <a:endParaRPr lang="en-US" sz="2800">
              <a:latin typeface="Times New Roman" panose="02020603050405020304" charset="0"/>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 name="图片 9"/>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635" y="-2540"/>
            <a:ext cx="12193270" cy="6849745"/>
          </a:xfrm>
          <a:prstGeom prst="rect">
            <a:avLst/>
          </a:prstGeom>
        </p:spPr>
      </p:pic>
      <p:sp>
        <p:nvSpPr>
          <p:cNvPr id="4" name="Text Box 3"/>
          <p:cNvSpPr txBox="1"/>
          <p:nvPr/>
        </p:nvSpPr>
        <p:spPr>
          <a:xfrm>
            <a:off x="2087880" y="334010"/>
            <a:ext cx="8412480" cy="368300"/>
          </a:xfrm>
          <a:prstGeom prst="rect">
            <a:avLst/>
          </a:prstGeom>
          <a:noFill/>
        </p:spPr>
        <p:txBody>
          <a:bodyPr wrap="square" rtlCol="0">
            <a:spAutoFit/>
          </a:bodyPr>
          <a:lstStyle/>
          <a:p>
            <a:r>
              <a:rPr lang="en-US">
                <a:solidFill>
                  <a:schemeClr val="bg1"/>
                </a:solidFill>
                <a:latin typeface="Times New Roman" panose="02020603050405020304" charset="0"/>
                <a:cs typeface="Times New Roman" panose="02020603050405020304" charset="0"/>
                <a:sym typeface="+mn-ea"/>
              </a:rPr>
              <a:t>1. A Splash screen (gradient background and app logo in center) </a:t>
            </a:r>
            <a:endParaRPr lang="en-US">
              <a:latin typeface="Times New Roman" panose="02020603050405020304" charset="0"/>
              <a:cs typeface="Times New Roman" panose="02020603050405020304" charset="0"/>
            </a:endParaRPr>
          </a:p>
        </p:txBody>
      </p:sp>
      <p:sp>
        <p:nvSpPr>
          <p:cNvPr id="5" name="Text Box 4"/>
          <p:cNvSpPr txBox="1"/>
          <p:nvPr/>
        </p:nvSpPr>
        <p:spPr>
          <a:xfrm>
            <a:off x="1082040" y="1004570"/>
            <a:ext cx="9662160" cy="2368550"/>
          </a:xfrm>
          <a:prstGeom prst="rect">
            <a:avLst/>
          </a:prstGeom>
          <a:noFill/>
        </p:spPr>
        <p:txBody>
          <a:bodyPr wrap="square" rtlCol="0">
            <a:spAutoFit/>
          </a:bodyPr>
          <a:lstStyle/>
          <a:p>
            <a:r>
              <a:rPr lang="en-US" sz="3600">
                <a:solidFill>
                  <a:schemeClr val="bg1"/>
                </a:solidFill>
                <a:latin typeface="Times New Roman" panose="02020603050405020304" charset="0"/>
                <a:cs typeface="Times New Roman" panose="02020603050405020304" charset="0"/>
              </a:rPr>
              <a:t>Splash screen</a:t>
            </a:r>
            <a:r>
              <a:rPr lang="en-IN" altLang="en-US" sz="3600">
                <a:solidFill>
                  <a:schemeClr val="bg1"/>
                </a:solidFill>
                <a:latin typeface="Times New Roman" panose="02020603050405020304" charset="0"/>
                <a:cs typeface="Times New Roman" panose="02020603050405020304" charset="0"/>
              </a:rPr>
              <a:t>:</a:t>
            </a:r>
            <a:endParaRPr lang="en-US" sz="3600">
              <a:solidFill>
                <a:schemeClr val="bg1"/>
              </a:solidFill>
              <a:latin typeface="Times New Roman" panose="02020603050405020304" charset="0"/>
              <a:cs typeface="Times New Roman" panose="02020603050405020304" charset="0"/>
            </a:endParaRPr>
          </a:p>
          <a:p>
            <a:r>
              <a:rPr lang="en-US" sz="2800">
                <a:solidFill>
                  <a:schemeClr val="bg1"/>
                </a:solidFill>
                <a:latin typeface="Times New Roman" panose="02020603050405020304" charset="0"/>
                <a:cs typeface="Times New Roman" panose="02020603050405020304" charset="0"/>
              </a:rPr>
              <a:t>This would be the first screen that gets displayed when a user opens the app. It would have a linear gradient background and the app logo in the center of the screen. The user will see the screen for 1 second and then the home screen will pop up.</a:t>
            </a:r>
            <a:endParaRPr lang="en-US" sz="2800">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output</a:t>
            </a:r>
            <a:endParaRPr lang="en-IN" altLang="en-US"/>
          </a:p>
        </p:txBody>
      </p:sp>
      <p:pic>
        <p:nvPicPr>
          <p:cNvPr id="6" name="Content Placeholder 5" descr="Screenshot_20200225-174530_Echo[1]"/>
          <p:cNvPicPr>
            <a:picLocks noGrp="1" noChangeAspect="1"/>
          </p:cNvPicPr>
          <p:nvPr>
            <p:ph idx="1"/>
          </p:nvPr>
        </p:nvPicPr>
        <p:blipFill>
          <a:blip r:embed="rId1"/>
          <a:stretch>
            <a:fillRect/>
          </a:stretch>
        </p:blipFill>
        <p:spPr>
          <a:xfrm>
            <a:off x="4413250" y="923925"/>
            <a:ext cx="3565525" cy="5887085"/>
          </a:xfrm>
          <a:prstGeom prst="rect">
            <a:avLst/>
          </a:prstGeom>
        </p:spPr>
      </p:pic>
      <p:cxnSp>
        <p:nvCxnSpPr>
          <p:cNvPr id="7" name="Straight Arrow Connector 6"/>
          <p:cNvCxnSpPr/>
          <p:nvPr/>
        </p:nvCxnSpPr>
        <p:spPr>
          <a:xfrm flipV="1">
            <a:off x="2473325" y="2600325"/>
            <a:ext cx="2254885" cy="196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7182485" y="4137025"/>
            <a:ext cx="3013075" cy="400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 Box 9"/>
          <p:cNvSpPr txBox="1"/>
          <p:nvPr/>
        </p:nvSpPr>
        <p:spPr>
          <a:xfrm>
            <a:off x="697865" y="2201545"/>
            <a:ext cx="1715770" cy="645160"/>
          </a:xfrm>
          <a:prstGeom prst="rect">
            <a:avLst/>
          </a:prstGeom>
          <a:noFill/>
        </p:spPr>
        <p:txBody>
          <a:bodyPr wrap="square" rtlCol="0">
            <a:spAutoFit/>
          </a:bodyPr>
          <a:lstStyle/>
          <a:p>
            <a:r>
              <a:rPr lang="en-IN" altLang="en-US"/>
              <a:t>Gradient</a:t>
            </a:r>
            <a:endParaRPr lang="en-IN" altLang="en-US"/>
          </a:p>
          <a:p>
            <a:r>
              <a:rPr lang="en-IN" altLang="en-US"/>
              <a:t>background</a:t>
            </a:r>
            <a:endParaRPr lang="en-IN" altLang="en-US"/>
          </a:p>
        </p:txBody>
      </p:sp>
      <p:sp>
        <p:nvSpPr>
          <p:cNvPr id="12" name="Text Box 11"/>
          <p:cNvSpPr txBox="1"/>
          <p:nvPr/>
        </p:nvSpPr>
        <p:spPr>
          <a:xfrm>
            <a:off x="10335260" y="3997325"/>
            <a:ext cx="1816100" cy="368300"/>
          </a:xfrm>
          <a:prstGeom prst="rect">
            <a:avLst/>
          </a:prstGeom>
          <a:noFill/>
        </p:spPr>
        <p:txBody>
          <a:bodyPr wrap="square" rtlCol="0">
            <a:spAutoFit/>
          </a:bodyPr>
          <a:lstStyle/>
          <a:p>
            <a:r>
              <a:rPr lang="en-IN" altLang="en-US"/>
              <a:t>APP logo</a:t>
            </a:r>
            <a:endParaRPr lang="en-I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endParaRPr lang="en-US"/>
          </a:p>
        </p:txBody>
      </p:sp>
      <p:pic>
        <p:nvPicPr>
          <p:cNvPr id="10" name="图片 9"/>
          <p:cNvPicPr>
            <a:picLocks noGrp="1" noChangeAspect="1"/>
          </p:cNvPicPr>
          <p:nvPr>
            <p:ph sz="half" idx="1"/>
          </p:nvPr>
        </p:nvPicPr>
        <p:blipFill>
          <a:blip r:embed="rId1" cstate="print">
            <a:extLst>
              <a:ext uri="{28A0092B-C50C-407E-A947-70E740481C1C}">
                <a14:useLocalDpi xmlns:a14="http://schemas.microsoft.com/office/drawing/2010/main" val="0"/>
              </a:ext>
            </a:extLst>
          </a:blip>
          <a:stretch>
            <a:fillRect/>
          </a:stretch>
        </p:blipFill>
        <p:spPr>
          <a:xfrm>
            <a:off x="838200" y="2545715"/>
            <a:ext cx="5181600" cy="2910840"/>
          </a:xfrm>
          <a:prstGeom prst="rect">
            <a:avLst/>
          </a:prstGeom>
        </p:spPr>
      </p:pic>
      <p:sp>
        <p:nvSpPr>
          <p:cNvPr id="4" name="Text Box 3"/>
          <p:cNvSpPr txBox="1"/>
          <p:nvPr/>
        </p:nvSpPr>
        <p:spPr>
          <a:xfrm>
            <a:off x="1795145" y="713105"/>
            <a:ext cx="10017125" cy="368300"/>
          </a:xfrm>
          <a:prstGeom prst="rect">
            <a:avLst/>
          </a:prstGeom>
          <a:noFill/>
        </p:spPr>
        <p:txBody>
          <a:bodyPr wrap="square" rtlCol="0">
            <a:spAutoFit/>
          </a:bodyPr>
          <a:lstStyle/>
          <a:p>
            <a:endParaRPr lang="en-US"/>
          </a:p>
        </p:txBody>
      </p:sp>
      <p:pic>
        <p:nvPicPr>
          <p:cNvPr id="5"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 y="-2540"/>
            <a:ext cx="12193270" cy="6849745"/>
          </a:xfrm>
          <a:prstGeom prst="rect">
            <a:avLst/>
          </a:prstGeom>
        </p:spPr>
      </p:pic>
      <p:sp>
        <p:nvSpPr>
          <p:cNvPr id="7" name="Text Box 6"/>
          <p:cNvSpPr txBox="1"/>
          <p:nvPr/>
        </p:nvSpPr>
        <p:spPr>
          <a:xfrm>
            <a:off x="1610995" y="365125"/>
            <a:ext cx="7164070" cy="645160"/>
          </a:xfrm>
          <a:prstGeom prst="rect">
            <a:avLst/>
          </a:prstGeom>
          <a:noFill/>
        </p:spPr>
        <p:txBody>
          <a:bodyPr wrap="square" rtlCol="0">
            <a:spAutoFit/>
          </a:bodyPr>
          <a:lstStyle/>
          <a:p>
            <a:r>
              <a:rPr lang="en-US">
                <a:solidFill>
                  <a:schemeClr val="bg1"/>
                </a:solidFill>
                <a:latin typeface="Times New Roman" panose="02020603050405020304" charset="0"/>
                <a:cs typeface="Times New Roman" panose="02020603050405020304" charset="0"/>
                <a:sym typeface="+mn-ea"/>
              </a:rPr>
              <a:t>2. A Navigation drawer with app logo section at the top along with links to ‘All Songs’, ‘Favorites’, ‘Settings’ and ‘About Us’. </a:t>
            </a:r>
            <a:endParaRPr lang="en-IN" altLang="en-US">
              <a:latin typeface="Times New Roman" panose="02020603050405020304" charset="0"/>
              <a:cs typeface="Times New Roman" panose="02020603050405020304" charset="0"/>
            </a:endParaRPr>
          </a:p>
        </p:txBody>
      </p:sp>
      <p:pic>
        <p:nvPicPr>
          <p:cNvPr id="8" name="Content Placeholder 7" descr="Screenshot_20200225-174600_Echo[1]"/>
          <p:cNvPicPr>
            <a:picLocks noGrp="1" noChangeAspect="1"/>
          </p:cNvPicPr>
          <p:nvPr>
            <p:ph sz="half" idx="2"/>
          </p:nvPr>
        </p:nvPicPr>
        <p:blipFill>
          <a:blip r:embed="rId3"/>
          <a:stretch>
            <a:fillRect/>
          </a:stretch>
        </p:blipFill>
        <p:spPr>
          <a:xfrm>
            <a:off x="5019040" y="1691005"/>
            <a:ext cx="2820670" cy="5036185"/>
          </a:xfrm>
          <a:prstGeom prst="rect">
            <a:avLst/>
          </a:prstGeom>
        </p:spPr>
      </p:pic>
      <p:cxnSp>
        <p:nvCxnSpPr>
          <p:cNvPr id="15" name="Straight Arrow Connector 14"/>
          <p:cNvCxnSpPr/>
          <p:nvPr/>
        </p:nvCxnSpPr>
        <p:spPr>
          <a:xfrm flipV="1">
            <a:off x="3686810" y="2640965"/>
            <a:ext cx="1421130" cy="2032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3767455" y="3578225"/>
            <a:ext cx="1350010" cy="19685"/>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6275705" y="3867785"/>
            <a:ext cx="3103245" cy="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3625850" y="4222115"/>
            <a:ext cx="1393190" cy="484505"/>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6527800" y="4575810"/>
            <a:ext cx="2861310" cy="40005"/>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20" name="Text Box 19"/>
          <p:cNvSpPr txBox="1"/>
          <p:nvPr/>
        </p:nvSpPr>
        <p:spPr>
          <a:xfrm>
            <a:off x="2235200" y="2409190"/>
            <a:ext cx="1360170" cy="645160"/>
          </a:xfrm>
          <a:prstGeom prst="rect">
            <a:avLst/>
          </a:prstGeom>
          <a:noFill/>
        </p:spPr>
        <p:txBody>
          <a:bodyPr wrap="square" rtlCol="0">
            <a:spAutoFit/>
            <a:scene3d>
              <a:camera prst="orthographicFront"/>
              <a:lightRig rig="threePt" dir="t"/>
            </a:scene3d>
          </a:bodyPr>
          <a:lstStyle/>
          <a:p>
            <a:r>
              <a:rPr lang="en-I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App logo</a:t>
            </a:r>
            <a:endParaRPr lang="en-I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r>
              <a:rPr lang="en-I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Section</a:t>
            </a:r>
            <a:endParaRPr lang="en-I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1" name="Text Box 20"/>
          <p:cNvSpPr txBox="1"/>
          <p:nvPr/>
        </p:nvSpPr>
        <p:spPr>
          <a:xfrm>
            <a:off x="2416810" y="3406775"/>
            <a:ext cx="1320165" cy="922020"/>
          </a:xfrm>
          <a:prstGeom prst="rect">
            <a:avLst/>
          </a:prstGeom>
          <a:noFill/>
        </p:spPr>
        <p:txBody>
          <a:bodyPr wrap="square" rtlCol="0">
            <a:spAutoFit/>
          </a:bodyPr>
          <a:lstStyle/>
          <a:p>
            <a:r>
              <a:rPr lang="en-I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All songe screen link</a:t>
            </a:r>
            <a:endParaRPr lang="en-I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2" name="Text Box 21"/>
          <p:cNvSpPr txBox="1"/>
          <p:nvPr/>
        </p:nvSpPr>
        <p:spPr>
          <a:xfrm>
            <a:off x="2003425" y="4636135"/>
            <a:ext cx="1421130" cy="922020"/>
          </a:xfrm>
          <a:prstGeom prst="rect">
            <a:avLst/>
          </a:prstGeom>
          <a:noFill/>
        </p:spPr>
        <p:txBody>
          <a:bodyPr wrap="square" rtlCol="0">
            <a:spAutoFit/>
          </a:bodyPr>
          <a:lstStyle/>
          <a:p>
            <a:r>
              <a:rPr lang="en-I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Setting Screen link</a:t>
            </a:r>
            <a:endParaRPr lang="en-I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3" name="Text Box 22"/>
          <p:cNvSpPr txBox="1"/>
          <p:nvPr/>
        </p:nvSpPr>
        <p:spPr>
          <a:xfrm>
            <a:off x="9591040" y="3346450"/>
            <a:ext cx="2206625" cy="645160"/>
          </a:xfrm>
          <a:prstGeom prst="rect">
            <a:avLst/>
          </a:prstGeom>
          <a:noFill/>
        </p:spPr>
        <p:txBody>
          <a:bodyPr wrap="square" rtlCol="0">
            <a:spAutoFit/>
          </a:bodyPr>
          <a:lstStyle/>
          <a:p>
            <a:r>
              <a:rPr lang="en-IN" altLang="en-US">
                <a:solidFill>
                  <a:schemeClr val="bg1"/>
                </a:solidFill>
              </a:rPr>
              <a:t>Favorites Screen lnks</a:t>
            </a:r>
            <a:endParaRPr lang="en-IN" altLang="en-US">
              <a:solidFill>
                <a:schemeClr val="bg1"/>
              </a:solidFill>
            </a:endParaRPr>
          </a:p>
        </p:txBody>
      </p:sp>
      <p:sp>
        <p:nvSpPr>
          <p:cNvPr id="25" name="Text Box 24"/>
          <p:cNvSpPr txBox="1"/>
          <p:nvPr/>
        </p:nvSpPr>
        <p:spPr>
          <a:xfrm>
            <a:off x="9610725" y="4363720"/>
            <a:ext cx="2257425" cy="645160"/>
          </a:xfrm>
          <a:prstGeom prst="rect">
            <a:avLst/>
          </a:prstGeom>
          <a:noFill/>
        </p:spPr>
        <p:txBody>
          <a:bodyPr wrap="square" rtlCol="0">
            <a:spAutoFit/>
          </a:bodyPr>
          <a:lstStyle/>
          <a:p>
            <a:r>
              <a:rPr lang="en-I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About Us Screen link</a:t>
            </a:r>
            <a:endParaRPr lang="en-I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pic>
        <p:nvPicPr>
          <p:cNvPr id="5" name="图片 9"/>
          <p:cNvPicPr>
            <a:picLocks noGrp="1" noChangeAspect="1"/>
          </p:cNvPicPr>
          <p:nvPr>
            <p:ph sz="half" idx="1"/>
          </p:nvPr>
        </p:nvPicPr>
        <p:blipFill>
          <a:blip r:embed="rId1" cstate="print">
            <a:extLst>
              <a:ext uri="{28A0092B-C50C-407E-A947-70E740481C1C}">
                <a14:useLocalDpi xmlns:a14="http://schemas.microsoft.com/office/drawing/2010/main" val="0"/>
              </a:ext>
            </a:extLst>
          </a:blip>
          <a:stretch>
            <a:fillRect/>
          </a:stretch>
        </p:blipFill>
        <p:spPr>
          <a:xfrm>
            <a:off x="0" y="17145"/>
            <a:ext cx="12204065" cy="6823710"/>
          </a:xfrm>
          <a:prstGeom prst="rect">
            <a:avLst/>
          </a:prstGeom>
        </p:spPr>
      </p:pic>
      <p:sp>
        <p:nvSpPr>
          <p:cNvPr id="6" name="Text Box 5"/>
          <p:cNvSpPr txBox="1"/>
          <p:nvPr/>
        </p:nvSpPr>
        <p:spPr>
          <a:xfrm>
            <a:off x="1661795" y="304800"/>
            <a:ext cx="7586980" cy="922020"/>
          </a:xfrm>
          <a:prstGeom prst="rect">
            <a:avLst/>
          </a:prstGeom>
          <a:noFill/>
        </p:spPr>
        <p:txBody>
          <a:bodyPr wrap="square" rtlCol="0">
            <a:spAutoFit/>
          </a:bodyPr>
          <a:lstStyle/>
          <a:p>
            <a:r>
              <a:rPr lang="en-US">
                <a:solidFill>
                  <a:schemeClr val="bg1"/>
                </a:solidFill>
                <a:latin typeface="Times New Roman" panose="02020603050405020304" charset="0"/>
                <a:cs typeface="Times New Roman" panose="02020603050405020304" charset="0"/>
                <a:sym typeface="+mn-ea"/>
              </a:rPr>
              <a:t>3. An ‘All songs’ screen (where of list all the tracks fetched from offline storage are displayed and user can sort the tracks by name or recently added). This will the home screen of the app.</a:t>
            </a:r>
            <a:r>
              <a:rPr lang="en-US">
                <a:solidFill>
                  <a:schemeClr val="bg1"/>
                </a:solidFill>
                <a:sym typeface="+mn-ea"/>
              </a:rPr>
              <a:t> </a:t>
            </a:r>
            <a:endParaRPr lang="en-IN" altLang="en-US"/>
          </a:p>
        </p:txBody>
      </p:sp>
      <p:pic>
        <p:nvPicPr>
          <p:cNvPr id="7" name="Content Placeholder 6" descr="Screenshot_20200226-124755_Echo[1]"/>
          <p:cNvPicPr>
            <a:picLocks noGrp="1" noChangeAspect="1"/>
          </p:cNvPicPr>
          <p:nvPr>
            <p:ph sz="half" idx="2"/>
          </p:nvPr>
        </p:nvPicPr>
        <p:blipFill>
          <a:blip r:embed="rId2"/>
          <a:stretch>
            <a:fillRect/>
          </a:stretch>
        </p:blipFill>
        <p:spPr>
          <a:xfrm>
            <a:off x="4042410" y="1855470"/>
            <a:ext cx="2447290" cy="4351655"/>
          </a:xfrm>
          <a:prstGeom prst="rect">
            <a:avLst/>
          </a:prstGeom>
        </p:spPr>
      </p:pic>
      <p:cxnSp>
        <p:nvCxnSpPr>
          <p:cNvPr id="8" name="Straight Arrow Connector 7"/>
          <p:cNvCxnSpPr/>
          <p:nvPr/>
        </p:nvCxnSpPr>
        <p:spPr>
          <a:xfrm flipV="1">
            <a:off x="2639060" y="2602230"/>
            <a:ext cx="1632585" cy="221615"/>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6327140" y="2138680"/>
            <a:ext cx="2447925" cy="80645"/>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2639060" y="2773045"/>
            <a:ext cx="1632585" cy="124968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2" name="Text Box 11"/>
          <p:cNvSpPr txBox="1"/>
          <p:nvPr/>
        </p:nvSpPr>
        <p:spPr>
          <a:xfrm>
            <a:off x="1026795" y="2672715"/>
            <a:ext cx="1612265" cy="368300"/>
          </a:xfrm>
          <a:prstGeom prst="rect">
            <a:avLst/>
          </a:prstGeom>
          <a:noFill/>
        </p:spPr>
        <p:txBody>
          <a:bodyPr wrap="square" rtlCol="0">
            <a:spAutoFit/>
          </a:bodyPr>
          <a:lstStyle/>
          <a:p>
            <a:r>
              <a:rPr lang="en-I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Track Title</a:t>
            </a:r>
            <a:endParaRPr lang="en-I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3" name="Text Box 12"/>
          <p:cNvSpPr txBox="1"/>
          <p:nvPr/>
        </p:nvSpPr>
        <p:spPr>
          <a:xfrm>
            <a:off x="1137920" y="4113530"/>
            <a:ext cx="1602105" cy="368300"/>
          </a:xfrm>
          <a:prstGeom prst="rect">
            <a:avLst/>
          </a:prstGeom>
          <a:noFill/>
        </p:spPr>
        <p:txBody>
          <a:bodyPr wrap="square" rtlCol="0">
            <a:spAutoFit/>
            <a:scene3d>
              <a:camera prst="orthographicFront"/>
              <a:lightRig rig="threePt" dir="t"/>
            </a:scene3d>
          </a:bodyPr>
          <a:lstStyle/>
          <a:p>
            <a:r>
              <a:rPr lang="en-I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Track artist</a:t>
            </a:r>
            <a:endParaRPr lang="en-I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4" name="Text Box 13"/>
          <p:cNvSpPr txBox="1"/>
          <p:nvPr/>
        </p:nvSpPr>
        <p:spPr>
          <a:xfrm>
            <a:off x="8946515" y="1805940"/>
            <a:ext cx="1088390" cy="645160"/>
          </a:xfrm>
          <a:prstGeom prst="rect">
            <a:avLst/>
          </a:prstGeom>
          <a:noFill/>
        </p:spPr>
        <p:txBody>
          <a:bodyPr wrap="square" rtlCol="0">
            <a:spAutoFit/>
            <a:scene3d>
              <a:camera prst="orthographicFront"/>
              <a:lightRig rig="threePt" dir="t"/>
            </a:scene3d>
          </a:bodyPr>
          <a:lstStyle/>
          <a:p>
            <a:r>
              <a:rPr lang="en-I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sort feature</a:t>
            </a:r>
            <a:endParaRPr lang="en-I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pic>
        <p:nvPicPr>
          <p:cNvPr id="5" name="图片 9"/>
          <p:cNvPicPr>
            <a:picLocks noGrp="1" noChangeAspect="1"/>
          </p:cNvPicPr>
          <p:nvPr>
            <p:ph sz="half" idx="1"/>
          </p:nvPr>
        </p:nvPicPr>
        <p:blipFill>
          <a:blip r:embed="rId1" cstate="print">
            <a:extLst>
              <a:ext uri="{28A0092B-C50C-407E-A947-70E740481C1C}">
                <a14:useLocalDpi xmlns:a14="http://schemas.microsoft.com/office/drawing/2010/main" val="0"/>
              </a:ext>
            </a:extLst>
          </a:blip>
          <a:stretch>
            <a:fillRect/>
          </a:stretch>
        </p:blipFill>
        <p:spPr>
          <a:xfrm>
            <a:off x="0" y="17145"/>
            <a:ext cx="12204065" cy="6823710"/>
          </a:xfrm>
          <a:prstGeom prst="rect">
            <a:avLst/>
          </a:prstGeom>
        </p:spPr>
      </p:pic>
      <p:sp>
        <p:nvSpPr>
          <p:cNvPr id="6" name="Text Box 5"/>
          <p:cNvSpPr txBox="1"/>
          <p:nvPr/>
        </p:nvSpPr>
        <p:spPr>
          <a:xfrm>
            <a:off x="1176020" y="365125"/>
            <a:ext cx="11015980" cy="1753235"/>
          </a:xfrm>
          <a:prstGeom prst="rect">
            <a:avLst/>
          </a:prstGeom>
          <a:noFill/>
        </p:spPr>
        <p:txBody>
          <a:bodyPr wrap="square" rtlCol="0">
            <a:spAutoFit/>
          </a:bodyPr>
          <a:lstStyle/>
          <a:p>
            <a:pPr algn="just"/>
            <a:r>
              <a:rPr lang="en-IN" b="1" dirty="0">
                <a:solidFill>
                  <a:schemeClr val="bg1"/>
                </a:solidFill>
                <a:latin typeface="Times New Roman" panose="02020603050405020304" charset="0"/>
                <a:cs typeface="Times New Roman" panose="02020603050405020304" charset="0"/>
              </a:rPr>
              <a:t>4.Sort feature:  </a:t>
            </a:r>
            <a:r>
              <a:rPr lang="en-IN" dirty="0">
                <a:solidFill>
                  <a:schemeClr val="bg1"/>
                </a:solidFill>
                <a:latin typeface="Times New Roman" panose="02020603050405020304" charset="0"/>
                <a:cs typeface="Times New Roman" panose="02020603050405020304" charset="0"/>
              </a:rPr>
              <a:t>The ‘All songs’ screen will have a Sort feature. Using the Sort feature, the user should be able to sort the tracks by name or by recently added. A sort icon will be there on the right side of the header, when clicked on, then a dropdown will appear with two options:</a:t>
            </a:r>
            <a:endParaRPr lang="en-IN" dirty="0">
              <a:solidFill>
                <a:schemeClr val="bg1"/>
              </a:solidFill>
              <a:latin typeface="Times New Roman" panose="02020603050405020304" charset="0"/>
              <a:cs typeface="Times New Roman" panose="02020603050405020304" charset="0"/>
            </a:endParaRPr>
          </a:p>
          <a:p>
            <a:pPr lvl="0" algn="just"/>
            <a:r>
              <a:rPr lang="en-IN" dirty="0">
                <a:solidFill>
                  <a:schemeClr val="bg1"/>
                </a:solidFill>
                <a:latin typeface="Times New Roman" panose="02020603050405020304" charset="0"/>
                <a:cs typeface="Times New Roman" panose="02020603050405020304" charset="0"/>
              </a:rPr>
              <a:t>By recently added</a:t>
            </a:r>
            <a:endParaRPr lang="en-IN" dirty="0">
              <a:solidFill>
                <a:schemeClr val="bg1"/>
              </a:solidFill>
              <a:latin typeface="Times New Roman" panose="02020603050405020304" charset="0"/>
              <a:cs typeface="Times New Roman" panose="02020603050405020304" charset="0"/>
            </a:endParaRPr>
          </a:p>
          <a:p>
            <a:pPr lvl="0" algn="just"/>
            <a:r>
              <a:rPr lang="en-IN" dirty="0">
                <a:solidFill>
                  <a:schemeClr val="bg1"/>
                </a:solidFill>
                <a:latin typeface="Times New Roman" panose="02020603050405020304" charset="0"/>
                <a:cs typeface="Times New Roman" panose="02020603050405020304" charset="0"/>
              </a:rPr>
              <a:t>By name</a:t>
            </a:r>
            <a:endParaRPr lang="en-IN" dirty="0">
              <a:solidFill>
                <a:schemeClr val="bg1"/>
              </a:solidFill>
              <a:latin typeface="Times New Roman" panose="02020603050405020304" charset="0"/>
              <a:cs typeface="Times New Roman" panose="02020603050405020304" charset="0"/>
            </a:endParaRPr>
          </a:p>
          <a:p>
            <a:endParaRPr lang="en-IN" b="1" dirty="0">
              <a:solidFill>
                <a:schemeClr val="bg1"/>
              </a:solidFill>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2"/>
          <a:stretch>
            <a:fillRect/>
          </a:stretch>
        </p:blipFill>
        <p:spPr>
          <a:xfrm>
            <a:off x="1513840" y="2396449"/>
            <a:ext cx="7586980" cy="368569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pic>
        <p:nvPicPr>
          <p:cNvPr id="5" name="图片 9"/>
          <p:cNvPicPr>
            <a:picLocks noGrp="1" noChangeAspect="1"/>
          </p:cNvPicPr>
          <p:nvPr>
            <p:ph sz="half" idx="1"/>
          </p:nvPr>
        </p:nvPicPr>
        <p:blipFill>
          <a:blip r:embed="rId1" cstate="print">
            <a:extLst>
              <a:ext uri="{28A0092B-C50C-407E-A947-70E740481C1C}">
                <a14:useLocalDpi xmlns:a14="http://schemas.microsoft.com/office/drawing/2010/main" val="0"/>
              </a:ext>
            </a:extLst>
          </a:blip>
          <a:stretch>
            <a:fillRect/>
          </a:stretch>
        </p:blipFill>
        <p:spPr>
          <a:xfrm>
            <a:off x="0" y="17145"/>
            <a:ext cx="12204065" cy="6823710"/>
          </a:xfrm>
          <a:prstGeom prst="rect">
            <a:avLst/>
          </a:prstGeom>
        </p:spPr>
      </p:pic>
      <p:sp>
        <p:nvSpPr>
          <p:cNvPr id="6" name="Text Box 5"/>
          <p:cNvSpPr txBox="1"/>
          <p:nvPr/>
        </p:nvSpPr>
        <p:spPr>
          <a:xfrm>
            <a:off x="1176019" y="365125"/>
            <a:ext cx="10853224" cy="2306955"/>
          </a:xfrm>
          <a:prstGeom prst="rect">
            <a:avLst/>
          </a:prstGeom>
          <a:noFill/>
        </p:spPr>
        <p:txBody>
          <a:bodyPr wrap="square" rtlCol="0">
            <a:spAutoFit/>
          </a:bodyPr>
          <a:lstStyle/>
          <a:p>
            <a:r>
              <a:rPr lang="en-IN" b="1" dirty="0">
                <a:solidFill>
                  <a:schemeClr val="bg1"/>
                </a:solidFill>
                <a:latin typeface="Arial" panose="020B0604020202020204" pitchFamily="34" charset="0"/>
                <a:cs typeface="Arial" panose="020B0604020202020204" pitchFamily="34" charset="0"/>
              </a:rPr>
              <a:t>5. </a:t>
            </a:r>
            <a:r>
              <a:rPr lang="en-IN" b="1" dirty="0">
                <a:solidFill>
                  <a:schemeClr val="bg1"/>
                </a:solidFill>
                <a:latin typeface="Times New Roman" panose="02020603050405020304" charset="0"/>
                <a:cs typeface="Times New Roman" panose="02020603050405020304" charset="0"/>
              </a:rPr>
              <a:t>‘</a:t>
            </a:r>
            <a:r>
              <a:rPr lang="en-IN" b="1" dirty="0" err="1">
                <a:solidFill>
                  <a:schemeClr val="bg1"/>
                </a:solidFill>
                <a:latin typeface="Times New Roman" panose="02020603050405020304" charset="0"/>
                <a:cs typeface="Times New Roman" panose="02020603050405020304" charset="0"/>
              </a:rPr>
              <a:t>Favorites</a:t>
            </a:r>
            <a:r>
              <a:rPr lang="en-IN" b="1" dirty="0">
                <a:solidFill>
                  <a:schemeClr val="bg1"/>
                </a:solidFill>
                <a:latin typeface="Times New Roman" panose="02020603050405020304" charset="0"/>
                <a:cs typeface="Times New Roman" panose="02020603050405020304" charset="0"/>
              </a:rPr>
              <a:t>’ screen</a:t>
            </a:r>
            <a:endParaRPr lang="en-IN" b="1" dirty="0">
              <a:solidFill>
                <a:schemeClr val="bg1"/>
              </a:solidFill>
              <a:latin typeface="Times New Roman" panose="02020603050405020304" charset="0"/>
              <a:cs typeface="Times New Roman" panose="02020603050405020304" charset="0"/>
            </a:endParaRPr>
          </a:p>
          <a:p>
            <a:pPr lvl="1" algn="just"/>
            <a:r>
              <a:rPr lang="en-IN" dirty="0">
                <a:solidFill>
                  <a:schemeClr val="bg1"/>
                </a:solidFill>
                <a:latin typeface="Times New Roman" panose="02020603050405020304" charset="0"/>
                <a:cs typeface="Times New Roman" panose="02020603050405020304" charset="0"/>
              </a:rPr>
              <a:t>The ‘</a:t>
            </a:r>
            <a:r>
              <a:rPr lang="en-IN" dirty="0" err="1">
                <a:solidFill>
                  <a:schemeClr val="bg1"/>
                </a:solidFill>
                <a:latin typeface="Times New Roman" panose="02020603050405020304" charset="0"/>
                <a:cs typeface="Times New Roman" panose="02020603050405020304" charset="0"/>
              </a:rPr>
              <a:t>Favorites</a:t>
            </a:r>
            <a:r>
              <a:rPr lang="en-IN" dirty="0">
                <a:solidFill>
                  <a:schemeClr val="bg1"/>
                </a:solidFill>
                <a:latin typeface="Times New Roman" panose="02020603050405020304" charset="0"/>
                <a:cs typeface="Times New Roman" panose="02020603050405020304" charset="0"/>
              </a:rPr>
              <a:t>’ screen resembles the ‘All songs’ screen. It will display all the tracks that have been marked </a:t>
            </a:r>
            <a:r>
              <a:rPr lang="en-IN" dirty="0" err="1">
                <a:solidFill>
                  <a:schemeClr val="bg1"/>
                </a:solidFill>
                <a:latin typeface="Times New Roman" panose="02020603050405020304" charset="0"/>
                <a:cs typeface="Times New Roman" panose="02020603050405020304" charset="0"/>
              </a:rPr>
              <a:t>favorite</a:t>
            </a:r>
            <a:r>
              <a:rPr lang="en-IN" dirty="0">
                <a:solidFill>
                  <a:schemeClr val="bg1"/>
                </a:solidFill>
                <a:latin typeface="Times New Roman" panose="02020603050405020304" charset="0"/>
                <a:cs typeface="Times New Roman" panose="02020603050405020304" charset="0"/>
              </a:rPr>
              <a:t> by the user. The user would be able to mark a track </a:t>
            </a:r>
            <a:r>
              <a:rPr lang="en-IN" dirty="0" err="1">
                <a:solidFill>
                  <a:schemeClr val="bg1"/>
                </a:solidFill>
                <a:latin typeface="Times New Roman" panose="02020603050405020304" charset="0"/>
                <a:cs typeface="Times New Roman" panose="02020603050405020304" charset="0"/>
              </a:rPr>
              <a:t>favorite</a:t>
            </a:r>
            <a:r>
              <a:rPr lang="en-IN" dirty="0">
                <a:solidFill>
                  <a:schemeClr val="bg1"/>
                </a:solidFill>
                <a:latin typeface="Times New Roman" panose="02020603050405020304" charset="0"/>
                <a:cs typeface="Times New Roman" panose="02020603050405020304" charset="0"/>
              </a:rPr>
              <a:t> or </a:t>
            </a:r>
            <a:r>
              <a:rPr lang="en-IN" dirty="0" err="1">
                <a:solidFill>
                  <a:schemeClr val="bg1"/>
                </a:solidFill>
                <a:latin typeface="Times New Roman" panose="02020603050405020304" charset="0"/>
                <a:cs typeface="Times New Roman" panose="02020603050405020304" charset="0"/>
              </a:rPr>
              <a:t>unfavorite</a:t>
            </a:r>
            <a:r>
              <a:rPr lang="en-IN" dirty="0">
                <a:solidFill>
                  <a:schemeClr val="bg1"/>
                </a:solidFill>
                <a:latin typeface="Times New Roman" panose="02020603050405020304" charset="0"/>
                <a:cs typeface="Times New Roman" panose="02020603050405020304" charset="0"/>
              </a:rPr>
              <a:t> it only on the ‘Now playing’ screen. Ensure that if the user marks a track </a:t>
            </a:r>
            <a:r>
              <a:rPr lang="en-IN" dirty="0" err="1">
                <a:solidFill>
                  <a:schemeClr val="bg1"/>
                </a:solidFill>
                <a:latin typeface="Times New Roman" panose="02020603050405020304" charset="0"/>
                <a:cs typeface="Times New Roman" panose="02020603050405020304" charset="0"/>
              </a:rPr>
              <a:t>favorite</a:t>
            </a:r>
            <a:r>
              <a:rPr lang="en-IN" dirty="0">
                <a:solidFill>
                  <a:schemeClr val="bg1"/>
                </a:solidFill>
                <a:latin typeface="Times New Roman" panose="02020603050405020304" charset="0"/>
                <a:cs typeface="Times New Roman" panose="02020603050405020304" charset="0"/>
              </a:rPr>
              <a:t> and then later deletes it from the offline storage, the track shouldn’t appear on the ‘</a:t>
            </a:r>
            <a:r>
              <a:rPr lang="en-IN" dirty="0" err="1">
                <a:solidFill>
                  <a:schemeClr val="bg1"/>
                </a:solidFill>
                <a:latin typeface="Times New Roman" panose="02020603050405020304" charset="0"/>
                <a:cs typeface="Times New Roman" panose="02020603050405020304" charset="0"/>
              </a:rPr>
              <a:t>Favorites</a:t>
            </a:r>
            <a:r>
              <a:rPr lang="en-IN" dirty="0">
                <a:solidFill>
                  <a:schemeClr val="bg1"/>
                </a:solidFill>
                <a:latin typeface="Times New Roman" panose="02020603050405020304" charset="0"/>
                <a:cs typeface="Times New Roman" panose="02020603050405020304" charset="0"/>
              </a:rPr>
              <a:t>’ screen.</a:t>
            </a:r>
            <a:endParaRPr lang="en-IN" dirty="0">
              <a:solidFill>
                <a:schemeClr val="bg1"/>
              </a:solidFill>
              <a:latin typeface="Times New Roman" panose="02020603050405020304" charset="0"/>
              <a:cs typeface="Times New Roman" panose="02020603050405020304" charset="0"/>
            </a:endParaRPr>
          </a:p>
          <a:p>
            <a:pPr lvl="1"/>
            <a:r>
              <a:rPr lang="en-IN" dirty="0">
                <a:solidFill>
                  <a:schemeClr val="bg1"/>
                </a:solidFill>
                <a:latin typeface="Times New Roman" panose="02020603050405020304" charset="0"/>
                <a:cs typeface="Times New Roman" panose="02020603050405020304" charset="0"/>
              </a:rPr>
              <a:t>If the user has no </a:t>
            </a:r>
            <a:r>
              <a:rPr lang="en-IN" dirty="0" err="1">
                <a:solidFill>
                  <a:schemeClr val="bg1"/>
                </a:solidFill>
                <a:latin typeface="Times New Roman" panose="02020603050405020304" charset="0"/>
                <a:cs typeface="Times New Roman" panose="02020603050405020304" charset="0"/>
              </a:rPr>
              <a:t>favorite</a:t>
            </a:r>
            <a:r>
              <a:rPr lang="en-IN" dirty="0">
                <a:solidFill>
                  <a:schemeClr val="bg1"/>
                </a:solidFill>
                <a:latin typeface="Times New Roman" panose="02020603050405020304" charset="0"/>
                <a:cs typeface="Times New Roman" panose="02020603050405020304" charset="0"/>
              </a:rPr>
              <a:t> tracks, there would be a message in the </a:t>
            </a:r>
            <a:r>
              <a:rPr lang="en-IN" dirty="0" err="1">
                <a:solidFill>
                  <a:schemeClr val="bg1"/>
                </a:solidFill>
                <a:latin typeface="Times New Roman" panose="02020603050405020304" charset="0"/>
                <a:cs typeface="Times New Roman" panose="02020603050405020304" charset="0"/>
              </a:rPr>
              <a:t>center</a:t>
            </a:r>
            <a:r>
              <a:rPr lang="en-IN" dirty="0">
                <a:solidFill>
                  <a:schemeClr val="bg1"/>
                </a:solidFill>
                <a:latin typeface="Times New Roman" panose="02020603050405020304" charset="0"/>
                <a:cs typeface="Times New Roman" panose="02020603050405020304" charset="0"/>
              </a:rPr>
              <a:t> on the screen saying, “You haven’t got any </a:t>
            </a:r>
            <a:r>
              <a:rPr lang="en-IN" dirty="0" err="1">
                <a:solidFill>
                  <a:schemeClr val="bg1"/>
                </a:solidFill>
                <a:latin typeface="Times New Roman" panose="02020603050405020304" charset="0"/>
                <a:cs typeface="Times New Roman" panose="02020603050405020304" charset="0"/>
              </a:rPr>
              <a:t>favorites</a:t>
            </a:r>
            <a:r>
              <a:rPr lang="en-IN" dirty="0">
                <a:solidFill>
                  <a:schemeClr val="bg1"/>
                </a:solidFill>
                <a:latin typeface="Times New Roman" panose="02020603050405020304" charset="0"/>
                <a:cs typeface="Times New Roman" panose="02020603050405020304" charset="0"/>
              </a:rPr>
              <a:t> yet!”.</a:t>
            </a:r>
            <a:endParaRPr lang="en-IN" dirty="0">
              <a:solidFill>
                <a:schemeClr val="bg1"/>
              </a:solidFill>
              <a:latin typeface="Times New Roman" panose="02020603050405020304" charset="0"/>
              <a:cs typeface="Times New Roman" panose="02020603050405020304" charset="0"/>
            </a:endParaRPr>
          </a:p>
          <a:p>
            <a:endParaRPr lang="en-IN" b="1" dirty="0">
              <a:solidFill>
                <a:schemeClr val="bg1"/>
              </a:solidFill>
              <a:latin typeface="Times New Roman" panose="02020603050405020304" charset="0"/>
              <a:cs typeface="Times New Roman" panose="02020603050405020304" charset="0"/>
            </a:endParaRPr>
          </a:p>
        </p:txBody>
      </p:sp>
      <p:pic>
        <p:nvPicPr>
          <p:cNvPr id="3" name="Picture 2"/>
          <p:cNvPicPr>
            <a:picLocks noChangeAspect="1"/>
          </p:cNvPicPr>
          <p:nvPr/>
        </p:nvPicPr>
        <p:blipFill>
          <a:blip r:embed="rId2"/>
          <a:stretch>
            <a:fillRect/>
          </a:stretch>
        </p:blipFill>
        <p:spPr>
          <a:xfrm>
            <a:off x="3630967" y="2673449"/>
            <a:ext cx="5024761" cy="381942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pic>
        <p:nvPicPr>
          <p:cNvPr id="5" name="图片 9"/>
          <p:cNvPicPr>
            <a:picLocks noGrp="1" noChangeAspect="1"/>
          </p:cNvPicPr>
          <p:nvPr>
            <p:ph sz="half" idx="1"/>
          </p:nvPr>
        </p:nvPicPr>
        <p:blipFill>
          <a:blip r:embed="rId1" cstate="print">
            <a:extLst>
              <a:ext uri="{28A0092B-C50C-407E-A947-70E740481C1C}">
                <a14:useLocalDpi xmlns:a14="http://schemas.microsoft.com/office/drawing/2010/main" val="0"/>
              </a:ext>
            </a:extLst>
          </a:blip>
          <a:stretch>
            <a:fillRect/>
          </a:stretch>
        </p:blipFill>
        <p:spPr>
          <a:xfrm>
            <a:off x="0" y="17145"/>
            <a:ext cx="12204065" cy="6823710"/>
          </a:xfrm>
          <a:prstGeom prst="rect">
            <a:avLst/>
          </a:prstGeom>
        </p:spPr>
      </p:pic>
      <p:sp>
        <p:nvSpPr>
          <p:cNvPr id="6" name="Text Box 5"/>
          <p:cNvSpPr txBox="1"/>
          <p:nvPr/>
        </p:nvSpPr>
        <p:spPr>
          <a:xfrm>
            <a:off x="1176019" y="365125"/>
            <a:ext cx="10853224" cy="1753235"/>
          </a:xfrm>
          <a:prstGeom prst="rect">
            <a:avLst/>
          </a:prstGeom>
          <a:noFill/>
        </p:spPr>
        <p:txBody>
          <a:bodyPr wrap="square" rtlCol="0">
            <a:spAutoFit/>
          </a:bodyPr>
          <a:lstStyle/>
          <a:p>
            <a:pPr algn="just"/>
            <a:r>
              <a:rPr lang="en-IN" b="1" dirty="0">
                <a:solidFill>
                  <a:schemeClr val="bg1"/>
                </a:solidFill>
                <a:latin typeface="Times New Roman" panose="02020603050405020304" charset="0"/>
                <a:cs typeface="Times New Roman" panose="02020603050405020304" charset="0"/>
              </a:rPr>
              <a:t>6. ‘Settings’ screen</a:t>
            </a:r>
            <a:endParaRPr lang="en-IN" b="1" dirty="0">
              <a:solidFill>
                <a:schemeClr val="bg1"/>
              </a:solidFill>
              <a:latin typeface="Times New Roman" panose="02020603050405020304" charset="0"/>
              <a:cs typeface="Times New Roman" panose="02020603050405020304" charset="0"/>
            </a:endParaRPr>
          </a:p>
          <a:p>
            <a:pPr algn="just"/>
            <a:r>
              <a:rPr lang="en-IN" dirty="0">
                <a:solidFill>
                  <a:schemeClr val="bg1"/>
                </a:solidFill>
                <a:latin typeface="Times New Roman" panose="02020603050405020304" charset="0"/>
                <a:cs typeface="Times New Roman" panose="02020603050405020304" charset="0"/>
              </a:rPr>
              <a:t>The ‘Settings’ screen will have the option to enable or disable ‘Shake to change song’ feature using the toggle button. The default state of ‘Shake to change song’ feature would be ‘disabled’. If the user enables the ‘Shake to change song’ feature, the app should remember it, so when the user kills the app and launches it again, the ‘Shake to change song’ should stay enabled.</a:t>
            </a:r>
            <a:endParaRPr lang="en-IN" dirty="0">
              <a:solidFill>
                <a:schemeClr val="bg1"/>
              </a:solidFill>
              <a:latin typeface="Times New Roman" panose="02020603050405020304" charset="0"/>
              <a:cs typeface="Times New Roman" panose="02020603050405020304" charset="0"/>
            </a:endParaRPr>
          </a:p>
          <a:p>
            <a:endParaRPr lang="en-IN" b="1" dirty="0">
              <a:solidFill>
                <a:schemeClr val="bg1"/>
              </a:solidFill>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2"/>
          <a:stretch>
            <a:fillRect/>
          </a:stretch>
        </p:blipFill>
        <p:spPr>
          <a:xfrm>
            <a:off x="2729345" y="2123117"/>
            <a:ext cx="4738255" cy="421623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椭圆 4"/>
          <p:cNvSpPr/>
          <p:nvPr/>
        </p:nvSpPr>
        <p:spPr>
          <a:xfrm>
            <a:off x="-2217055" y="280405"/>
            <a:ext cx="3774870" cy="377487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9875345" y="4599162"/>
            <a:ext cx="3138689" cy="3138689"/>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9400052" y="-990277"/>
            <a:ext cx="2008240" cy="200824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745390" y="5877486"/>
            <a:ext cx="667476" cy="667476"/>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10404172" y="2035926"/>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7821765" y="5610510"/>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文本框 12"/>
          <p:cNvSpPr txBox="1"/>
          <p:nvPr/>
        </p:nvSpPr>
        <p:spPr>
          <a:xfrm>
            <a:off x="4772660" y="1668780"/>
            <a:ext cx="2532380" cy="1198880"/>
          </a:xfrm>
          <a:prstGeom prst="rect">
            <a:avLst/>
          </a:prstGeom>
          <a:noFill/>
        </p:spPr>
        <p:txBody>
          <a:bodyPr wrap="square" rtlCol="0">
            <a:spAutoFit/>
          </a:bodyPr>
          <a:lstStyle/>
          <a:p>
            <a:pPr algn="ctr"/>
            <a:r>
              <a:rPr lang="en-IN" altLang="en-US" sz="4000" dirty="0">
                <a:solidFill>
                  <a:schemeClr val="bg1"/>
                </a:solidFill>
                <a:latin typeface="Times New Roman" panose="02020603050405020304" charset="0"/>
                <a:cs typeface="Times New Roman" panose="02020603050405020304" charset="0"/>
                <a:sym typeface="+mn-lt"/>
              </a:rPr>
              <a:t>Title</a:t>
            </a:r>
            <a:r>
              <a:rPr lang="en-US" altLang="zh-CN" sz="7200" dirty="0">
                <a:solidFill>
                  <a:schemeClr val="bg1"/>
                </a:solidFill>
                <a:latin typeface="Times New Roman" panose="02020603050405020304" charset="0"/>
                <a:cs typeface="Times New Roman" panose="02020603050405020304" charset="0"/>
                <a:sym typeface="+mn-lt"/>
              </a:rPr>
              <a:t> </a:t>
            </a:r>
            <a:endParaRPr lang="zh-CN" altLang="en-US" sz="7200" dirty="0">
              <a:solidFill>
                <a:schemeClr val="bg1"/>
              </a:solidFill>
              <a:latin typeface="Times New Roman" panose="02020603050405020304" charset="0"/>
              <a:cs typeface="Times New Roman" panose="02020603050405020304" charset="0"/>
              <a:sym typeface="+mn-lt"/>
            </a:endParaRPr>
          </a:p>
        </p:txBody>
      </p:sp>
      <p:sp>
        <p:nvSpPr>
          <p:cNvPr id="24" name="等腰三角形 23"/>
          <p:cNvSpPr/>
          <p:nvPr/>
        </p:nvSpPr>
        <p:spPr>
          <a:xfrm flipV="1">
            <a:off x="4145915" y="1341755"/>
            <a:ext cx="4230370" cy="2275205"/>
          </a:xfrm>
          <a:prstGeom prst="triangle">
            <a:avLst>
              <a:gd name="adj" fmla="val 50000"/>
            </a:avLst>
          </a:prstGeom>
          <a:noFill/>
          <a:ln w="38100">
            <a:gradFill>
              <a:gsLst>
                <a:gs pos="0">
                  <a:srgbClr val="31F0FA"/>
                </a:gs>
                <a:gs pos="62000">
                  <a:srgbClr val="5753C9"/>
                </a:gs>
                <a:gs pos="100000">
                  <a:srgbClr val="D41F86"/>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等腰三角形 24"/>
          <p:cNvSpPr/>
          <p:nvPr/>
        </p:nvSpPr>
        <p:spPr>
          <a:xfrm>
            <a:off x="4424045" y="797560"/>
            <a:ext cx="3800475" cy="2499995"/>
          </a:xfrm>
          <a:prstGeom prst="triangle">
            <a:avLst/>
          </a:prstGeom>
          <a:noFill/>
          <a:ln>
            <a:solidFill>
              <a:schemeClr val="bg1">
                <a:alpha val="2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9" name="直接连接符 18"/>
          <p:cNvCxnSpPr/>
          <p:nvPr/>
        </p:nvCxnSpPr>
        <p:spPr>
          <a:xfrm>
            <a:off x="5479493" y="4594790"/>
            <a:ext cx="11176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1926092" y="4712382"/>
            <a:ext cx="8339809" cy="1383665"/>
          </a:xfrm>
          <a:prstGeom prst="rect">
            <a:avLst/>
          </a:prstGeom>
        </p:spPr>
        <p:txBody>
          <a:bodyPr wrap="square">
            <a:spAutoFit/>
          </a:bodyPr>
          <a:lstStyle/>
          <a:p>
            <a:pPr algn="ctr">
              <a:lnSpc>
                <a:spcPct val="150000"/>
              </a:lnSpc>
            </a:pPr>
            <a:r>
              <a:rPr lang="en-IN" altLang="zh-CN" sz="2800" dirty="0">
                <a:solidFill>
                  <a:schemeClr val="bg1"/>
                </a:solidFill>
                <a:latin typeface="Times New Roman" panose="02020603050405020304" charset="0"/>
                <a:cs typeface="Times New Roman" panose="02020603050405020304" charset="0"/>
                <a:sym typeface="+mn-lt"/>
              </a:rPr>
              <a:t>The Echo is a Music player Application which is based on the Android Platform.</a:t>
            </a:r>
            <a:endParaRPr lang="en-IN" altLang="zh-CN" sz="2800" dirty="0">
              <a:solidFill>
                <a:schemeClr val="bg1"/>
              </a:solidFill>
              <a:latin typeface="Times New Roman" panose="02020603050405020304" charset="0"/>
              <a:cs typeface="Times New Roman" panose="02020603050405020304" charset="0"/>
              <a:sym typeface="+mn-lt"/>
            </a:endParaRPr>
          </a:p>
        </p:txBody>
      </p:sp>
      <p:sp>
        <p:nvSpPr>
          <p:cNvPr id="15" name="矩形 14"/>
          <p:cNvSpPr/>
          <p:nvPr/>
        </p:nvSpPr>
        <p:spPr>
          <a:xfrm>
            <a:off x="4146095" y="3820171"/>
            <a:ext cx="3899811" cy="521970"/>
          </a:xfrm>
          <a:prstGeom prst="rect">
            <a:avLst/>
          </a:prstGeom>
        </p:spPr>
        <p:txBody>
          <a:bodyPr wrap="square">
            <a:spAutoFit/>
          </a:bodyPr>
          <a:lstStyle/>
          <a:p>
            <a:pPr algn="ctr"/>
            <a:r>
              <a:rPr lang="en-IN" altLang="zh-CN" sz="2800" dirty="0">
                <a:solidFill>
                  <a:schemeClr val="bg1"/>
                </a:solidFill>
                <a:latin typeface="Times New Roman" panose="02020603050405020304" charset="0"/>
                <a:cs typeface="Times New Roman" panose="02020603050405020304" charset="0"/>
                <a:sym typeface="+mn-lt"/>
              </a:rPr>
              <a:t>Echo </a:t>
            </a:r>
            <a:endParaRPr lang="en-IN" altLang="zh-CN" sz="2800" dirty="0">
              <a:solidFill>
                <a:schemeClr val="bg1"/>
              </a:solidFill>
              <a:latin typeface="Times New Roman" panose="02020603050405020304" charset="0"/>
              <a:cs typeface="Times New Roman" panose="02020603050405020304" charset="0"/>
              <a:sym typeface="+mn-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pic>
        <p:nvPicPr>
          <p:cNvPr id="5" name="图片 9"/>
          <p:cNvPicPr>
            <a:picLocks noGrp="1" noChangeAspect="1"/>
          </p:cNvPicPr>
          <p:nvPr>
            <p:ph sz="half" idx="1"/>
          </p:nvPr>
        </p:nvPicPr>
        <p:blipFill>
          <a:blip r:embed="rId1" cstate="print">
            <a:extLst>
              <a:ext uri="{28A0092B-C50C-407E-A947-70E740481C1C}">
                <a14:useLocalDpi xmlns:a14="http://schemas.microsoft.com/office/drawing/2010/main" val="0"/>
              </a:ext>
            </a:extLst>
          </a:blip>
          <a:stretch>
            <a:fillRect/>
          </a:stretch>
        </p:blipFill>
        <p:spPr>
          <a:xfrm>
            <a:off x="0" y="17145"/>
            <a:ext cx="12204065" cy="6823710"/>
          </a:xfrm>
          <a:prstGeom prst="rect">
            <a:avLst/>
          </a:prstGeom>
        </p:spPr>
      </p:pic>
      <p:sp>
        <p:nvSpPr>
          <p:cNvPr id="6" name="Text Box 5"/>
          <p:cNvSpPr txBox="1"/>
          <p:nvPr/>
        </p:nvSpPr>
        <p:spPr>
          <a:xfrm>
            <a:off x="1176019" y="365125"/>
            <a:ext cx="10853224" cy="922020"/>
          </a:xfrm>
          <a:prstGeom prst="rect">
            <a:avLst/>
          </a:prstGeom>
          <a:noFill/>
        </p:spPr>
        <p:txBody>
          <a:bodyPr wrap="square" rtlCol="0">
            <a:spAutoFit/>
          </a:bodyPr>
          <a:lstStyle/>
          <a:p>
            <a:pPr algn="just"/>
            <a:r>
              <a:rPr lang="en-IN" b="1" dirty="0">
                <a:solidFill>
                  <a:schemeClr val="bg1"/>
                </a:solidFill>
                <a:latin typeface="Times New Roman" panose="02020603050405020304" charset="0"/>
                <a:cs typeface="Times New Roman" panose="02020603050405020304" charset="0"/>
              </a:rPr>
              <a:t>7.About us </a:t>
            </a:r>
            <a:r>
              <a:rPr lang="en-IN" b="1" dirty="0" err="1">
                <a:solidFill>
                  <a:schemeClr val="bg1"/>
                </a:solidFill>
                <a:latin typeface="Times New Roman" panose="02020603050405020304" charset="0"/>
                <a:cs typeface="Times New Roman" panose="02020603050405020304" charset="0"/>
              </a:rPr>
              <a:t>Screen:</a:t>
            </a:r>
            <a:r>
              <a:rPr lang="en-IN" dirty="0" err="1">
                <a:solidFill>
                  <a:schemeClr val="bg1"/>
                </a:solidFill>
                <a:latin typeface="Times New Roman" panose="02020603050405020304" charset="0"/>
                <a:cs typeface="Times New Roman" panose="02020603050405020304" charset="0"/>
              </a:rPr>
              <a:t>The</a:t>
            </a:r>
            <a:r>
              <a:rPr lang="en-IN" dirty="0">
                <a:solidFill>
                  <a:schemeClr val="bg1"/>
                </a:solidFill>
                <a:latin typeface="Times New Roman" panose="02020603050405020304" charset="0"/>
                <a:cs typeface="Times New Roman" panose="02020603050405020304" charset="0"/>
              </a:rPr>
              <a:t> ‘About us’ screen will display the information about the app developer and the app version. As part of the app developer information, there would developer’s photograph and a few lines about him/her.</a:t>
            </a:r>
            <a:endParaRPr lang="en-IN" dirty="0">
              <a:solidFill>
                <a:schemeClr val="bg1"/>
              </a:solidFill>
              <a:latin typeface="Times New Roman" panose="02020603050405020304" charset="0"/>
              <a:cs typeface="Times New Roman" panose="02020603050405020304" charset="0"/>
            </a:endParaRPr>
          </a:p>
          <a:p>
            <a:pPr algn="just"/>
            <a:endParaRPr lang="en-IN" b="1" dirty="0">
              <a:solidFill>
                <a:schemeClr val="bg1"/>
              </a:solidFill>
              <a:latin typeface="Times New Roman" panose="02020603050405020304" charset="0"/>
              <a:cs typeface="Times New Roman" panose="0202060305040502030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7427" y="1216240"/>
            <a:ext cx="3197145" cy="527663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椭圆 3"/>
          <p:cNvSpPr/>
          <p:nvPr/>
        </p:nvSpPr>
        <p:spPr>
          <a:xfrm>
            <a:off x="-2272708" y="4970565"/>
            <a:ext cx="3774870" cy="377487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a:off x="11015921" y="5874338"/>
            <a:ext cx="3138689" cy="3138689"/>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11187880" y="-1268238"/>
            <a:ext cx="2008240" cy="200824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282748" y="-333738"/>
            <a:ext cx="667476" cy="667476"/>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11891508" y="892926"/>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1437227" y="5610510"/>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2" name="直接连接符 11"/>
          <p:cNvCxnSpPr/>
          <p:nvPr/>
        </p:nvCxnSpPr>
        <p:spPr>
          <a:xfrm>
            <a:off x="5867400" y="1008644"/>
            <a:ext cx="457200" cy="0"/>
          </a:xfrm>
          <a:prstGeom prst="line">
            <a:avLst/>
          </a:prstGeom>
          <a:ln w="28575">
            <a:gradFill flip="none" rotWithShape="1">
              <a:gsLst>
                <a:gs pos="0">
                  <a:srgbClr val="31F0FA"/>
                </a:gs>
                <a:gs pos="46000">
                  <a:srgbClr val="5753C9"/>
                </a:gs>
                <a:gs pos="100000">
                  <a:srgbClr val="D41F86"/>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853279" y="1422400"/>
            <a:ext cx="3547613" cy="6858000"/>
            <a:chOff x="1397313" y="1436914"/>
            <a:chExt cx="3547613" cy="685800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7313" y="1436914"/>
              <a:ext cx="3547613" cy="6858000"/>
            </a:xfrm>
            <a:prstGeom prst="rect">
              <a:avLst/>
            </a:prstGeom>
          </p:spPr>
        </p:pic>
        <p:pic>
          <p:nvPicPr>
            <p:cNvPr id="3" name="图片 2"/>
            <p:cNvPicPr>
              <a:picLocks noChangeAspect="1"/>
            </p:cNvPicPr>
            <p:nvPr/>
          </p:nvPicPr>
          <p:blipFill rotWithShape="1">
            <a:blip r:embed="rId3"/>
            <a:srcRect l="25064" r="27449"/>
            <a:stretch>
              <a:fillRect/>
            </a:stretch>
          </p:blipFill>
          <p:spPr>
            <a:xfrm>
              <a:off x="1828799" y="2314719"/>
              <a:ext cx="2685143" cy="4712951"/>
            </a:xfrm>
            <a:prstGeom prst="rect">
              <a:avLst/>
            </a:prstGeom>
          </p:spPr>
        </p:pic>
      </p:grpSp>
      <p:sp>
        <p:nvSpPr>
          <p:cNvPr id="13" name="矩形 12"/>
          <p:cNvSpPr/>
          <p:nvPr/>
        </p:nvSpPr>
        <p:spPr>
          <a:xfrm>
            <a:off x="4913765" y="1954096"/>
            <a:ext cx="7278235" cy="39584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14"/>
          <p:cNvSpPr/>
          <p:nvPr/>
        </p:nvSpPr>
        <p:spPr>
          <a:xfrm>
            <a:off x="5652050" y="2761561"/>
            <a:ext cx="881743" cy="881743"/>
          </a:xfrm>
          <a:prstGeom prst="rect">
            <a:avLst/>
          </a:prstGeom>
          <a:solidFill>
            <a:srgbClr val="D41F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Shape 4199"/>
          <p:cNvSpPr/>
          <p:nvPr/>
        </p:nvSpPr>
        <p:spPr>
          <a:xfrm>
            <a:off x="5931451" y="3040989"/>
            <a:ext cx="322941" cy="322887"/>
          </a:xfrm>
          <a:custGeom>
            <a:avLst/>
            <a:gdLst/>
            <a:ahLst/>
            <a:cxnLst/>
            <a:rect l="0" t="0" r="0" b="0"/>
            <a:pathLst>
              <a:path w="5961" h="5960" extrusionOk="0">
                <a:moveTo>
                  <a:pt x="2236" y="1490"/>
                </a:moveTo>
                <a:lnTo>
                  <a:pt x="2142" y="1537"/>
                </a:lnTo>
                <a:lnTo>
                  <a:pt x="2049" y="1630"/>
                </a:lnTo>
                <a:lnTo>
                  <a:pt x="2003" y="1769"/>
                </a:lnTo>
                <a:lnTo>
                  <a:pt x="2003" y="4237"/>
                </a:lnTo>
                <a:lnTo>
                  <a:pt x="2049" y="4377"/>
                </a:lnTo>
                <a:lnTo>
                  <a:pt x="2142" y="4470"/>
                </a:lnTo>
                <a:lnTo>
                  <a:pt x="2375" y="4470"/>
                </a:lnTo>
                <a:lnTo>
                  <a:pt x="4471" y="3213"/>
                </a:lnTo>
                <a:lnTo>
                  <a:pt x="4564" y="3120"/>
                </a:lnTo>
                <a:lnTo>
                  <a:pt x="4610" y="2980"/>
                </a:lnTo>
                <a:lnTo>
                  <a:pt x="4564" y="2887"/>
                </a:lnTo>
                <a:lnTo>
                  <a:pt x="4471" y="2794"/>
                </a:lnTo>
                <a:lnTo>
                  <a:pt x="2375" y="1537"/>
                </a:lnTo>
                <a:lnTo>
                  <a:pt x="2236" y="1490"/>
                </a:lnTo>
                <a:close/>
                <a:moveTo>
                  <a:pt x="3260" y="885"/>
                </a:moveTo>
                <a:lnTo>
                  <a:pt x="3539" y="978"/>
                </a:lnTo>
                <a:lnTo>
                  <a:pt x="3819" y="1024"/>
                </a:lnTo>
                <a:lnTo>
                  <a:pt x="4051" y="1164"/>
                </a:lnTo>
                <a:lnTo>
                  <a:pt x="4284" y="1304"/>
                </a:lnTo>
                <a:lnTo>
                  <a:pt x="4471" y="1490"/>
                </a:lnTo>
                <a:lnTo>
                  <a:pt x="4657" y="1723"/>
                </a:lnTo>
                <a:lnTo>
                  <a:pt x="4796" y="1956"/>
                </a:lnTo>
                <a:lnTo>
                  <a:pt x="4936" y="2188"/>
                </a:lnTo>
                <a:lnTo>
                  <a:pt x="5029" y="2468"/>
                </a:lnTo>
                <a:lnTo>
                  <a:pt x="5076" y="2701"/>
                </a:lnTo>
                <a:lnTo>
                  <a:pt x="5122" y="2980"/>
                </a:lnTo>
                <a:lnTo>
                  <a:pt x="5076" y="3259"/>
                </a:lnTo>
                <a:lnTo>
                  <a:pt x="5029" y="3539"/>
                </a:lnTo>
                <a:lnTo>
                  <a:pt x="4936" y="3818"/>
                </a:lnTo>
                <a:lnTo>
                  <a:pt x="4796" y="4051"/>
                </a:lnTo>
                <a:lnTo>
                  <a:pt x="4657" y="4284"/>
                </a:lnTo>
                <a:lnTo>
                  <a:pt x="4471" y="4470"/>
                </a:lnTo>
                <a:lnTo>
                  <a:pt x="4284" y="4656"/>
                </a:lnTo>
                <a:lnTo>
                  <a:pt x="4051" y="4842"/>
                </a:lnTo>
                <a:lnTo>
                  <a:pt x="3819" y="4936"/>
                </a:lnTo>
                <a:lnTo>
                  <a:pt x="3539" y="5029"/>
                </a:lnTo>
                <a:lnTo>
                  <a:pt x="3260" y="5075"/>
                </a:lnTo>
                <a:lnTo>
                  <a:pt x="2981" y="5122"/>
                </a:lnTo>
                <a:lnTo>
                  <a:pt x="2701" y="5075"/>
                </a:lnTo>
                <a:lnTo>
                  <a:pt x="2422" y="5029"/>
                </a:lnTo>
                <a:lnTo>
                  <a:pt x="2189" y="4936"/>
                </a:lnTo>
                <a:lnTo>
                  <a:pt x="1910" y="4842"/>
                </a:lnTo>
                <a:lnTo>
                  <a:pt x="1723" y="4656"/>
                </a:lnTo>
                <a:lnTo>
                  <a:pt x="1491" y="4470"/>
                </a:lnTo>
                <a:lnTo>
                  <a:pt x="1304" y="4284"/>
                </a:lnTo>
                <a:lnTo>
                  <a:pt x="1165" y="4051"/>
                </a:lnTo>
                <a:lnTo>
                  <a:pt x="1025" y="3818"/>
                </a:lnTo>
                <a:lnTo>
                  <a:pt x="932" y="3539"/>
                </a:lnTo>
                <a:lnTo>
                  <a:pt x="885" y="3259"/>
                </a:lnTo>
                <a:lnTo>
                  <a:pt x="885" y="2980"/>
                </a:lnTo>
                <a:lnTo>
                  <a:pt x="885" y="2701"/>
                </a:lnTo>
                <a:lnTo>
                  <a:pt x="932" y="2468"/>
                </a:lnTo>
                <a:lnTo>
                  <a:pt x="1025" y="2188"/>
                </a:lnTo>
                <a:lnTo>
                  <a:pt x="1165" y="1956"/>
                </a:lnTo>
                <a:lnTo>
                  <a:pt x="1304" y="1723"/>
                </a:lnTo>
                <a:lnTo>
                  <a:pt x="1491" y="1490"/>
                </a:lnTo>
                <a:lnTo>
                  <a:pt x="1723" y="1304"/>
                </a:lnTo>
                <a:lnTo>
                  <a:pt x="1910" y="1164"/>
                </a:lnTo>
                <a:lnTo>
                  <a:pt x="2189" y="1024"/>
                </a:lnTo>
                <a:lnTo>
                  <a:pt x="2422" y="978"/>
                </a:lnTo>
                <a:lnTo>
                  <a:pt x="2701" y="885"/>
                </a:lnTo>
                <a:close/>
                <a:moveTo>
                  <a:pt x="2981" y="0"/>
                </a:moveTo>
                <a:lnTo>
                  <a:pt x="2608" y="47"/>
                </a:lnTo>
                <a:lnTo>
                  <a:pt x="2189" y="140"/>
                </a:lnTo>
                <a:lnTo>
                  <a:pt x="1863" y="233"/>
                </a:lnTo>
                <a:lnTo>
                  <a:pt x="1491" y="419"/>
                </a:lnTo>
                <a:lnTo>
                  <a:pt x="1165" y="652"/>
                </a:lnTo>
                <a:lnTo>
                  <a:pt x="885" y="885"/>
                </a:lnTo>
                <a:lnTo>
                  <a:pt x="606" y="1164"/>
                </a:lnTo>
                <a:lnTo>
                  <a:pt x="420" y="1490"/>
                </a:lnTo>
                <a:lnTo>
                  <a:pt x="233" y="1862"/>
                </a:lnTo>
                <a:lnTo>
                  <a:pt x="94" y="2235"/>
                </a:lnTo>
                <a:lnTo>
                  <a:pt x="47" y="2607"/>
                </a:lnTo>
                <a:lnTo>
                  <a:pt x="1" y="2980"/>
                </a:lnTo>
                <a:lnTo>
                  <a:pt x="47" y="3399"/>
                </a:lnTo>
                <a:lnTo>
                  <a:pt x="94" y="3771"/>
                </a:lnTo>
                <a:lnTo>
                  <a:pt x="233" y="4144"/>
                </a:lnTo>
                <a:lnTo>
                  <a:pt x="420" y="4516"/>
                </a:lnTo>
                <a:lnTo>
                  <a:pt x="606" y="4796"/>
                </a:lnTo>
                <a:lnTo>
                  <a:pt x="885" y="5122"/>
                </a:lnTo>
                <a:lnTo>
                  <a:pt x="1165" y="5355"/>
                </a:lnTo>
                <a:lnTo>
                  <a:pt x="1491" y="5587"/>
                </a:lnTo>
                <a:lnTo>
                  <a:pt x="1863" y="5774"/>
                </a:lnTo>
                <a:lnTo>
                  <a:pt x="2189" y="5867"/>
                </a:lnTo>
                <a:lnTo>
                  <a:pt x="2608" y="5960"/>
                </a:lnTo>
                <a:lnTo>
                  <a:pt x="3400" y="5960"/>
                </a:lnTo>
                <a:lnTo>
                  <a:pt x="3772" y="5867"/>
                </a:lnTo>
                <a:lnTo>
                  <a:pt x="4145" y="5774"/>
                </a:lnTo>
                <a:lnTo>
                  <a:pt x="4471" y="5587"/>
                </a:lnTo>
                <a:lnTo>
                  <a:pt x="4796" y="5355"/>
                </a:lnTo>
                <a:lnTo>
                  <a:pt x="5076" y="5122"/>
                </a:lnTo>
                <a:lnTo>
                  <a:pt x="5355" y="4796"/>
                </a:lnTo>
                <a:lnTo>
                  <a:pt x="5588" y="4516"/>
                </a:lnTo>
                <a:lnTo>
                  <a:pt x="5728" y="4144"/>
                </a:lnTo>
                <a:lnTo>
                  <a:pt x="5867" y="3771"/>
                </a:lnTo>
                <a:lnTo>
                  <a:pt x="5961" y="3399"/>
                </a:lnTo>
                <a:lnTo>
                  <a:pt x="5961" y="2980"/>
                </a:lnTo>
                <a:lnTo>
                  <a:pt x="5961" y="2607"/>
                </a:lnTo>
                <a:lnTo>
                  <a:pt x="5867" y="2235"/>
                </a:lnTo>
                <a:lnTo>
                  <a:pt x="5728" y="1862"/>
                </a:lnTo>
                <a:lnTo>
                  <a:pt x="5588" y="1490"/>
                </a:lnTo>
                <a:lnTo>
                  <a:pt x="5355" y="1164"/>
                </a:lnTo>
                <a:lnTo>
                  <a:pt x="5076" y="885"/>
                </a:lnTo>
                <a:lnTo>
                  <a:pt x="4796" y="652"/>
                </a:lnTo>
                <a:lnTo>
                  <a:pt x="4471" y="419"/>
                </a:lnTo>
                <a:lnTo>
                  <a:pt x="4145" y="233"/>
                </a:lnTo>
                <a:lnTo>
                  <a:pt x="3772" y="140"/>
                </a:lnTo>
                <a:lnTo>
                  <a:pt x="3400" y="47"/>
                </a:lnTo>
                <a:lnTo>
                  <a:pt x="2981" y="0"/>
                </a:lnTo>
                <a:close/>
              </a:path>
            </a:pathLst>
          </a:custGeom>
          <a:solidFill>
            <a:schemeClr val="bg1"/>
          </a:solidFill>
          <a:ln>
            <a:noFill/>
          </a:ln>
        </p:spPr>
        <p:txBody>
          <a:bodyPr lIns="91425" tIns="91425" rIns="91425" bIns="91425" anchor="ctr" anchorCtr="0">
            <a:noAutofit/>
          </a:bodyPr>
          <a:lstStyle/>
          <a:p>
            <a:pPr lvl="0">
              <a:spcBef>
                <a:spcPts val="0"/>
              </a:spcBef>
              <a:buNone/>
            </a:pPr>
            <a:endParaRPr>
              <a:cs typeface="+mn-ea"/>
              <a:sym typeface="+mn-lt"/>
            </a:endParaRPr>
          </a:p>
        </p:txBody>
      </p:sp>
      <p:sp>
        <p:nvSpPr>
          <p:cNvPr id="20" name="Shape 4293"/>
          <p:cNvSpPr/>
          <p:nvPr/>
        </p:nvSpPr>
        <p:spPr>
          <a:xfrm>
            <a:off x="8391412" y="3040989"/>
            <a:ext cx="322941" cy="322887"/>
          </a:xfrm>
          <a:custGeom>
            <a:avLst/>
            <a:gdLst/>
            <a:ahLst/>
            <a:cxnLst/>
            <a:rect l="0" t="0" r="0" b="0"/>
            <a:pathLst>
              <a:path w="5961" h="5960" extrusionOk="0">
                <a:moveTo>
                  <a:pt x="1211" y="2701"/>
                </a:moveTo>
                <a:lnTo>
                  <a:pt x="1118" y="2747"/>
                </a:lnTo>
                <a:lnTo>
                  <a:pt x="1071" y="2840"/>
                </a:lnTo>
                <a:lnTo>
                  <a:pt x="1071" y="3120"/>
                </a:lnTo>
                <a:lnTo>
                  <a:pt x="1118" y="3213"/>
                </a:lnTo>
                <a:lnTo>
                  <a:pt x="1211" y="3259"/>
                </a:lnTo>
                <a:lnTo>
                  <a:pt x="4750" y="3259"/>
                </a:lnTo>
                <a:lnTo>
                  <a:pt x="4843" y="3213"/>
                </a:lnTo>
                <a:lnTo>
                  <a:pt x="4890" y="3120"/>
                </a:lnTo>
                <a:lnTo>
                  <a:pt x="4890" y="2840"/>
                </a:lnTo>
                <a:lnTo>
                  <a:pt x="4843" y="2747"/>
                </a:lnTo>
                <a:lnTo>
                  <a:pt x="4750" y="2701"/>
                </a:lnTo>
                <a:close/>
                <a:moveTo>
                  <a:pt x="4750" y="559"/>
                </a:moveTo>
                <a:lnTo>
                  <a:pt x="4983" y="605"/>
                </a:lnTo>
                <a:lnTo>
                  <a:pt x="5215" y="745"/>
                </a:lnTo>
                <a:lnTo>
                  <a:pt x="5355" y="978"/>
                </a:lnTo>
                <a:lnTo>
                  <a:pt x="5402" y="1211"/>
                </a:lnTo>
                <a:lnTo>
                  <a:pt x="5402" y="4749"/>
                </a:lnTo>
                <a:lnTo>
                  <a:pt x="5355" y="4982"/>
                </a:lnTo>
                <a:lnTo>
                  <a:pt x="5215" y="5215"/>
                </a:lnTo>
                <a:lnTo>
                  <a:pt x="4983" y="5355"/>
                </a:lnTo>
                <a:lnTo>
                  <a:pt x="4750" y="5401"/>
                </a:lnTo>
                <a:lnTo>
                  <a:pt x="1211" y="5401"/>
                </a:lnTo>
                <a:lnTo>
                  <a:pt x="932" y="5355"/>
                </a:lnTo>
                <a:lnTo>
                  <a:pt x="746" y="5215"/>
                </a:lnTo>
                <a:lnTo>
                  <a:pt x="606" y="4982"/>
                </a:lnTo>
                <a:lnTo>
                  <a:pt x="513" y="4749"/>
                </a:lnTo>
                <a:lnTo>
                  <a:pt x="513" y="1211"/>
                </a:lnTo>
                <a:lnTo>
                  <a:pt x="606" y="978"/>
                </a:lnTo>
                <a:lnTo>
                  <a:pt x="746" y="745"/>
                </a:lnTo>
                <a:lnTo>
                  <a:pt x="932" y="605"/>
                </a:lnTo>
                <a:lnTo>
                  <a:pt x="1211" y="559"/>
                </a:lnTo>
                <a:close/>
                <a:moveTo>
                  <a:pt x="978" y="0"/>
                </a:moveTo>
                <a:lnTo>
                  <a:pt x="746" y="93"/>
                </a:lnTo>
                <a:lnTo>
                  <a:pt x="559" y="186"/>
                </a:lnTo>
                <a:lnTo>
                  <a:pt x="373" y="373"/>
                </a:lnTo>
                <a:lnTo>
                  <a:pt x="187" y="559"/>
                </a:lnTo>
                <a:lnTo>
                  <a:pt x="94" y="745"/>
                </a:lnTo>
                <a:lnTo>
                  <a:pt x="1" y="978"/>
                </a:lnTo>
                <a:lnTo>
                  <a:pt x="1" y="1211"/>
                </a:lnTo>
                <a:lnTo>
                  <a:pt x="1" y="4749"/>
                </a:lnTo>
                <a:lnTo>
                  <a:pt x="1" y="4982"/>
                </a:lnTo>
                <a:lnTo>
                  <a:pt x="94" y="5215"/>
                </a:lnTo>
                <a:lnTo>
                  <a:pt x="187" y="5401"/>
                </a:lnTo>
                <a:lnTo>
                  <a:pt x="373" y="5588"/>
                </a:lnTo>
                <a:lnTo>
                  <a:pt x="559" y="5774"/>
                </a:lnTo>
                <a:lnTo>
                  <a:pt x="746" y="5867"/>
                </a:lnTo>
                <a:lnTo>
                  <a:pt x="978" y="5960"/>
                </a:lnTo>
                <a:lnTo>
                  <a:pt x="4983" y="5960"/>
                </a:lnTo>
                <a:lnTo>
                  <a:pt x="5215" y="5867"/>
                </a:lnTo>
                <a:lnTo>
                  <a:pt x="5402" y="5774"/>
                </a:lnTo>
                <a:lnTo>
                  <a:pt x="5588" y="5588"/>
                </a:lnTo>
                <a:lnTo>
                  <a:pt x="5774" y="5401"/>
                </a:lnTo>
                <a:lnTo>
                  <a:pt x="5867" y="5215"/>
                </a:lnTo>
                <a:lnTo>
                  <a:pt x="5914" y="4982"/>
                </a:lnTo>
                <a:lnTo>
                  <a:pt x="5960" y="4749"/>
                </a:lnTo>
                <a:lnTo>
                  <a:pt x="5960" y="1211"/>
                </a:lnTo>
                <a:lnTo>
                  <a:pt x="5914" y="978"/>
                </a:lnTo>
                <a:lnTo>
                  <a:pt x="5867" y="745"/>
                </a:lnTo>
                <a:lnTo>
                  <a:pt x="5774" y="559"/>
                </a:lnTo>
                <a:lnTo>
                  <a:pt x="5588" y="373"/>
                </a:lnTo>
                <a:lnTo>
                  <a:pt x="5402" y="186"/>
                </a:lnTo>
                <a:lnTo>
                  <a:pt x="5215" y="93"/>
                </a:lnTo>
                <a:lnTo>
                  <a:pt x="4983" y="0"/>
                </a:lnTo>
                <a:close/>
              </a:path>
            </a:pathLst>
          </a:custGeom>
          <a:solidFill>
            <a:schemeClr val="bg1"/>
          </a:solidFill>
          <a:ln>
            <a:noFill/>
          </a:ln>
        </p:spPr>
        <p:txBody>
          <a:bodyPr lIns="91425" tIns="91425" rIns="91425" bIns="91425" anchor="ctr" anchorCtr="0">
            <a:noAutofit/>
          </a:bodyPr>
          <a:lstStyle/>
          <a:p>
            <a:pPr lvl="0">
              <a:spcBef>
                <a:spcPts val="0"/>
              </a:spcBef>
              <a:buNone/>
            </a:pPr>
            <a:endParaRPr>
              <a:cs typeface="+mn-ea"/>
              <a:sym typeface="+mn-lt"/>
            </a:endParaRPr>
          </a:p>
        </p:txBody>
      </p:sp>
      <p:sp>
        <p:nvSpPr>
          <p:cNvPr id="17" name="矩形 16"/>
          <p:cNvSpPr/>
          <p:nvPr/>
        </p:nvSpPr>
        <p:spPr>
          <a:xfrm>
            <a:off x="10571971" y="2761561"/>
            <a:ext cx="881743" cy="881743"/>
          </a:xfrm>
          <a:prstGeom prst="rect">
            <a:avLst/>
          </a:prstGeom>
          <a:solidFill>
            <a:srgbClr val="31F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Shape 4306"/>
          <p:cNvSpPr/>
          <p:nvPr/>
        </p:nvSpPr>
        <p:spPr>
          <a:xfrm>
            <a:off x="10851372" y="3057350"/>
            <a:ext cx="322941" cy="290165"/>
          </a:xfrm>
          <a:custGeom>
            <a:avLst/>
            <a:gdLst/>
            <a:ahLst/>
            <a:cxnLst/>
            <a:rect l="0" t="0" r="0" b="0"/>
            <a:pathLst>
              <a:path w="5961" h="5356" extrusionOk="0">
                <a:moveTo>
                  <a:pt x="4378" y="1538"/>
                </a:moveTo>
                <a:lnTo>
                  <a:pt x="4517" y="1584"/>
                </a:lnTo>
                <a:lnTo>
                  <a:pt x="4657" y="1677"/>
                </a:lnTo>
                <a:lnTo>
                  <a:pt x="4750" y="1817"/>
                </a:lnTo>
                <a:lnTo>
                  <a:pt x="4797" y="1957"/>
                </a:lnTo>
                <a:lnTo>
                  <a:pt x="4750" y="2096"/>
                </a:lnTo>
                <a:lnTo>
                  <a:pt x="4657" y="2236"/>
                </a:lnTo>
                <a:lnTo>
                  <a:pt x="3260" y="3586"/>
                </a:lnTo>
                <a:lnTo>
                  <a:pt x="3120" y="3679"/>
                </a:lnTo>
                <a:lnTo>
                  <a:pt x="2981" y="3726"/>
                </a:lnTo>
                <a:lnTo>
                  <a:pt x="2795" y="3679"/>
                </a:lnTo>
                <a:lnTo>
                  <a:pt x="2701" y="3586"/>
                </a:lnTo>
                <a:lnTo>
                  <a:pt x="1258" y="2236"/>
                </a:lnTo>
                <a:lnTo>
                  <a:pt x="1165" y="2096"/>
                </a:lnTo>
                <a:lnTo>
                  <a:pt x="1165" y="1957"/>
                </a:lnTo>
                <a:lnTo>
                  <a:pt x="1165" y="1817"/>
                </a:lnTo>
                <a:lnTo>
                  <a:pt x="1258" y="1677"/>
                </a:lnTo>
                <a:lnTo>
                  <a:pt x="1398" y="1584"/>
                </a:lnTo>
                <a:lnTo>
                  <a:pt x="1584" y="1538"/>
                </a:lnTo>
                <a:lnTo>
                  <a:pt x="1724" y="1584"/>
                </a:lnTo>
                <a:lnTo>
                  <a:pt x="1863" y="1677"/>
                </a:lnTo>
                <a:lnTo>
                  <a:pt x="2981" y="2748"/>
                </a:lnTo>
                <a:lnTo>
                  <a:pt x="4098" y="1677"/>
                </a:lnTo>
                <a:lnTo>
                  <a:pt x="4191" y="1584"/>
                </a:lnTo>
                <a:lnTo>
                  <a:pt x="4378" y="1538"/>
                </a:lnTo>
                <a:close/>
                <a:moveTo>
                  <a:pt x="513" y="1"/>
                </a:moveTo>
                <a:lnTo>
                  <a:pt x="327" y="48"/>
                </a:lnTo>
                <a:lnTo>
                  <a:pt x="141" y="187"/>
                </a:lnTo>
                <a:lnTo>
                  <a:pt x="1" y="373"/>
                </a:lnTo>
                <a:lnTo>
                  <a:pt x="1" y="560"/>
                </a:lnTo>
                <a:lnTo>
                  <a:pt x="1" y="2376"/>
                </a:lnTo>
                <a:lnTo>
                  <a:pt x="1" y="2655"/>
                </a:lnTo>
                <a:lnTo>
                  <a:pt x="47" y="2934"/>
                </a:lnTo>
                <a:lnTo>
                  <a:pt x="94" y="3260"/>
                </a:lnTo>
                <a:lnTo>
                  <a:pt x="234" y="3540"/>
                </a:lnTo>
                <a:lnTo>
                  <a:pt x="513" y="4052"/>
                </a:lnTo>
                <a:lnTo>
                  <a:pt x="653" y="4285"/>
                </a:lnTo>
                <a:lnTo>
                  <a:pt x="839" y="4471"/>
                </a:lnTo>
                <a:lnTo>
                  <a:pt x="1072" y="4657"/>
                </a:lnTo>
                <a:lnTo>
                  <a:pt x="1305" y="4843"/>
                </a:lnTo>
                <a:lnTo>
                  <a:pt x="1817" y="5123"/>
                </a:lnTo>
                <a:lnTo>
                  <a:pt x="2096" y="5216"/>
                </a:lnTo>
                <a:lnTo>
                  <a:pt x="2375" y="5262"/>
                </a:lnTo>
                <a:lnTo>
                  <a:pt x="2655" y="5309"/>
                </a:lnTo>
                <a:lnTo>
                  <a:pt x="2981" y="5356"/>
                </a:lnTo>
                <a:lnTo>
                  <a:pt x="3260" y="5309"/>
                </a:lnTo>
                <a:lnTo>
                  <a:pt x="3540" y="5262"/>
                </a:lnTo>
                <a:lnTo>
                  <a:pt x="3819" y="5216"/>
                </a:lnTo>
                <a:lnTo>
                  <a:pt x="4098" y="5123"/>
                </a:lnTo>
                <a:lnTo>
                  <a:pt x="4657" y="4843"/>
                </a:lnTo>
                <a:lnTo>
                  <a:pt x="4843" y="4657"/>
                </a:lnTo>
                <a:lnTo>
                  <a:pt x="5076" y="4471"/>
                </a:lnTo>
                <a:lnTo>
                  <a:pt x="5449" y="4052"/>
                </a:lnTo>
                <a:lnTo>
                  <a:pt x="5681" y="3540"/>
                </a:lnTo>
                <a:lnTo>
                  <a:pt x="5821" y="3260"/>
                </a:lnTo>
                <a:lnTo>
                  <a:pt x="5868" y="2934"/>
                </a:lnTo>
                <a:lnTo>
                  <a:pt x="5914" y="2655"/>
                </a:lnTo>
                <a:lnTo>
                  <a:pt x="5961" y="2376"/>
                </a:lnTo>
                <a:lnTo>
                  <a:pt x="5961" y="560"/>
                </a:lnTo>
                <a:lnTo>
                  <a:pt x="5914" y="373"/>
                </a:lnTo>
                <a:lnTo>
                  <a:pt x="5775" y="187"/>
                </a:lnTo>
                <a:lnTo>
                  <a:pt x="5588" y="48"/>
                </a:lnTo>
                <a:lnTo>
                  <a:pt x="5402" y="1"/>
                </a:lnTo>
                <a:close/>
              </a:path>
            </a:pathLst>
          </a:custGeom>
          <a:solidFill>
            <a:schemeClr val="bg1"/>
          </a:solidFill>
          <a:ln>
            <a:noFill/>
          </a:ln>
        </p:spPr>
        <p:txBody>
          <a:bodyPr lIns="91425" tIns="91425" rIns="91425" bIns="91425" anchor="ctr" anchorCtr="0">
            <a:noAutofit/>
          </a:bodyPr>
          <a:lstStyle/>
          <a:p>
            <a:pPr lvl="0">
              <a:spcBef>
                <a:spcPts val="0"/>
              </a:spcBef>
              <a:buNone/>
            </a:pPr>
            <a:endParaRPr>
              <a:cs typeface="+mn-ea"/>
              <a:sym typeface="+mn-lt"/>
            </a:endParaRPr>
          </a:p>
        </p:txBody>
      </p:sp>
      <p:cxnSp>
        <p:nvCxnSpPr>
          <p:cNvPr id="28" name="直接连接符 27"/>
          <p:cNvCxnSpPr/>
          <p:nvPr/>
        </p:nvCxnSpPr>
        <p:spPr>
          <a:xfrm>
            <a:off x="5862099" y="4426673"/>
            <a:ext cx="461645" cy="0"/>
          </a:xfrm>
          <a:prstGeom prst="line">
            <a:avLst/>
          </a:prstGeom>
          <a:ln>
            <a:solidFill>
              <a:srgbClr val="19122F"/>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4925482" y="4517664"/>
            <a:ext cx="2334878" cy="598805"/>
          </a:xfrm>
          <a:prstGeom prst="rect">
            <a:avLst/>
          </a:prstGeom>
        </p:spPr>
        <p:txBody>
          <a:bodyPr wrap="square">
            <a:spAutoFit/>
          </a:bodyPr>
          <a:lstStyle/>
          <a:p>
            <a:pPr algn="ctr">
              <a:lnSpc>
                <a:spcPct val="150000"/>
              </a:lnSpc>
            </a:pPr>
            <a:r>
              <a:rPr lang="zh-CN" altLang="en-US" sz="1100" dirty="0">
                <a:solidFill>
                  <a:srgbClr val="19122F"/>
                </a:solidFill>
                <a:latin typeface="Times New Roman" panose="02020603050405020304" charset="0"/>
                <a:cs typeface="Times New Roman" panose="02020603050405020304" charset="0"/>
                <a:sym typeface="+mn-lt"/>
              </a:rPr>
              <a:t>The responsibility of Nikita to build the user interface of </a:t>
            </a:r>
            <a:r>
              <a:rPr lang="en-IN" altLang="zh-CN" sz="1100" dirty="0">
                <a:solidFill>
                  <a:srgbClr val="19122F"/>
                </a:solidFill>
                <a:latin typeface="Times New Roman" panose="02020603050405020304" charset="0"/>
                <a:cs typeface="Times New Roman" panose="02020603050405020304" charset="0"/>
                <a:sym typeface="+mn-lt"/>
              </a:rPr>
              <a:t>music player </a:t>
            </a:r>
            <a:endParaRPr lang="en-IN" altLang="zh-CN" sz="1100" dirty="0">
              <a:solidFill>
                <a:srgbClr val="19122F"/>
              </a:solidFill>
              <a:latin typeface="Times New Roman" panose="02020603050405020304" charset="0"/>
              <a:cs typeface="Times New Roman" panose="02020603050405020304" charset="0"/>
              <a:sym typeface="+mn-lt"/>
            </a:endParaRPr>
          </a:p>
        </p:txBody>
      </p:sp>
      <p:sp>
        <p:nvSpPr>
          <p:cNvPr id="27" name="文本框 26"/>
          <p:cNvSpPr txBox="1"/>
          <p:nvPr/>
        </p:nvSpPr>
        <p:spPr>
          <a:xfrm>
            <a:off x="4925482" y="3938261"/>
            <a:ext cx="2313090" cy="368300"/>
          </a:xfrm>
          <a:prstGeom prst="rect">
            <a:avLst/>
          </a:prstGeom>
          <a:noFill/>
        </p:spPr>
        <p:txBody>
          <a:bodyPr wrap="square" rtlCol="0">
            <a:spAutoFit/>
          </a:bodyPr>
          <a:lstStyle/>
          <a:p>
            <a:pPr algn="ctr"/>
            <a:r>
              <a:rPr lang="en-IN" altLang="zh-CN" dirty="0">
                <a:solidFill>
                  <a:srgbClr val="19122F"/>
                </a:solidFill>
                <a:latin typeface="Times New Roman" panose="02020603050405020304" charset="0"/>
                <a:cs typeface="Times New Roman" panose="02020603050405020304" charset="0"/>
                <a:sym typeface="+mn-lt"/>
              </a:rPr>
              <a:t>NIkita</a:t>
            </a:r>
            <a:endParaRPr lang="en-IN" altLang="zh-CN" dirty="0">
              <a:solidFill>
                <a:srgbClr val="19122F"/>
              </a:solidFill>
              <a:latin typeface="Times New Roman" panose="02020603050405020304" charset="0"/>
              <a:cs typeface="Times New Roman" panose="02020603050405020304" charset="0"/>
              <a:sym typeface="+mn-lt"/>
            </a:endParaRPr>
          </a:p>
        </p:txBody>
      </p:sp>
      <p:cxnSp>
        <p:nvCxnSpPr>
          <p:cNvPr id="36" name="直接连接符 35"/>
          <p:cNvCxnSpPr/>
          <p:nvPr/>
        </p:nvCxnSpPr>
        <p:spPr>
          <a:xfrm>
            <a:off x="10782020" y="4426673"/>
            <a:ext cx="461645" cy="0"/>
          </a:xfrm>
          <a:prstGeom prst="line">
            <a:avLst/>
          </a:prstGeom>
          <a:ln>
            <a:solidFill>
              <a:srgbClr val="19122F"/>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9845403" y="4517664"/>
            <a:ext cx="2334878" cy="852805"/>
          </a:xfrm>
          <a:prstGeom prst="rect">
            <a:avLst/>
          </a:prstGeom>
        </p:spPr>
        <p:txBody>
          <a:bodyPr wrap="square">
            <a:spAutoFit/>
          </a:bodyPr>
          <a:lstStyle/>
          <a:p>
            <a:pPr algn="ctr">
              <a:lnSpc>
                <a:spcPct val="150000"/>
              </a:lnSpc>
            </a:pPr>
            <a:r>
              <a:rPr lang="zh-CN" altLang="en-US" sz="1100" dirty="0">
                <a:solidFill>
                  <a:srgbClr val="19122F"/>
                </a:solidFill>
                <a:latin typeface="Times New Roman" panose="02020603050405020304" charset="0"/>
                <a:cs typeface="Times New Roman" panose="02020603050405020304" charset="0"/>
                <a:sym typeface="+mn-lt"/>
              </a:rPr>
              <a:t>The responsibility of Anand Kumar is to develop back end </a:t>
            </a:r>
            <a:r>
              <a:rPr lang="en-IN" altLang="zh-CN" sz="1100" dirty="0">
                <a:solidFill>
                  <a:srgbClr val="19122F"/>
                </a:solidFill>
                <a:latin typeface="Times New Roman" panose="02020603050405020304" charset="0"/>
                <a:cs typeface="Times New Roman" panose="02020603050405020304" charset="0"/>
                <a:sym typeface="+mn-lt"/>
              </a:rPr>
              <a:t>code of music player.</a:t>
            </a:r>
            <a:endParaRPr lang="zh-CN" altLang="en-US" sz="1100" dirty="0">
              <a:solidFill>
                <a:srgbClr val="19122F"/>
              </a:solidFill>
              <a:latin typeface="Times New Roman" panose="02020603050405020304" charset="0"/>
              <a:cs typeface="Times New Roman" panose="02020603050405020304" charset="0"/>
              <a:sym typeface="+mn-lt"/>
            </a:endParaRPr>
          </a:p>
        </p:txBody>
      </p:sp>
      <p:sp>
        <p:nvSpPr>
          <p:cNvPr id="38" name="文本框 37"/>
          <p:cNvSpPr txBox="1"/>
          <p:nvPr/>
        </p:nvSpPr>
        <p:spPr>
          <a:xfrm>
            <a:off x="9845403" y="3938261"/>
            <a:ext cx="2313090" cy="368300"/>
          </a:xfrm>
          <a:prstGeom prst="rect">
            <a:avLst/>
          </a:prstGeom>
          <a:noFill/>
        </p:spPr>
        <p:txBody>
          <a:bodyPr wrap="square" rtlCol="0">
            <a:spAutoFit/>
          </a:bodyPr>
          <a:lstStyle/>
          <a:p>
            <a:pPr algn="ctr"/>
            <a:r>
              <a:rPr lang="en-IN" altLang="zh-CN" dirty="0">
                <a:solidFill>
                  <a:srgbClr val="19122F"/>
                </a:solidFill>
                <a:cs typeface="+mn-ea"/>
                <a:sym typeface="+mn-lt"/>
              </a:rPr>
              <a:t>Anand </a:t>
            </a:r>
            <a:r>
              <a:rPr lang="en-IN" altLang="zh-CN" dirty="0">
                <a:solidFill>
                  <a:srgbClr val="19122F"/>
                </a:solidFill>
                <a:latin typeface="Times New Roman" panose="02020603050405020304" charset="0"/>
                <a:cs typeface="Times New Roman" panose="02020603050405020304" charset="0"/>
                <a:sym typeface="+mn-lt"/>
              </a:rPr>
              <a:t>Kumar</a:t>
            </a:r>
            <a:endParaRPr lang="en-IN" altLang="zh-CN" dirty="0">
              <a:solidFill>
                <a:srgbClr val="19122F"/>
              </a:solidFill>
              <a:latin typeface="Times New Roman" panose="02020603050405020304" charset="0"/>
              <a:cs typeface="Times New Roman" panose="02020603050405020304" charset="0"/>
              <a:sym typeface="+mn-lt"/>
            </a:endParaRPr>
          </a:p>
        </p:txBody>
      </p:sp>
      <p:sp>
        <p:nvSpPr>
          <p:cNvPr id="39" name="文本框 38"/>
          <p:cNvSpPr txBox="1"/>
          <p:nvPr/>
        </p:nvSpPr>
        <p:spPr>
          <a:xfrm>
            <a:off x="4178924" y="365398"/>
            <a:ext cx="3834153" cy="70675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bg1"/>
                </a:solidFill>
                <a:effectLst/>
                <a:uLnTx/>
                <a:uFillTx/>
                <a:cs typeface="+mn-ea"/>
                <a:sym typeface="+mn-lt"/>
              </a:rPr>
              <a:t>Responsibility of  each member of the Group</a:t>
            </a:r>
            <a:endParaRPr kumimoji="0" lang="zh-CN" altLang="en-US" sz="2000" b="0" i="0" u="none" strike="noStrike" kern="1200" cap="none" spc="0" normalizeH="0" baseline="0" noProof="0" dirty="0">
              <a:ln>
                <a:noFill/>
              </a:ln>
              <a:solidFill>
                <a:schemeClr val="bg1"/>
              </a:solidFill>
              <a:effectLst/>
              <a:uLnTx/>
              <a:uFillTx/>
              <a:cs typeface="+mn-ea"/>
              <a:sym typeface="+mn-l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椭圆 4"/>
          <p:cNvSpPr/>
          <p:nvPr/>
        </p:nvSpPr>
        <p:spPr>
          <a:xfrm>
            <a:off x="-2217055" y="280405"/>
            <a:ext cx="3774870" cy="377487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9875345" y="4599162"/>
            <a:ext cx="3138689" cy="3138689"/>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9400052" y="-990277"/>
            <a:ext cx="2008240" cy="200824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745390" y="5877486"/>
            <a:ext cx="667476" cy="667476"/>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10404172" y="2035926"/>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7821765" y="5610510"/>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文本框 12"/>
          <p:cNvSpPr txBox="1"/>
          <p:nvPr/>
        </p:nvSpPr>
        <p:spPr>
          <a:xfrm>
            <a:off x="4772888" y="1758719"/>
            <a:ext cx="2646219" cy="1198880"/>
          </a:xfrm>
          <a:prstGeom prst="rect">
            <a:avLst/>
          </a:prstGeom>
          <a:noFill/>
        </p:spPr>
        <p:txBody>
          <a:bodyPr wrap="square" rtlCol="0">
            <a:spAutoFit/>
          </a:bodyPr>
          <a:lstStyle/>
          <a:p>
            <a:pPr algn="ctr"/>
            <a:r>
              <a:rPr lang="en-US" altLang="zh-CN" sz="7200" dirty="0">
                <a:solidFill>
                  <a:schemeClr val="bg1"/>
                </a:solidFill>
                <a:cs typeface="+mn-ea"/>
                <a:sym typeface="+mn-lt"/>
              </a:rPr>
              <a:t> </a:t>
            </a:r>
            <a:endParaRPr lang="zh-CN" altLang="en-US" sz="7200" dirty="0">
              <a:solidFill>
                <a:schemeClr val="bg1"/>
              </a:solidFill>
              <a:cs typeface="+mn-ea"/>
              <a:sym typeface="+mn-lt"/>
            </a:endParaRPr>
          </a:p>
        </p:txBody>
      </p:sp>
      <p:sp>
        <p:nvSpPr>
          <p:cNvPr id="24" name="等腰三角形 23"/>
          <p:cNvSpPr/>
          <p:nvPr/>
        </p:nvSpPr>
        <p:spPr>
          <a:xfrm flipV="1">
            <a:off x="4670643" y="1448438"/>
            <a:ext cx="2850714" cy="2168361"/>
          </a:xfrm>
          <a:prstGeom prst="triangle">
            <a:avLst/>
          </a:prstGeom>
          <a:noFill/>
          <a:ln w="38100">
            <a:gradFill>
              <a:gsLst>
                <a:gs pos="0">
                  <a:srgbClr val="31F0FA"/>
                </a:gs>
                <a:gs pos="62000">
                  <a:srgbClr val="5753C9"/>
                </a:gs>
                <a:gs pos="100000">
                  <a:srgbClr val="D41F86"/>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等腰三角形 24"/>
          <p:cNvSpPr/>
          <p:nvPr/>
        </p:nvSpPr>
        <p:spPr>
          <a:xfrm>
            <a:off x="4886657" y="1341935"/>
            <a:ext cx="2418682" cy="1955989"/>
          </a:xfrm>
          <a:prstGeom prst="triangle">
            <a:avLst/>
          </a:prstGeom>
          <a:noFill/>
          <a:ln>
            <a:solidFill>
              <a:schemeClr val="bg1">
                <a:alpha val="2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9" name="直接连接符 18"/>
          <p:cNvCxnSpPr/>
          <p:nvPr/>
        </p:nvCxnSpPr>
        <p:spPr>
          <a:xfrm>
            <a:off x="5479493" y="4594790"/>
            <a:ext cx="11176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1926092" y="4712382"/>
            <a:ext cx="8339809" cy="852805"/>
          </a:xfrm>
          <a:prstGeom prst="rect">
            <a:avLst/>
          </a:prstGeom>
        </p:spPr>
        <p:txBody>
          <a:bodyPr wrap="square">
            <a:spAutoFit/>
          </a:bodyPr>
          <a:lstStyle/>
          <a:p>
            <a:pPr algn="just">
              <a:lnSpc>
                <a:spcPct val="150000"/>
              </a:lnSpc>
            </a:pPr>
            <a:r>
              <a:rPr lang="zh-CN" altLang="en-US" sz="1100" dirty="0">
                <a:solidFill>
                  <a:schemeClr val="bg1"/>
                </a:solidFill>
                <a:latin typeface="Times New Roman" panose="02020603050405020304" charset="0"/>
                <a:cs typeface="Times New Roman" panose="02020603050405020304" charset="0"/>
                <a:sym typeface="+mn-lt"/>
              </a:rPr>
              <a:t>Action Plans are simple lists of all of the tasks that you need to finish to meet an objective. They differ from To-Do Lists in that they focus on the achievement of a single goal. Action Plans are useful, because they give you a framework for thinking about how you'll complete a project efficiently.</a:t>
            </a:r>
            <a:endParaRPr lang="zh-CN" altLang="en-US" sz="1100" dirty="0">
              <a:solidFill>
                <a:schemeClr val="bg1"/>
              </a:solidFill>
              <a:latin typeface="Times New Roman" panose="02020603050405020304" charset="0"/>
              <a:cs typeface="Times New Roman" panose="02020603050405020304" charset="0"/>
              <a:sym typeface="+mn-lt"/>
            </a:endParaRPr>
          </a:p>
        </p:txBody>
      </p:sp>
      <p:sp>
        <p:nvSpPr>
          <p:cNvPr id="15" name="矩形 14"/>
          <p:cNvSpPr/>
          <p:nvPr/>
        </p:nvSpPr>
        <p:spPr>
          <a:xfrm>
            <a:off x="4146095" y="3820171"/>
            <a:ext cx="3899811" cy="583565"/>
          </a:xfrm>
          <a:prstGeom prst="rect">
            <a:avLst/>
          </a:prstGeom>
        </p:spPr>
        <p:txBody>
          <a:bodyPr wrap="square">
            <a:spAutoFit/>
          </a:bodyPr>
          <a:lstStyle/>
          <a:p>
            <a:pPr algn="ctr"/>
            <a:r>
              <a:rPr lang="en-IN" altLang="zh-CN" sz="3200" dirty="0">
                <a:solidFill>
                  <a:schemeClr val="bg1"/>
                </a:solidFill>
                <a:latin typeface="Times New Roman" panose="02020603050405020304" charset="0"/>
                <a:cs typeface="Times New Roman" panose="02020603050405020304" charset="0"/>
                <a:sym typeface="+mn-lt"/>
              </a:rPr>
              <a:t>Action Plan</a:t>
            </a:r>
            <a:endParaRPr lang="en-IN" altLang="zh-CN" sz="3200" dirty="0">
              <a:solidFill>
                <a:schemeClr val="bg1"/>
              </a:solidFill>
              <a:latin typeface="Times New Roman" panose="02020603050405020304" charset="0"/>
              <a:cs typeface="Times New Roman" panose="02020603050405020304" charset="0"/>
              <a:sym typeface="+mn-l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35" y="0"/>
            <a:ext cx="12192000" cy="6858000"/>
          </a:xfrm>
          <a:prstGeom prst="rect">
            <a:avLst/>
          </a:prstGeom>
        </p:spPr>
      </p:pic>
      <p:sp>
        <p:nvSpPr>
          <p:cNvPr id="5" name="椭圆 4"/>
          <p:cNvSpPr/>
          <p:nvPr/>
        </p:nvSpPr>
        <p:spPr>
          <a:xfrm>
            <a:off x="-2217055" y="280405"/>
            <a:ext cx="3774870" cy="377487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9875345" y="4599162"/>
            <a:ext cx="3138689" cy="3138689"/>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9400052" y="-990277"/>
            <a:ext cx="2008240" cy="200824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745390" y="5877486"/>
            <a:ext cx="667476" cy="667476"/>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10404172" y="2035926"/>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7821765" y="5610510"/>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文本框 12"/>
          <p:cNvSpPr txBox="1"/>
          <p:nvPr/>
        </p:nvSpPr>
        <p:spPr>
          <a:xfrm>
            <a:off x="4772888" y="1758719"/>
            <a:ext cx="2646219" cy="1198880"/>
          </a:xfrm>
          <a:prstGeom prst="rect">
            <a:avLst/>
          </a:prstGeom>
          <a:noFill/>
        </p:spPr>
        <p:txBody>
          <a:bodyPr wrap="square" rtlCol="0">
            <a:spAutoFit/>
          </a:bodyPr>
          <a:lstStyle/>
          <a:p>
            <a:pPr algn="ctr"/>
            <a:r>
              <a:rPr lang="en-US" altLang="zh-CN" sz="7200" dirty="0">
                <a:solidFill>
                  <a:schemeClr val="bg1"/>
                </a:solidFill>
                <a:cs typeface="+mn-ea"/>
                <a:sym typeface="+mn-lt"/>
              </a:rPr>
              <a:t> </a:t>
            </a:r>
            <a:endParaRPr lang="zh-CN" altLang="en-US" sz="7200" dirty="0">
              <a:solidFill>
                <a:schemeClr val="bg1"/>
              </a:solidFill>
              <a:cs typeface="+mn-ea"/>
              <a:sym typeface="+mn-lt"/>
            </a:endParaRPr>
          </a:p>
        </p:txBody>
      </p:sp>
      <p:sp>
        <p:nvSpPr>
          <p:cNvPr id="24" name="等腰三角形 23"/>
          <p:cNvSpPr/>
          <p:nvPr/>
        </p:nvSpPr>
        <p:spPr>
          <a:xfrm flipV="1">
            <a:off x="4670643" y="1448438"/>
            <a:ext cx="2850714" cy="2168361"/>
          </a:xfrm>
          <a:prstGeom prst="triangle">
            <a:avLst/>
          </a:prstGeom>
          <a:noFill/>
          <a:ln w="38100">
            <a:gradFill>
              <a:gsLst>
                <a:gs pos="0">
                  <a:srgbClr val="31F0FA"/>
                </a:gs>
                <a:gs pos="62000">
                  <a:srgbClr val="5753C9"/>
                </a:gs>
                <a:gs pos="100000">
                  <a:srgbClr val="D41F86"/>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等腰三角形 24"/>
          <p:cNvSpPr/>
          <p:nvPr/>
        </p:nvSpPr>
        <p:spPr>
          <a:xfrm>
            <a:off x="4886657" y="1341935"/>
            <a:ext cx="2418682" cy="1955989"/>
          </a:xfrm>
          <a:prstGeom prst="triangle">
            <a:avLst/>
          </a:prstGeom>
          <a:noFill/>
          <a:ln>
            <a:solidFill>
              <a:schemeClr val="bg1">
                <a:alpha val="2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矩形 19"/>
          <p:cNvSpPr/>
          <p:nvPr/>
        </p:nvSpPr>
        <p:spPr>
          <a:xfrm>
            <a:off x="1926092" y="4712382"/>
            <a:ext cx="8339809" cy="344805"/>
          </a:xfrm>
          <a:prstGeom prst="rect">
            <a:avLst/>
          </a:prstGeom>
        </p:spPr>
        <p:txBody>
          <a:bodyPr wrap="square">
            <a:spAutoFit/>
          </a:bodyPr>
          <a:lstStyle/>
          <a:p>
            <a:pPr algn="ctr">
              <a:lnSpc>
                <a:spcPct val="150000"/>
              </a:lnSpc>
            </a:pPr>
            <a:endParaRPr lang="zh-CN" altLang="en-US" sz="1100" dirty="0">
              <a:solidFill>
                <a:schemeClr val="bg1"/>
              </a:solidFill>
              <a:cs typeface="+mn-ea"/>
              <a:sym typeface="+mn-lt"/>
            </a:endParaRPr>
          </a:p>
        </p:txBody>
      </p:sp>
      <p:sp>
        <p:nvSpPr>
          <p:cNvPr id="2" name="Text Box 1"/>
          <p:cNvSpPr txBox="1"/>
          <p:nvPr/>
        </p:nvSpPr>
        <p:spPr>
          <a:xfrm>
            <a:off x="3775505" y="3702637"/>
            <a:ext cx="4678680" cy="953135"/>
          </a:xfrm>
          <a:prstGeom prst="rect">
            <a:avLst/>
          </a:prstGeom>
          <a:noFill/>
        </p:spPr>
        <p:txBody>
          <a:bodyPr wrap="square" rtlCol="0">
            <a:spAutoFit/>
          </a:bodyPr>
          <a:lstStyle/>
          <a:p>
            <a:r>
              <a:rPr lang="en-IN" altLang="en-US" sz="2800" dirty="0" err="1">
                <a:solidFill>
                  <a:schemeClr val="bg1"/>
                </a:solidFill>
                <a:latin typeface="Times New Roman" panose="02020603050405020304" charset="0"/>
                <a:cs typeface="Times New Roman" panose="02020603050405020304" charset="0"/>
              </a:rPr>
              <a:t>OutCome</a:t>
            </a:r>
            <a:r>
              <a:rPr lang="en-IN" altLang="en-US" sz="2800" dirty="0">
                <a:solidFill>
                  <a:schemeClr val="bg1"/>
                </a:solidFill>
                <a:latin typeface="Times New Roman" panose="02020603050405020304" charset="0"/>
                <a:cs typeface="Times New Roman" panose="02020603050405020304" charset="0"/>
              </a:rPr>
              <a:t> of the </a:t>
            </a:r>
            <a:r>
              <a:rPr lang="en-IN" altLang="en-US" sz="2800" dirty="0" err="1">
                <a:solidFill>
                  <a:schemeClr val="bg1"/>
                </a:solidFill>
                <a:latin typeface="Times New Roman" panose="02020603050405020304" charset="0"/>
                <a:cs typeface="Times New Roman" panose="02020603050405020304" charset="0"/>
              </a:rPr>
              <a:t>Project:Working</a:t>
            </a:r>
            <a:r>
              <a:rPr lang="en-IN" altLang="en-US" sz="2800" dirty="0">
                <a:solidFill>
                  <a:schemeClr val="bg1"/>
                </a:solidFill>
                <a:latin typeface="Times New Roman" panose="02020603050405020304" charset="0"/>
                <a:cs typeface="Times New Roman" panose="02020603050405020304" charset="0"/>
              </a:rPr>
              <a:t>  Sample.</a:t>
            </a:r>
            <a:endParaRPr lang="en-IN" altLang="en-US" sz="2800" dirty="0">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Untitled">
            <a:hlinkClick r:id="" action="ppaction://media"/>
          </p:cNvPr>
          <p:cNvPicPr/>
          <p:nvPr>
            <p:ph idx="1"/>
            <a:videoFile r:link="rId1"/>
            <p:extLst>
              <p:ext uri="{DAA4B4D4-6D71-4841-9C94-3DE7FCFB9230}">
                <p14:media xmlns:p14="http://schemas.microsoft.com/office/powerpoint/2010/main" r:link="rId2"/>
              </p:ext>
            </p:extLst>
          </p:nvPr>
        </p:nvPicPr>
        <p:blipFill>
          <a:blip r:embed="rId3"/>
          <a:stretch>
            <a:fillRect/>
          </a:stretch>
        </p:blipFill>
        <p:spPr>
          <a:xfrm>
            <a:off x="-635" y="-635"/>
            <a:ext cx="12192635" cy="6859270"/>
          </a:xfrm>
          <a:prstGeom prst="rect">
            <a:avLst/>
          </a:prstGeom>
        </p:spPr>
      </p:pic>
    </p:spTree>
  </p:cSld>
  <p:clrMapOvr>
    <a:masterClrMapping/>
  </p:clrMapOvr>
  <p:timing>
    <p:tnLst>
      <p:par>
        <p:cTn id="1" dur="indefinite" restart="never" nodeType="tmRoot">
          <p:childTnLst>
            <p:video fullScrn="0">
              <p:cMediaNode>
                <p:cTn id="2" fill="hold" display="1">
                  <p:stCondLst>
                    <p:cond delay="indefinite"/>
                  </p:stCondLst>
                  <p:endCondLst>
                    <p:cond evt="onNext">
                      <p:tgtEl>
                        <p:sldTgt/>
                      </p:tgtEl>
                    </p:cond>
                    <p:cond evt="onPrev">
                      <p:tgtEl>
                        <p:sldTgt/>
                      </p:tgtEl>
                    </p:cond>
                  </p:endCondLst>
                </p:cTn>
                <p:tgtEl>
                  <p:spTgt spid="4"/>
                </p:tgtEl>
              </p:cMediaNode>
            </p:video>
            <p:seq concurrent="1" nextAc="seek">
              <p:cTn id="3" restart="whenNotActive" fill="hold" evtFilter="cancelBubble" nodeType="interactiveSeq">
                <p:stCondLst>
                  <p:cond evt="onClick" delay="0">
                    <p:tgtEl>
                      <p:spTgt spid="4"/>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additive="base">
                                        <p:cTn id="7"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IN" altLang="en-US">
                <a:latin typeface="Times New Roman" panose="02020603050405020304" charset="0"/>
                <a:cs typeface="Times New Roman" panose="02020603050405020304" charset="0"/>
              </a:rPr>
              <a:t>Out come of the Project:</a:t>
            </a:r>
            <a:endParaRPr lang="en-IN"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lstStyle/>
          <a:p>
            <a:pPr algn="just"/>
            <a:r>
              <a:rPr lang="en-IN" altLang="en-US">
                <a:latin typeface="Times New Roman" panose="02020603050405020304" charset="0"/>
                <a:cs typeface="Times New Roman" panose="02020603050405020304" charset="0"/>
              </a:rPr>
              <a:t>The out come of the project is a Music Player application which will run on android operating system</a:t>
            </a:r>
            <a:endParaRPr lang="en-IN" altLang="en-US">
              <a:latin typeface="Times New Roman" panose="02020603050405020304" charset="0"/>
              <a:cs typeface="Times New Roman" panose="02020603050405020304" charset="0"/>
            </a:endParaRPr>
          </a:p>
          <a:p>
            <a:pPr algn="just"/>
            <a:r>
              <a:rPr lang="en-IN" altLang="en-US">
                <a:latin typeface="Times New Roman" panose="02020603050405020304" charset="0"/>
                <a:cs typeface="Times New Roman" panose="02020603050405020304" charset="0"/>
              </a:rPr>
              <a:t>The android music player application have smart feature shake to change the music .</a:t>
            </a:r>
            <a:endParaRPr lang="en-IN" altLang="en-US">
              <a:latin typeface="Times New Roman" panose="02020603050405020304" charset="0"/>
              <a:cs typeface="Times New Roman" panose="02020603050405020304" charset="0"/>
            </a:endParaRPr>
          </a:p>
          <a:p>
            <a:pPr algn="just"/>
            <a:r>
              <a:rPr lang="en-IN" altLang="en-US">
                <a:latin typeface="Times New Roman" panose="02020603050405020304" charset="0"/>
                <a:cs typeface="Times New Roman" panose="02020603050405020304" charset="0"/>
              </a:rPr>
              <a:t>It will also provide feature to add your favorites songs .</a:t>
            </a:r>
            <a:endParaRPr lang="en-IN" altLang="en-US">
              <a:latin typeface="Times New Roman" panose="02020603050405020304" charset="0"/>
              <a:cs typeface="Times New Roman" panose="02020603050405020304" charset="0"/>
            </a:endParaRPr>
          </a:p>
          <a:p>
            <a:pPr marL="0" indent="0" algn="just">
              <a:buNone/>
            </a:pPr>
            <a:r>
              <a:rPr lang="en-IN" altLang="en-US">
                <a:latin typeface="Times New Roman" panose="02020603050405020304" charset="0"/>
                <a:cs typeface="Times New Roman" panose="02020603050405020304" charset="0"/>
              </a:rPr>
              <a:t>The music player application did not requried any internet connetion to play they music .</a:t>
            </a:r>
            <a:endParaRPr lang="en-IN" altLang="en-US">
              <a:latin typeface="Times New Roman" panose="02020603050405020304" charset="0"/>
              <a:cs typeface="Times New Roman" panose="02020603050405020304" charset="0"/>
            </a:endParaRPr>
          </a:p>
          <a:p>
            <a:pPr marL="0" indent="0" algn="just">
              <a:buNone/>
            </a:pPr>
            <a:r>
              <a:rPr lang="en-IN" altLang="en-US">
                <a:latin typeface="Times New Roman" panose="02020603050405020304" charset="0"/>
                <a:cs typeface="Times New Roman" panose="02020603050405020304" charset="0"/>
              </a:rPr>
              <a:t>Music player will play the song which is present in mobile device/mobile storage.</a:t>
            </a:r>
            <a:endParaRPr lang="en-US">
              <a:latin typeface="Times New Roman" panose="02020603050405020304" charset="0"/>
              <a:cs typeface="Times New Roman" panose="02020603050405020304" charset="0"/>
            </a:endParaRPr>
          </a:p>
          <a:p>
            <a:pPr algn="just"/>
            <a:endParaRPr lang="en-US">
              <a:latin typeface="Times New Roman" panose="02020603050405020304" charset="0"/>
              <a:cs typeface="Times New Roman" panose="0202060305040502030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椭圆 4"/>
          <p:cNvSpPr/>
          <p:nvPr/>
        </p:nvSpPr>
        <p:spPr>
          <a:xfrm>
            <a:off x="-2154721" y="3151605"/>
            <a:ext cx="3774870" cy="377487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10692071" y="2959048"/>
            <a:ext cx="3138689" cy="3138689"/>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9663880" y="-977952"/>
            <a:ext cx="2008240" cy="200824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2225848" y="975696"/>
            <a:ext cx="667476" cy="667476"/>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10404172" y="2035926"/>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7821765" y="5610510"/>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文本框 12"/>
          <p:cNvSpPr txBox="1"/>
          <p:nvPr/>
        </p:nvSpPr>
        <p:spPr>
          <a:xfrm>
            <a:off x="4772889" y="1783119"/>
            <a:ext cx="2646219" cy="768350"/>
          </a:xfrm>
          <a:prstGeom prst="rect">
            <a:avLst/>
          </a:prstGeom>
          <a:noFill/>
        </p:spPr>
        <p:txBody>
          <a:bodyPr wrap="square" rtlCol="0">
            <a:spAutoFit/>
          </a:bodyPr>
          <a:lstStyle/>
          <a:p>
            <a:pPr algn="ctr"/>
            <a:r>
              <a:rPr lang="en-US" altLang="zh-CN" sz="4400" dirty="0">
                <a:solidFill>
                  <a:schemeClr val="bg1"/>
                </a:solidFill>
                <a:cs typeface="+mn-ea"/>
                <a:sym typeface="+mn-lt"/>
              </a:rPr>
              <a:t> </a:t>
            </a:r>
            <a:endParaRPr lang="zh-CN" altLang="en-US" sz="4400" dirty="0">
              <a:solidFill>
                <a:schemeClr val="bg1"/>
              </a:solidFill>
              <a:cs typeface="+mn-ea"/>
              <a:sym typeface="+mn-lt"/>
            </a:endParaRPr>
          </a:p>
        </p:txBody>
      </p:sp>
      <p:sp>
        <p:nvSpPr>
          <p:cNvPr id="14" name="文本框 13"/>
          <p:cNvSpPr txBox="1"/>
          <p:nvPr/>
        </p:nvSpPr>
        <p:spPr>
          <a:xfrm>
            <a:off x="1282503" y="3786900"/>
            <a:ext cx="9626995" cy="706755"/>
          </a:xfrm>
          <a:prstGeom prst="rect">
            <a:avLst/>
          </a:prstGeom>
          <a:noFill/>
        </p:spPr>
        <p:txBody>
          <a:bodyPr wrap="square" rtlCol="0">
            <a:spAutoFit/>
          </a:bodyPr>
          <a:lstStyle/>
          <a:p>
            <a:pPr algn="ctr"/>
            <a:r>
              <a:rPr lang="en-US" altLang="zh-CN" sz="4000" dirty="0">
                <a:solidFill>
                  <a:schemeClr val="bg1"/>
                </a:solidFill>
                <a:latin typeface="Times New Roman" panose="02020603050405020304" charset="0"/>
                <a:cs typeface="Times New Roman" panose="02020603050405020304" charset="0"/>
                <a:sym typeface="+mn-lt"/>
              </a:rPr>
              <a:t>THANK YOU</a:t>
            </a:r>
            <a:endParaRPr lang="zh-CN" altLang="en-US" sz="4000" dirty="0">
              <a:solidFill>
                <a:schemeClr val="bg1"/>
              </a:solidFill>
              <a:latin typeface="Times New Roman" panose="02020603050405020304" charset="0"/>
              <a:cs typeface="Times New Roman" panose="02020603050405020304" charset="0"/>
              <a:sym typeface="+mn-lt"/>
            </a:endParaRPr>
          </a:p>
        </p:txBody>
      </p:sp>
      <p:sp>
        <p:nvSpPr>
          <p:cNvPr id="24" name="等腰三角形 23"/>
          <p:cNvSpPr/>
          <p:nvPr/>
        </p:nvSpPr>
        <p:spPr>
          <a:xfrm flipV="1">
            <a:off x="4670643" y="1448438"/>
            <a:ext cx="2850714" cy="2168361"/>
          </a:xfrm>
          <a:prstGeom prst="triangle">
            <a:avLst/>
          </a:prstGeom>
          <a:noFill/>
          <a:ln w="38100">
            <a:gradFill>
              <a:gsLst>
                <a:gs pos="0">
                  <a:srgbClr val="31F0FA"/>
                </a:gs>
                <a:gs pos="62000">
                  <a:srgbClr val="5753C9"/>
                </a:gs>
                <a:gs pos="100000">
                  <a:srgbClr val="D41F86"/>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等腰三角形 24"/>
          <p:cNvSpPr/>
          <p:nvPr/>
        </p:nvSpPr>
        <p:spPr>
          <a:xfrm>
            <a:off x="4886657" y="1341935"/>
            <a:ext cx="2418682" cy="1955989"/>
          </a:xfrm>
          <a:prstGeom prst="triangle">
            <a:avLst/>
          </a:prstGeom>
          <a:noFill/>
          <a:ln>
            <a:solidFill>
              <a:schemeClr val="bg1">
                <a:alpha val="2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charset="0"/>
                <a:cs typeface="Times New Roman" panose="02020603050405020304" charset="0"/>
                <a:sym typeface="+mn-ea"/>
              </a:rPr>
              <a:t>Aim To Develo</a:t>
            </a:r>
            <a:r>
              <a:rPr lang="en-IN" altLang="en-US" sz="3200" b="1" dirty="0">
                <a:latin typeface="Times New Roman" panose="02020603050405020304" charset="0"/>
                <a:cs typeface="Times New Roman" panose="02020603050405020304" charset="0"/>
                <a:sym typeface="+mn-ea"/>
              </a:rPr>
              <a:t>p this music player Application</a:t>
            </a:r>
            <a:endParaRPr lang="en-IN" altLang="en-US" sz="3200" b="1" dirty="0">
              <a:latin typeface="Times New Roman" panose="02020603050405020304" charset="0"/>
              <a:cs typeface="Times New Roman" panose="02020603050405020304" charset="0"/>
              <a:sym typeface="+mn-ea"/>
            </a:endParaRPr>
          </a:p>
        </p:txBody>
      </p:sp>
      <p:sp>
        <p:nvSpPr>
          <p:cNvPr id="3" name="Content Placeholder 2"/>
          <p:cNvSpPr>
            <a:spLocks noGrp="1"/>
          </p:cNvSpPr>
          <p:nvPr>
            <p:ph idx="1"/>
          </p:nvPr>
        </p:nvSpPr>
        <p:spPr/>
        <p:txBody>
          <a:bodyPr>
            <a:normAutofit/>
          </a:bodyPr>
          <a:lstStyle/>
          <a:p>
            <a:pPr algn="just"/>
            <a:r>
              <a:rPr lang="en-IN" altLang="en-US">
                <a:latin typeface="Times New Roman" panose="02020603050405020304" charset="0"/>
                <a:cs typeface="Times New Roman" panose="02020603050405020304" charset="0"/>
              </a:rPr>
              <a:t>T</a:t>
            </a:r>
            <a:r>
              <a:rPr lang="en-US">
                <a:latin typeface="Times New Roman" panose="02020603050405020304" charset="0"/>
                <a:cs typeface="Times New Roman" panose="02020603050405020304" charset="0"/>
              </a:rPr>
              <a:t>he purpose to develop a music player application is to develop a smart music player application that provided smart feature Shake to change song’.</a:t>
            </a:r>
            <a:endParaRPr lang="en-US">
              <a:latin typeface="Times New Roman" panose="02020603050405020304" charset="0"/>
              <a:cs typeface="Times New Roman" panose="02020603050405020304" charset="0"/>
            </a:endParaRPr>
          </a:p>
          <a:p>
            <a:pPr marL="0" indent="0" algn="just">
              <a:buNone/>
            </a:pPr>
            <a:r>
              <a:rPr lang="en-IN" altLang="en-US">
                <a:latin typeface="Times New Roman" panose="02020603050405020304" charset="0"/>
                <a:cs typeface="Times New Roman" panose="02020603050405020304" charset="0"/>
              </a:rPr>
              <a:t>b</a:t>
            </a:r>
            <a:r>
              <a:rPr lang="en-US">
                <a:latin typeface="Times New Roman" panose="02020603050405020304" charset="0"/>
                <a:cs typeface="Times New Roman" panose="02020603050405020304" charset="0"/>
              </a:rPr>
              <a:t>asically it an offline music player. The app should be able to fetch and play .mp3</a:t>
            </a:r>
            <a:r>
              <a:rPr lang="en-IN" altLang="en-US">
                <a:latin typeface="Times New Roman" panose="02020603050405020304" charset="0"/>
                <a:cs typeface="Times New Roman" panose="02020603050405020304" charset="0"/>
              </a:rPr>
              <a:t>(formally MPEG-1 Audio Layer III)</a:t>
            </a:r>
            <a:r>
              <a:rPr lang="en-US">
                <a:latin typeface="Times New Roman" panose="02020603050405020304" charset="0"/>
                <a:cs typeface="Times New Roman" panose="02020603050405020304" charset="0"/>
              </a:rPr>
              <a:t> and .wav files. </a:t>
            </a:r>
            <a:endParaRPr lang="en-US">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charset="0"/>
                <a:cs typeface="Times New Roman" panose="02020603050405020304" charset="0"/>
                <a:sym typeface="+mn-ea"/>
              </a:rPr>
              <a:t>TECHNOLOGIES USED : -</a:t>
            </a:r>
            <a:endParaRPr lang="en-IN" altLang="en-US" sz="3200" b="1" dirty="0">
              <a:latin typeface="Times New Roman" panose="02020603050405020304" charset="0"/>
              <a:cs typeface="Times New Roman" panose="02020603050405020304" charset="0"/>
              <a:sym typeface="+mn-ea"/>
            </a:endParaRPr>
          </a:p>
        </p:txBody>
      </p:sp>
      <p:sp>
        <p:nvSpPr>
          <p:cNvPr id="3" name="Content Placeholder 2"/>
          <p:cNvSpPr>
            <a:spLocks noGrp="1"/>
          </p:cNvSpPr>
          <p:nvPr>
            <p:ph idx="1"/>
          </p:nvPr>
        </p:nvSpPr>
        <p:spPr/>
        <p:txBody>
          <a:bodyPr>
            <a:normAutofit/>
          </a:bodyPr>
          <a:lstStyle/>
          <a:p>
            <a:pPr algn="just"/>
            <a:r>
              <a:rPr lang="en-US">
                <a:latin typeface="Times New Roman" panose="02020603050405020304" charset="0"/>
                <a:cs typeface="Times New Roman" panose="02020603050405020304" charset="0"/>
                <a:sym typeface="+mn-ea"/>
              </a:rPr>
              <a:t>FRONT END </a:t>
            </a:r>
            <a:r>
              <a:rPr lang="en-IN" altLang="en-US">
                <a:latin typeface="Times New Roman" panose="02020603050405020304" charset="0"/>
                <a:cs typeface="Times New Roman" panose="02020603050405020304" charset="0"/>
                <a:sym typeface="+mn-ea"/>
              </a:rPr>
              <a:t>:UI of android aplication by Using XML</a:t>
            </a:r>
            <a:endParaRPr lang="en-IN" altLang="en-US">
              <a:latin typeface="Times New Roman" panose="02020603050405020304" charset="0"/>
              <a:cs typeface="Times New Roman" panose="02020603050405020304" charset="0"/>
              <a:sym typeface="+mn-ea"/>
            </a:endParaRPr>
          </a:p>
          <a:p>
            <a:pPr algn="just"/>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sym typeface="+mn-ea"/>
              </a:rPr>
              <a:t>BACK END</a:t>
            </a:r>
            <a:r>
              <a:rPr lang="en-IN" altLang="en-US">
                <a:latin typeface="Times New Roman" panose="02020603050405020304" charset="0"/>
                <a:cs typeface="Times New Roman" panose="02020603050405020304" charset="0"/>
                <a:sym typeface="+mn-ea"/>
              </a:rPr>
              <a:t>:</a:t>
            </a:r>
            <a:r>
              <a:rPr lang="en-US">
                <a:latin typeface="Times New Roman" panose="02020603050405020304" charset="0"/>
                <a:cs typeface="Times New Roman" panose="02020603050405020304" charset="0"/>
                <a:sym typeface="+mn-ea"/>
              </a:rPr>
              <a:t> </a:t>
            </a:r>
            <a:r>
              <a:rPr lang="en-IN" altLang="en-US">
                <a:latin typeface="Times New Roman" panose="02020603050405020304" charset="0"/>
                <a:cs typeface="Times New Roman" panose="02020603050405020304" charset="0"/>
                <a:sym typeface="+mn-ea"/>
              </a:rPr>
              <a:t>kotlin</a:t>
            </a:r>
            <a:endParaRPr lang="en-IN" altLang="en-US">
              <a:latin typeface="Times New Roman" panose="02020603050405020304" charset="0"/>
              <a:cs typeface="Times New Roman" panose="02020603050405020304" charset="0"/>
              <a:sym typeface="+mn-ea"/>
            </a:endParaRPr>
          </a:p>
          <a:p>
            <a:pPr algn="just"/>
            <a:r>
              <a:rPr lang="en-IN" altLang="en-US">
                <a:latin typeface="Times New Roman" panose="02020603050405020304" charset="0"/>
                <a:cs typeface="Times New Roman" panose="02020603050405020304" charset="0"/>
                <a:sym typeface="+mn-ea"/>
              </a:rPr>
              <a:t>Database:saving data in sql database and SQLite operation</a:t>
            </a:r>
            <a:endParaRPr lang="en-IN" altLang="en-US">
              <a:latin typeface="Times New Roman" panose="02020603050405020304" charset="0"/>
              <a:cs typeface="Times New Roman" panose="02020603050405020304" charset="0"/>
              <a:sym typeface="+mn-ea"/>
            </a:endParaRPr>
          </a:p>
          <a:p>
            <a:pPr algn="just"/>
            <a:r>
              <a:rPr lang="en-IN" altLang="en-US">
                <a:latin typeface="Times New Roman" panose="02020603050405020304" charset="0"/>
                <a:cs typeface="Times New Roman" panose="02020603050405020304" charset="0"/>
              </a:rPr>
              <a:t>.IDE used to Develop Echo Music player app is Android </a:t>
            </a:r>
            <a:endParaRPr lang="en-US">
              <a:latin typeface="Times New Roman" panose="02020603050405020304" charset="0"/>
              <a:cs typeface="Times New Roman" panose="02020603050405020304" charset="0"/>
            </a:endParaRPr>
          </a:p>
          <a:p>
            <a:pPr marL="0" indent="0" algn="just">
              <a:buNone/>
            </a:pPr>
            <a:r>
              <a:rPr lang="en-IN" altLang="en-US">
                <a:latin typeface="Times New Roman" panose="02020603050405020304" charset="0"/>
                <a:cs typeface="Times New Roman" panose="02020603050405020304" charset="0"/>
              </a:rPr>
              <a:t>studio version 3.5.3.</a:t>
            </a:r>
            <a:endParaRPr lang="en-IN" altLang="en-US">
              <a:latin typeface="Times New Roman" panose="02020603050405020304" charset="0"/>
              <a:cs typeface="Times New Roman" panose="02020603050405020304" charset="0"/>
            </a:endParaRPr>
          </a:p>
          <a:p>
            <a:pPr marL="0" indent="0" algn="just">
              <a:buNone/>
            </a:pPr>
            <a:r>
              <a:rPr lang="en-IN" altLang="en-US">
                <a:latin typeface="Times New Roman" panose="02020603050405020304" charset="0"/>
                <a:cs typeface="Times New Roman" panose="02020603050405020304" charset="0"/>
              </a:rPr>
              <a:t>.Application run on android os Ice Cream Sandwich 4.00 to higher version</a:t>
            </a:r>
            <a:endParaRPr lang="en-IN" altLang="en-US">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IN" altLang="en-US" sz="2400"/>
          </a:p>
        </p:txBody>
      </p:sp>
      <p:pic>
        <p:nvPicPr>
          <p:cNvPr id="10" name="图片 9"/>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18415" y="-6985"/>
            <a:ext cx="12211685" cy="6936740"/>
          </a:xfrm>
          <a:prstGeom prst="rect">
            <a:avLst/>
          </a:prstGeom>
        </p:spPr>
      </p:pic>
      <p:sp>
        <p:nvSpPr>
          <p:cNvPr id="6" name="Text Box 5"/>
          <p:cNvSpPr txBox="1"/>
          <p:nvPr/>
        </p:nvSpPr>
        <p:spPr>
          <a:xfrm>
            <a:off x="946785" y="433070"/>
            <a:ext cx="9802495" cy="1630045"/>
          </a:xfrm>
          <a:prstGeom prst="rect">
            <a:avLst/>
          </a:prstGeom>
          <a:noFill/>
        </p:spPr>
        <p:txBody>
          <a:bodyPr wrap="square" rtlCol="0">
            <a:spAutoFit/>
          </a:bodyPr>
          <a:lstStyle/>
          <a:p>
            <a:r>
              <a:rPr lang="en-IN" altLang="en-US" sz="2000">
                <a:solidFill>
                  <a:schemeClr val="bg1"/>
                </a:solidFill>
                <a:latin typeface="Times New Roman" panose="02020603050405020304" charset="0"/>
                <a:cs typeface="Times New Roman" panose="02020603050405020304" charset="0"/>
                <a:sym typeface="+mn-ea"/>
              </a:rPr>
              <a:t>PERT:</a:t>
            </a:r>
            <a:endParaRPr lang="en-IN" altLang="en-US" sz="2000">
              <a:solidFill>
                <a:schemeClr val="bg1"/>
              </a:solidFill>
              <a:latin typeface="Times New Roman" panose="02020603050405020304" charset="0"/>
              <a:cs typeface="Times New Roman" panose="02020603050405020304" charset="0"/>
              <a:sym typeface="+mn-ea"/>
            </a:endParaRPr>
          </a:p>
          <a:p>
            <a:r>
              <a:rPr lang="en-IN" altLang="en-US" sz="2000">
                <a:solidFill>
                  <a:schemeClr val="bg1"/>
                </a:solidFill>
                <a:latin typeface="Times New Roman" panose="02020603050405020304" charset="0"/>
                <a:cs typeface="Times New Roman" panose="02020603050405020304" charset="0"/>
                <a:sym typeface="+mn-ea"/>
              </a:rPr>
              <a:t>A PERT chart is a project management tool that provides a graphical representation of a project's timeline. The Program Evaluation Review Technique (PERT) breaks down the individual tasks of a project for analysis</a:t>
            </a:r>
            <a:endParaRPr lang="en-IN" altLang="en-US" sz="2000">
              <a:latin typeface="Times New Roman" panose="02020603050405020304" charset="0"/>
              <a:cs typeface="Times New Roman" panose="02020603050405020304" charset="0"/>
            </a:endParaRPr>
          </a:p>
          <a:p>
            <a:endParaRPr lang="en-IN" altLang="en-US" sz="2000">
              <a:latin typeface="Times New Roman" panose="02020603050405020304" charset="0"/>
              <a:cs typeface="Times New Roman" panose="02020603050405020304" charset="0"/>
            </a:endParaRPr>
          </a:p>
        </p:txBody>
      </p:sp>
      <p:sp>
        <p:nvSpPr>
          <p:cNvPr id="7" name="Text Box 6"/>
          <p:cNvSpPr txBox="1"/>
          <p:nvPr/>
        </p:nvSpPr>
        <p:spPr>
          <a:xfrm>
            <a:off x="1085850" y="3117215"/>
            <a:ext cx="9525000" cy="1322070"/>
          </a:xfrm>
          <a:prstGeom prst="rect">
            <a:avLst/>
          </a:prstGeom>
          <a:noFill/>
        </p:spPr>
        <p:txBody>
          <a:bodyPr wrap="square" rtlCol="0">
            <a:spAutoFit/>
          </a:bodyPr>
          <a:lstStyle/>
          <a:p>
            <a:r>
              <a:rPr lang="en-IN" altLang="en-US" sz="4000">
                <a:solidFill>
                  <a:schemeClr val="bg1"/>
                </a:solidFill>
                <a:latin typeface="Times New Roman" panose="02020603050405020304" charset="0"/>
                <a:cs typeface="Times New Roman" panose="02020603050405020304" charset="0"/>
              </a:rPr>
              <a:t>PERT chart for ECho music player application</a:t>
            </a:r>
            <a:endParaRPr lang="en-IN" altLang="en-US" sz="4000">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shot (36)"/>
          <p:cNvPicPr>
            <a:picLocks noGrp="1" noChangeAspect="1"/>
          </p:cNvPicPr>
          <p:nvPr>
            <p:ph idx="1"/>
          </p:nvPr>
        </p:nvPicPr>
        <p:blipFill>
          <a:blip r:embed="rId1"/>
          <a:stretch>
            <a:fillRect/>
          </a:stretch>
        </p:blipFill>
        <p:spPr>
          <a:xfrm>
            <a:off x="2540" y="-15875"/>
            <a:ext cx="12186285" cy="6890385"/>
          </a:xfrm>
          <a:prstGeom prst="rect">
            <a:avLst/>
          </a:prstGeom>
        </p:spPr>
      </p:pic>
      <p:sp>
        <p:nvSpPr>
          <p:cNvPr id="5" name="Text Box 4"/>
          <p:cNvSpPr txBox="1"/>
          <p:nvPr/>
        </p:nvSpPr>
        <p:spPr>
          <a:xfrm>
            <a:off x="1047115" y="4143375"/>
            <a:ext cx="836295" cy="368300"/>
          </a:xfrm>
          <a:prstGeom prst="rect">
            <a:avLst/>
          </a:prstGeom>
          <a:solidFill>
            <a:schemeClr val="bg1"/>
          </a:solidFill>
        </p:spPr>
        <p:txBody>
          <a:bodyPr wrap="square" rtlCol="0">
            <a:spAutoFit/>
          </a:bodyPr>
          <a:lstStyle/>
          <a:p>
            <a:endParaRPr lang="en-US"/>
          </a:p>
        </p:txBody>
      </p:sp>
      <p:sp>
        <p:nvSpPr>
          <p:cNvPr id="6" name="Text Box 5"/>
          <p:cNvSpPr txBox="1"/>
          <p:nvPr/>
        </p:nvSpPr>
        <p:spPr>
          <a:xfrm>
            <a:off x="2199005" y="4163060"/>
            <a:ext cx="916940" cy="368300"/>
          </a:xfrm>
          <a:prstGeom prst="rect">
            <a:avLst/>
          </a:prstGeom>
          <a:solidFill>
            <a:schemeClr val="bg1"/>
          </a:solidFill>
        </p:spPr>
        <p:txBody>
          <a:bodyPr wrap="square" rtlCol="0">
            <a:spAutoFit/>
          </a:bodyPr>
          <a:lstStyle/>
          <a:p>
            <a:endParaRPr lang="en-US"/>
          </a:p>
        </p:txBody>
      </p:sp>
      <p:sp>
        <p:nvSpPr>
          <p:cNvPr id="7" name="Text Box 6"/>
          <p:cNvSpPr txBox="1"/>
          <p:nvPr/>
        </p:nvSpPr>
        <p:spPr>
          <a:xfrm>
            <a:off x="936625" y="4143375"/>
            <a:ext cx="946785" cy="229870"/>
          </a:xfrm>
          <a:prstGeom prst="rect">
            <a:avLst/>
          </a:prstGeom>
          <a:noFill/>
        </p:spPr>
        <p:txBody>
          <a:bodyPr wrap="square" rtlCol="0">
            <a:spAutoFit/>
          </a:bodyPr>
          <a:lstStyle/>
          <a:p>
            <a:r>
              <a:rPr lang="en-IN" altLang="en-US" sz="900"/>
              <a:t>8 feb 2020</a:t>
            </a:r>
            <a:endParaRPr lang="en-IN" altLang="en-US" sz="900"/>
          </a:p>
        </p:txBody>
      </p:sp>
      <p:sp>
        <p:nvSpPr>
          <p:cNvPr id="8" name="Text Box 7"/>
          <p:cNvSpPr txBox="1"/>
          <p:nvPr/>
        </p:nvSpPr>
        <p:spPr>
          <a:xfrm>
            <a:off x="2145030" y="4203700"/>
            <a:ext cx="937260" cy="213995"/>
          </a:xfrm>
          <a:prstGeom prst="rect">
            <a:avLst/>
          </a:prstGeom>
          <a:noFill/>
        </p:spPr>
        <p:txBody>
          <a:bodyPr wrap="square" rtlCol="0">
            <a:spAutoFit/>
          </a:bodyPr>
          <a:lstStyle/>
          <a:p>
            <a:r>
              <a:rPr lang="en-IN" altLang="en-US" sz="800"/>
              <a:t>11 feb 2020</a:t>
            </a:r>
            <a:endParaRPr lang="en-IN" altLang="en-US" sz="800"/>
          </a:p>
        </p:txBody>
      </p:sp>
      <p:sp>
        <p:nvSpPr>
          <p:cNvPr id="9" name="Text Box 8"/>
          <p:cNvSpPr txBox="1"/>
          <p:nvPr/>
        </p:nvSpPr>
        <p:spPr>
          <a:xfrm>
            <a:off x="5137785" y="888365"/>
            <a:ext cx="775970" cy="368300"/>
          </a:xfrm>
          <a:prstGeom prst="rect">
            <a:avLst/>
          </a:prstGeom>
          <a:noFill/>
        </p:spPr>
        <p:txBody>
          <a:bodyPr wrap="square" rtlCol="0">
            <a:spAutoFit/>
          </a:bodyPr>
          <a:lstStyle/>
          <a:p>
            <a:endParaRPr lang="en-US"/>
          </a:p>
        </p:txBody>
      </p:sp>
      <p:sp>
        <p:nvSpPr>
          <p:cNvPr id="10" name="Rectangles 9"/>
          <p:cNvSpPr/>
          <p:nvPr/>
        </p:nvSpPr>
        <p:spPr>
          <a:xfrm>
            <a:off x="5117465" y="858520"/>
            <a:ext cx="856615" cy="1206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s 10"/>
          <p:cNvSpPr/>
          <p:nvPr/>
        </p:nvSpPr>
        <p:spPr>
          <a:xfrm>
            <a:off x="5974080" y="858520"/>
            <a:ext cx="836295" cy="1155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Box 11"/>
          <p:cNvSpPr txBox="1"/>
          <p:nvPr/>
        </p:nvSpPr>
        <p:spPr>
          <a:xfrm>
            <a:off x="5097780" y="812165"/>
            <a:ext cx="876300" cy="213995"/>
          </a:xfrm>
          <a:prstGeom prst="rect">
            <a:avLst/>
          </a:prstGeom>
          <a:noFill/>
        </p:spPr>
        <p:txBody>
          <a:bodyPr wrap="square" rtlCol="0">
            <a:spAutoFit/>
          </a:bodyPr>
          <a:lstStyle/>
          <a:p>
            <a:r>
              <a:rPr lang="en-IN" altLang="en-US" sz="800"/>
              <a:t>12feb 2020</a:t>
            </a:r>
            <a:endParaRPr lang="en-IN" altLang="en-US" sz="800"/>
          </a:p>
        </p:txBody>
      </p:sp>
      <p:sp>
        <p:nvSpPr>
          <p:cNvPr id="13" name="Text Box 12"/>
          <p:cNvSpPr txBox="1"/>
          <p:nvPr/>
        </p:nvSpPr>
        <p:spPr>
          <a:xfrm>
            <a:off x="5989320" y="812165"/>
            <a:ext cx="805815" cy="213995"/>
          </a:xfrm>
          <a:prstGeom prst="rect">
            <a:avLst/>
          </a:prstGeom>
          <a:noFill/>
        </p:spPr>
        <p:txBody>
          <a:bodyPr wrap="square" rtlCol="0">
            <a:spAutoFit/>
          </a:bodyPr>
          <a:lstStyle/>
          <a:p>
            <a:r>
              <a:rPr lang="en-IN" altLang="en-US" sz="800"/>
              <a:t>22 feb 20</a:t>
            </a:r>
            <a:endParaRPr lang="en-IN" altLang="en-US" sz="800"/>
          </a:p>
        </p:txBody>
      </p:sp>
      <p:sp>
        <p:nvSpPr>
          <p:cNvPr id="14" name="Rectangles 13"/>
          <p:cNvSpPr/>
          <p:nvPr/>
        </p:nvSpPr>
        <p:spPr>
          <a:xfrm>
            <a:off x="7225665" y="858520"/>
            <a:ext cx="887095" cy="1460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s 14"/>
          <p:cNvSpPr/>
          <p:nvPr/>
        </p:nvSpPr>
        <p:spPr>
          <a:xfrm>
            <a:off x="8122920" y="868680"/>
            <a:ext cx="846455" cy="15113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Box 15"/>
          <p:cNvSpPr txBox="1"/>
          <p:nvPr/>
        </p:nvSpPr>
        <p:spPr>
          <a:xfrm>
            <a:off x="7225665" y="868680"/>
            <a:ext cx="876935" cy="213995"/>
          </a:xfrm>
          <a:prstGeom prst="rect">
            <a:avLst/>
          </a:prstGeom>
          <a:noFill/>
        </p:spPr>
        <p:txBody>
          <a:bodyPr wrap="square" rtlCol="0">
            <a:spAutoFit/>
          </a:bodyPr>
          <a:lstStyle/>
          <a:p>
            <a:r>
              <a:rPr lang="en-IN" altLang="en-US" sz="800"/>
              <a:t>24 feb 20</a:t>
            </a:r>
            <a:endParaRPr lang="en-IN" altLang="en-US" sz="800"/>
          </a:p>
        </p:txBody>
      </p:sp>
      <p:sp>
        <p:nvSpPr>
          <p:cNvPr id="17" name="Text Box 16"/>
          <p:cNvSpPr txBox="1"/>
          <p:nvPr/>
        </p:nvSpPr>
        <p:spPr>
          <a:xfrm>
            <a:off x="8122920" y="858520"/>
            <a:ext cx="876300" cy="213995"/>
          </a:xfrm>
          <a:prstGeom prst="rect">
            <a:avLst/>
          </a:prstGeom>
          <a:noFill/>
        </p:spPr>
        <p:txBody>
          <a:bodyPr wrap="square" rtlCol="0">
            <a:spAutoFit/>
          </a:bodyPr>
          <a:lstStyle/>
          <a:p>
            <a:r>
              <a:rPr lang="en-IN" altLang="en-US" sz="800"/>
              <a:t>29 feb 20</a:t>
            </a:r>
            <a:endParaRPr lang="en-IN" altLang="en-US" sz="800"/>
          </a:p>
        </p:txBody>
      </p:sp>
      <p:sp>
        <p:nvSpPr>
          <p:cNvPr id="18" name="Rectangles 17"/>
          <p:cNvSpPr/>
          <p:nvPr/>
        </p:nvSpPr>
        <p:spPr>
          <a:xfrm>
            <a:off x="3689350" y="4052570"/>
            <a:ext cx="856615" cy="2209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s 19"/>
          <p:cNvSpPr/>
          <p:nvPr/>
        </p:nvSpPr>
        <p:spPr>
          <a:xfrm>
            <a:off x="4555490" y="4092575"/>
            <a:ext cx="866775" cy="1714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 Box 20"/>
          <p:cNvSpPr txBox="1"/>
          <p:nvPr/>
        </p:nvSpPr>
        <p:spPr>
          <a:xfrm>
            <a:off x="3699510" y="4052570"/>
            <a:ext cx="866140" cy="213995"/>
          </a:xfrm>
          <a:prstGeom prst="rect">
            <a:avLst/>
          </a:prstGeom>
          <a:noFill/>
        </p:spPr>
        <p:txBody>
          <a:bodyPr wrap="square" rtlCol="0">
            <a:spAutoFit/>
          </a:bodyPr>
          <a:lstStyle/>
          <a:p>
            <a:r>
              <a:rPr lang="en-IN" altLang="en-US" sz="800"/>
              <a:t>7 March 20</a:t>
            </a:r>
            <a:endParaRPr lang="en-IN" altLang="en-US" sz="800"/>
          </a:p>
        </p:txBody>
      </p:sp>
      <p:sp>
        <p:nvSpPr>
          <p:cNvPr id="22" name="Text Box 21"/>
          <p:cNvSpPr txBox="1"/>
          <p:nvPr/>
        </p:nvSpPr>
        <p:spPr>
          <a:xfrm>
            <a:off x="4603750" y="4092575"/>
            <a:ext cx="936625" cy="213995"/>
          </a:xfrm>
          <a:prstGeom prst="rect">
            <a:avLst/>
          </a:prstGeom>
          <a:noFill/>
        </p:spPr>
        <p:txBody>
          <a:bodyPr wrap="square" rtlCol="0">
            <a:spAutoFit/>
          </a:bodyPr>
          <a:lstStyle/>
          <a:p>
            <a:r>
              <a:rPr lang="en-IN" altLang="en-US" sz="800"/>
              <a:t>9 march 20</a:t>
            </a:r>
            <a:endParaRPr lang="en-IN" altLang="en-US" sz="800"/>
          </a:p>
        </p:txBody>
      </p:sp>
      <p:sp>
        <p:nvSpPr>
          <p:cNvPr id="23" name="Rectangles 22"/>
          <p:cNvSpPr/>
          <p:nvPr/>
        </p:nvSpPr>
        <p:spPr>
          <a:xfrm>
            <a:off x="5944235" y="4102735"/>
            <a:ext cx="886460" cy="1409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s 23"/>
          <p:cNvSpPr/>
          <p:nvPr/>
        </p:nvSpPr>
        <p:spPr>
          <a:xfrm>
            <a:off x="6820535" y="4112895"/>
            <a:ext cx="846455" cy="1308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 Box 24"/>
          <p:cNvSpPr txBox="1"/>
          <p:nvPr/>
        </p:nvSpPr>
        <p:spPr>
          <a:xfrm>
            <a:off x="5923915" y="4059555"/>
            <a:ext cx="886460" cy="213995"/>
          </a:xfrm>
          <a:prstGeom prst="rect">
            <a:avLst/>
          </a:prstGeom>
          <a:noFill/>
        </p:spPr>
        <p:txBody>
          <a:bodyPr wrap="square" rtlCol="0">
            <a:spAutoFit/>
          </a:bodyPr>
          <a:lstStyle/>
          <a:p>
            <a:r>
              <a:rPr lang="en-IN" altLang="en-US" sz="800"/>
              <a:t>10 March 20</a:t>
            </a:r>
            <a:endParaRPr lang="en-IN" altLang="en-US" sz="800"/>
          </a:p>
        </p:txBody>
      </p:sp>
      <p:sp>
        <p:nvSpPr>
          <p:cNvPr id="26" name="Text Box 25"/>
          <p:cNvSpPr txBox="1"/>
          <p:nvPr/>
        </p:nvSpPr>
        <p:spPr>
          <a:xfrm>
            <a:off x="6833235" y="4102735"/>
            <a:ext cx="1077595" cy="213995"/>
          </a:xfrm>
          <a:prstGeom prst="rect">
            <a:avLst/>
          </a:prstGeom>
          <a:noFill/>
        </p:spPr>
        <p:txBody>
          <a:bodyPr wrap="square" rtlCol="0">
            <a:spAutoFit/>
          </a:bodyPr>
          <a:lstStyle/>
          <a:p>
            <a:r>
              <a:rPr lang="en-IN" altLang="en-US" sz="800"/>
              <a:t>12 March 20</a:t>
            </a:r>
            <a:endParaRPr lang="en-IN" altLang="en-US" sz="800"/>
          </a:p>
        </p:txBody>
      </p:sp>
      <p:sp>
        <p:nvSpPr>
          <p:cNvPr id="27" name="Rectangles 26"/>
          <p:cNvSpPr/>
          <p:nvPr/>
        </p:nvSpPr>
        <p:spPr>
          <a:xfrm>
            <a:off x="8656955" y="4112895"/>
            <a:ext cx="886460" cy="1714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 Box 27"/>
          <p:cNvSpPr txBox="1"/>
          <p:nvPr/>
        </p:nvSpPr>
        <p:spPr>
          <a:xfrm>
            <a:off x="8626475" y="4102735"/>
            <a:ext cx="906780" cy="213995"/>
          </a:xfrm>
          <a:prstGeom prst="rect">
            <a:avLst/>
          </a:prstGeom>
          <a:noFill/>
        </p:spPr>
        <p:txBody>
          <a:bodyPr wrap="square" rtlCol="0">
            <a:spAutoFit/>
          </a:bodyPr>
          <a:lstStyle/>
          <a:p>
            <a:r>
              <a:rPr lang="en-IN" altLang="en-US" sz="800"/>
              <a:t>12 March 20</a:t>
            </a:r>
            <a:endParaRPr lang="en-IN" altLang="en-US" sz="800"/>
          </a:p>
        </p:txBody>
      </p:sp>
      <p:sp>
        <p:nvSpPr>
          <p:cNvPr id="29" name="Rectangles 28"/>
          <p:cNvSpPr/>
          <p:nvPr/>
        </p:nvSpPr>
        <p:spPr>
          <a:xfrm>
            <a:off x="9543415" y="4133215"/>
            <a:ext cx="914400" cy="1403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Box 29"/>
          <p:cNvSpPr txBox="1"/>
          <p:nvPr/>
        </p:nvSpPr>
        <p:spPr>
          <a:xfrm>
            <a:off x="9553575" y="4102735"/>
            <a:ext cx="1158875" cy="213995"/>
          </a:xfrm>
          <a:prstGeom prst="rect">
            <a:avLst/>
          </a:prstGeom>
          <a:noFill/>
        </p:spPr>
        <p:txBody>
          <a:bodyPr wrap="square" rtlCol="0">
            <a:spAutoFit/>
          </a:bodyPr>
          <a:lstStyle/>
          <a:p>
            <a:r>
              <a:rPr lang="en-IN" altLang="en-US" sz="800"/>
              <a:t>15 March 20</a:t>
            </a:r>
            <a:endParaRPr lang="en-IN" altLang="en-US" sz="800"/>
          </a:p>
        </p:txBody>
      </p:sp>
      <p:sp>
        <p:nvSpPr>
          <p:cNvPr id="31" name="Rectangles 30"/>
          <p:cNvSpPr/>
          <p:nvPr/>
        </p:nvSpPr>
        <p:spPr>
          <a:xfrm>
            <a:off x="9511030" y="955040"/>
            <a:ext cx="1662430" cy="1206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 Box 31"/>
          <p:cNvSpPr txBox="1"/>
          <p:nvPr/>
        </p:nvSpPr>
        <p:spPr>
          <a:xfrm>
            <a:off x="9511030" y="888365"/>
            <a:ext cx="1642110" cy="213995"/>
          </a:xfrm>
          <a:prstGeom prst="rect">
            <a:avLst/>
          </a:prstGeom>
          <a:noFill/>
        </p:spPr>
        <p:txBody>
          <a:bodyPr wrap="square" rtlCol="0">
            <a:spAutoFit/>
          </a:bodyPr>
          <a:lstStyle/>
          <a:p>
            <a:r>
              <a:rPr lang="en-IN" altLang="en-US" sz="800"/>
              <a:t>23 feb 2020</a:t>
            </a:r>
            <a:endParaRPr lang="en-IN" altLang="en-US" sz="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椭圆 3"/>
          <p:cNvSpPr/>
          <p:nvPr/>
        </p:nvSpPr>
        <p:spPr>
          <a:xfrm>
            <a:off x="-2623106" y="5304303"/>
            <a:ext cx="3774870" cy="377487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a:off x="11015921" y="5874338"/>
            <a:ext cx="3138689" cy="3138689"/>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11187880" y="-1268238"/>
            <a:ext cx="2008240" cy="2008240"/>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282748" y="-333738"/>
            <a:ext cx="667476" cy="667476"/>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11891508" y="892926"/>
            <a:ext cx="263828" cy="263828"/>
          </a:xfrm>
          <a:prstGeom prst="ellipse">
            <a:avLst/>
          </a:prstGeom>
          <a:gradFill flip="none" rotWithShape="1">
            <a:gsLst>
              <a:gs pos="0">
                <a:srgbClr val="31F0FA"/>
              </a:gs>
              <a:gs pos="46000">
                <a:srgbClr val="5753C9"/>
              </a:gs>
              <a:gs pos="100000">
                <a:srgbClr val="D41F86"/>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13"/>
          <p:cNvSpPr/>
          <p:nvPr/>
        </p:nvSpPr>
        <p:spPr>
          <a:xfrm>
            <a:off x="585674" y="2274059"/>
            <a:ext cx="11020651" cy="645160"/>
          </a:xfrm>
          <a:prstGeom prst="rect">
            <a:avLst/>
          </a:prstGeom>
        </p:spPr>
        <p:txBody>
          <a:bodyPr wrap="square">
            <a:spAutoFit/>
          </a:bodyPr>
          <a:lstStyle/>
          <a:p>
            <a:pPr algn="ctr">
              <a:lnSpc>
                <a:spcPct val="150000"/>
              </a:lnSpc>
            </a:pPr>
            <a:r>
              <a:rPr lang="en-US" altLang="zh-CN" sz="1100" dirty="0">
                <a:solidFill>
                  <a:srgbClr val="19122F"/>
                </a:solidFill>
                <a:cs typeface="+mn-ea"/>
                <a:sym typeface="+mn-lt"/>
              </a:rPr>
              <a:t>This</a:t>
            </a:r>
            <a:r>
              <a:rPr lang="en-US" altLang="zh-CN" sz="2400" dirty="0">
                <a:solidFill>
                  <a:schemeClr val="bg1"/>
                </a:solidFill>
                <a:cs typeface="+mn-ea"/>
                <a:sym typeface="+mn-lt"/>
              </a:rPr>
              <a:t> </a:t>
            </a:r>
            <a:r>
              <a:rPr lang="en-US" altLang="zh-CN" sz="1100" dirty="0">
                <a:solidFill>
                  <a:srgbClr val="19122F"/>
                </a:solidFill>
                <a:cs typeface="+mn-ea"/>
                <a:sym typeface="+mn-lt"/>
              </a:rPr>
              <a:t>designer pencil demo works, focusing on the production of high-end design husk designer pencil demo works, focusing on</a:t>
            </a:r>
            <a:endParaRPr lang="zh-CN" altLang="en-US" sz="1100" dirty="0">
              <a:solidFill>
                <a:srgbClr val="19122F"/>
              </a:solidFill>
              <a:cs typeface="+mn-ea"/>
              <a:sym typeface="+mn-lt"/>
            </a:endParaRPr>
          </a:p>
        </p:txBody>
      </p:sp>
      <p:sp>
        <p:nvSpPr>
          <p:cNvPr id="21" name="Text Box 20"/>
          <p:cNvSpPr txBox="1"/>
          <p:nvPr/>
        </p:nvSpPr>
        <p:spPr>
          <a:xfrm>
            <a:off x="949960" y="372110"/>
            <a:ext cx="9540875" cy="583565"/>
          </a:xfrm>
          <a:prstGeom prst="rect">
            <a:avLst/>
          </a:prstGeom>
          <a:noFill/>
        </p:spPr>
        <p:txBody>
          <a:bodyPr wrap="square" rtlCol="0">
            <a:spAutoFit/>
          </a:bodyPr>
          <a:lstStyle/>
          <a:p>
            <a:r>
              <a:rPr lang="en-IN" altLang="en-US" sz="3200">
                <a:solidFill>
                  <a:schemeClr val="bg1"/>
                </a:solidFill>
                <a:latin typeface="Times New Roman" panose="02020603050405020304" charset="0"/>
                <a:cs typeface="Times New Roman" panose="02020603050405020304" charset="0"/>
              </a:rPr>
              <a:t>Planned activity</a:t>
            </a:r>
            <a:endParaRPr lang="en-IN" altLang="en-US" sz="3200">
              <a:solidFill>
                <a:schemeClr val="bg1"/>
              </a:solidFill>
              <a:latin typeface="Times New Roman" panose="02020603050405020304" charset="0"/>
              <a:cs typeface="Times New Roman" panose="02020603050405020304" charset="0"/>
            </a:endParaRPr>
          </a:p>
        </p:txBody>
      </p:sp>
      <p:sp>
        <p:nvSpPr>
          <p:cNvPr id="22" name="Text Box 21"/>
          <p:cNvSpPr txBox="1"/>
          <p:nvPr/>
        </p:nvSpPr>
        <p:spPr>
          <a:xfrm>
            <a:off x="703580" y="1662430"/>
            <a:ext cx="11305540" cy="2676525"/>
          </a:xfrm>
          <a:prstGeom prst="rect">
            <a:avLst/>
          </a:prstGeom>
          <a:noFill/>
        </p:spPr>
        <p:txBody>
          <a:bodyPr wrap="square" rtlCol="0">
            <a:spAutoFit/>
          </a:bodyPr>
          <a:lstStyle/>
          <a:p>
            <a:r>
              <a:rPr lang="en-US" sz="2800">
                <a:solidFill>
                  <a:schemeClr val="bg1"/>
                </a:solidFill>
                <a:latin typeface="Times New Roman" panose="02020603050405020304" charset="0"/>
                <a:cs typeface="Times New Roman" panose="02020603050405020304" charset="0"/>
              </a:rPr>
              <a:t>1. A Splash screen (gradient background and app logo in center) </a:t>
            </a:r>
            <a:endParaRPr lang="en-US" sz="2800">
              <a:solidFill>
                <a:schemeClr val="bg1"/>
              </a:solidFill>
              <a:latin typeface="Times New Roman" panose="02020603050405020304" charset="0"/>
              <a:cs typeface="Times New Roman" panose="02020603050405020304" charset="0"/>
            </a:endParaRPr>
          </a:p>
          <a:p>
            <a:r>
              <a:rPr lang="en-US" sz="2800">
                <a:solidFill>
                  <a:schemeClr val="bg1"/>
                </a:solidFill>
                <a:latin typeface="Times New Roman" panose="02020603050405020304" charset="0"/>
                <a:cs typeface="Times New Roman" panose="02020603050405020304" charset="0"/>
              </a:rPr>
              <a:t>2. A Navigation drawer with app logo section at the top along with links to ‘All Songs’, ‘Favorites’, ‘Settings’ and ‘About Us’. </a:t>
            </a:r>
            <a:endParaRPr lang="en-US" sz="2800">
              <a:solidFill>
                <a:schemeClr val="bg1"/>
              </a:solidFill>
              <a:latin typeface="Times New Roman" panose="02020603050405020304" charset="0"/>
              <a:cs typeface="Times New Roman" panose="02020603050405020304" charset="0"/>
            </a:endParaRPr>
          </a:p>
          <a:p>
            <a:r>
              <a:rPr lang="en-US" sz="2800">
                <a:solidFill>
                  <a:schemeClr val="bg1"/>
                </a:solidFill>
                <a:latin typeface="Times New Roman" panose="02020603050405020304" charset="0"/>
                <a:cs typeface="Times New Roman" panose="02020603050405020304" charset="0"/>
              </a:rPr>
              <a:t>3. An ‘All songs’ screen (where of list all the tracks fetched from offline storage are displayed and user can sort the tracks by name or recently added). This will the home screen of the app. </a:t>
            </a:r>
            <a:endParaRPr lang="en-US" sz="2800">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 name="图片 9"/>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34925" y="37465"/>
            <a:ext cx="12244705" cy="6859905"/>
          </a:xfrm>
          <a:prstGeom prst="rect">
            <a:avLst/>
          </a:prstGeom>
        </p:spPr>
      </p:pic>
      <p:sp>
        <p:nvSpPr>
          <p:cNvPr id="4" name="Text Box 3"/>
          <p:cNvSpPr txBox="1"/>
          <p:nvPr/>
        </p:nvSpPr>
        <p:spPr>
          <a:xfrm>
            <a:off x="1306830" y="404495"/>
            <a:ext cx="7576820" cy="5692775"/>
          </a:xfrm>
          <a:prstGeom prst="rect">
            <a:avLst/>
          </a:prstGeom>
          <a:noFill/>
        </p:spPr>
        <p:txBody>
          <a:bodyPr wrap="square" rtlCol="0">
            <a:spAutoFit/>
          </a:bodyPr>
          <a:lstStyle/>
          <a:p>
            <a:r>
              <a:rPr lang="en-US" sz="2800">
                <a:solidFill>
                  <a:schemeClr val="bg1"/>
                </a:solidFill>
                <a:latin typeface="Times New Roman" panose="02020603050405020304" charset="0"/>
                <a:cs typeface="Times New Roman" panose="02020603050405020304" charset="0"/>
                <a:sym typeface="+mn-ea"/>
              </a:rPr>
              <a:t>4. The app should be able to fetch and play .mp3 and .wav files.</a:t>
            </a:r>
            <a:endParaRPr lang="en-US" sz="2800">
              <a:solidFill>
                <a:schemeClr val="bg1"/>
              </a:solidFill>
              <a:latin typeface="Times New Roman" panose="02020603050405020304" charset="0"/>
              <a:cs typeface="Times New Roman" panose="02020603050405020304" charset="0"/>
              <a:sym typeface="+mn-ea"/>
            </a:endParaRPr>
          </a:p>
          <a:p>
            <a:endParaRPr lang="en-US" sz="2800">
              <a:solidFill>
                <a:schemeClr val="bg1"/>
              </a:solidFill>
              <a:latin typeface="Times New Roman" panose="02020603050405020304" charset="0"/>
              <a:cs typeface="Times New Roman" panose="02020603050405020304" charset="0"/>
              <a:sym typeface="+mn-ea"/>
            </a:endParaRPr>
          </a:p>
          <a:p>
            <a:r>
              <a:rPr lang="en-US" sz="2800">
                <a:solidFill>
                  <a:schemeClr val="bg1"/>
                </a:solidFill>
                <a:latin typeface="Times New Roman" panose="02020603050405020304" charset="0"/>
                <a:cs typeface="Times New Roman" panose="02020603050405020304" charset="0"/>
                <a:sym typeface="+mn-ea"/>
              </a:rPr>
              <a:t>5. A ‘Favorites’ screen (where list of all the favorite songs are displayed) </a:t>
            </a:r>
            <a:endParaRPr lang="en-US" sz="2800">
              <a:solidFill>
                <a:schemeClr val="bg1"/>
              </a:solidFill>
              <a:latin typeface="Times New Roman" panose="02020603050405020304" charset="0"/>
              <a:cs typeface="Times New Roman" panose="02020603050405020304" charset="0"/>
              <a:sym typeface="+mn-ea"/>
            </a:endParaRPr>
          </a:p>
          <a:p>
            <a:endParaRPr lang="en-US" sz="2800">
              <a:solidFill>
                <a:schemeClr val="bg1"/>
              </a:solidFill>
              <a:latin typeface="Times New Roman" panose="02020603050405020304" charset="0"/>
              <a:cs typeface="Times New Roman" panose="02020603050405020304" charset="0"/>
              <a:sym typeface="+mn-ea"/>
            </a:endParaRPr>
          </a:p>
          <a:p>
            <a:r>
              <a:rPr lang="en-US" sz="2800">
                <a:solidFill>
                  <a:schemeClr val="bg1"/>
                </a:solidFill>
                <a:latin typeface="Times New Roman" panose="02020603050405020304" charset="0"/>
                <a:cs typeface="Times New Roman" panose="02020603050405020304" charset="0"/>
                <a:sym typeface="+mn-ea"/>
              </a:rPr>
              <a:t>6. A ‘Settings’ screen (where the ‘Shake to change song’ feature can be enabled or disabled) </a:t>
            </a:r>
            <a:endParaRPr lang="en-US" sz="2800">
              <a:solidFill>
                <a:schemeClr val="bg1"/>
              </a:solidFill>
              <a:latin typeface="Times New Roman" panose="02020603050405020304" charset="0"/>
              <a:cs typeface="Times New Roman" panose="02020603050405020304" charset="0"/>
              <a:sym typeface="+mn-ea"/>
            </a:endParaRPr>
          </a:p>
          <a:p>
            <a:endParaRPr lang="en-US" sz="2800">
              <a:solidFill>
                <a:schemeClr val="bg1"/>
              </a:solidFill>
              <a:latin typeface="Times New Roman" panose="02020603050405020304" charset="0"/>
              <a:cs typeface="Times New Roman" panose="02020603050405020304" charset="0"/>
              <a:sym typeface="+mn-ea"/>
            </a:endParaRPr>
          </a:p>
          <a:p>
            <a:r>
              <a:rPr lang="en-US" sz="2800">
                <a:solidFill>
                  <a:schemeClr val="bg1"/>
                </a:solidFill>
                <a:latin typeface="Times New Roman" panose="02020603050405020304" charset="0"/>
                <a:cs typeface="Times New Roman" panose="02020603050405020304" charset="0"/>
                <a:sym typeface="+mn-ea"/>
              </a:rPr>
              <a:t>7. An ‘About us’ screen (where we will display information about the app developer and the app version) </a:t>
            </a:r>
            <a:endParaRPr lang="en-US" sz="2800">
              <a:solidFill>
                <a:schemeClr val="bg1"/>
              </a:solidFill>
              <a:latin typeface="Times New Roman" panose="02020603050405020304" charset="0"/>
              <a:cs typeface="Times New Roman" panose="02020603050405020304" charset="0"/>
              <a:sym typeface="+mn-ea"/>
            </a:endParaRPr>
          </a:p>
          <a:p>
            <a:endParaRPr lang="en-US" sz="2800">
              <a:solidFill>
                <a:schemeClr val="bg1"/>
              </a:solidFill>
              <a:latin typeface="Times New Roman" panose="02020603050405020304" charset="0"/>
              <a:cs typeface="Times New Roman" panose="02020603050405020304" charset="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 name="图片 9"/>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15875" y="25400"/>
            <a:ext cx="12144375" cy="6822440"/>
          </a:xfrm>
          <a:prstGeom prst="rect">
            <a:avLst/>
          </a:prstGeom>
        </p:spPr>
      </p:pic>
      <p:sp>
        <p:nvSpPr>
          <p:cNvPr id="4" name="Text Box 3"/>
          <p:cNvSpPr txBox="1"/>
          <p:nvPr/>
        </p:nvSpPr>
        <p:spPr>
          <a:xfrm>
            <a:off x="883285" y="392430"/>
            <a:ext cx="10391775" cy="368300"/>
          </a:xfrm>
          <a:prstGeom prst="rect">
            <a:avLst/>
          </a:prstGeom>
          <a:noFill/>
        </p:spPr>
        <p:txBody>
          <a:bodyPr wrap="square" rtlCol="0">
            <a:spAutoFit/>
          </a:bodyPr>
          <a:lstStyle/>
          <a:p>
            <a:endParaRPr lang="en-US"/>
          </a:p>
        </p:txBody>
      </p:sp>
      <p:sp>
        <p:nvSpPr>
          <p:cNvPr id="7" name="Text Box 6"/>
          <p:cNvSpPr txBox="1"/>
          <p:nvPr/>
        </p:nvSpPr>
        <p:spPr>
          <a:xfrm>
            <a:off x="2192655" y="425450"/>
            <a:ext cx="6987540" cy="5692775"/>
          </a:xfrm>
          <a:prstGeom prst="rect">
            <a:avLst/>
          </a:prstGeom>
          <a:noFill/>
        </p:spPr>
        <p:txBody>
          <a:bodyPr wrap="square" rtlCol="0">
            <a:spAutoFit/>
          </a:bodyPr>
          <a:lstStyle/>
          <a:p>
            <a:r>
              <a:rPr lang="en-US" sz="2800">
                <a:solidFill>
                  <a:schemeClr val="bg1"/>
                </a:solidFill>
                <a:latin typeface="Times New Roman" panose="02020603050405020304" charset="0"/>
                <a:cs typeface="Times New Roman" panose="02020603050405020304" charset="0"/>
              </a:rPr>
              <a:t>8. A ‘Now playing’ screen with following features: </a:t>
            </a:r>
            <a:endParaRPr lang="en-US" sz="2800">
              <a:solidFill>
                <a:schemeClr val="bg1"/>
              </a:solidFill>
              <a:latin typeface="Times New Roman" panose="02020603050405020304" charset="0"/>
              <a:cs typeface="Times New Roman" panose="02020603050405020304" charset="0"/>
            </a:endParaRPr>
          </a:p>
          <a:p>
            <a:r>
              <a:rPr lang="en-US" sz="2800">
                <a:solidFill>
                  <a:schemeClr val="bg1"/>
                </a:solidFill>
                <a:latin typeface="Times New Roman" panose="02020603050405020304" charset="0"/>
                <a:cs typeface="Times New Roman" panose="02020603050405020304" charset="0"/>
              </a:rPr>
              <a:t>a. Track title and track artist </a:t>
            </a:r>
            <a:endParaRPr lang="en-US" sz="2800">
              <a:solidFill>
                <a:schemeClr val="bg1"/>
              </a:solidFill>
              <a:latin typeface="Times New Roman" panose="02020603050405020304" charset="0"/>
              <a:cs typeface="Times New Roman" panose="02020603050405020304" charset="0"/>
            </a:endParaRPr>
          </a:p>
          <a:p>
            <a:r>
              <a:rPr lang="en-US" sz="2800">
                <a:solidFill>
                  <a:schemeClr val="bg1"/>
                </a:solidFill>
                <a:latin typeface="Times New Roman" panose="02020603050405020304" charset="0"/>
                <a:cs typeface="Times New Roman" panose="02020603050405020304" charset="0"/>
              </a:rPr>
              <a:t>b. Play / Pause button </a:t>
            </a:r>
            <a:endParaRPr lang="en-US" sz="2800">
              <a:solidFill>
                <a:schemeClr val="bg1"/>
              </a:solidFill>
              <a:latin typeface="Times New Roman" panose="02020603050405020304" charset="0"/>
              <a:cs typeface="Times New Roman" panose="02020603050405020304" charset="0"/>
            </a:endParaRPr>
          </a:p>
          <a:p>
            <a:r>
              <a:rPr lang="en-US" sz="2800">
                <a:solidFill>
                  <a:schemeClr val="bg1"/>
                </a:solidFill>
                <a:latin typeface="Times New Roman" panose="02020603050405020304" charset="0"/>
                <a:cs typeface="Times New Roman" panose="02020603050405020304" charset="0"/>
              </a:rPr>
              <a:t>c. Next button </a:t>
            </a:r>
            <a:endParaRPr lang="en-US" sz="2800">
              <a:solidFill>
                <a:schemeClr val="bg1"/>
              </a:solidFill>
              <a:latin typeface="Times New Roman" panose="02020603050405020304" charset="0"/>
              <a:cs typeface="Times New Roman" panose="02020603050405020304" charset="0"/>
            </a:endParaRPr>
          </a:p>
          <a:p>
            <a:r>
              <a:rPr lang="en-US" sz="2800">
                <a:solidFill>
                  <a:schemeClr val="bg1"/>
                </a:solidFill>
                <a:latin typeface="Times New Roman" panose="02020603050405020304" charset="0"/>
                <a:cs typeface="Times New Roman" panose="02020603050405020304" charset="0"/>
              </a:rPr>
              <a:t>d. Previous button</a:t>
            </a:r>
            <a:endParaRPr lang="en-US" sz="2800">
              <a:solidFill>
                <a:schemeClr val="bg1"/>
              </a:solidFill>
              <a:latin typeface="Times New Roman" panose="02020603050405020304" charset="0"/>
              <a:cs typeface="Times New Roman" panose="02020603050405020304" charset="0"/>
            </a:endParaRPr>
          </a:p>
          <a:p>
            <a:r>
              <a:rPr lang="en-US" sz="2800">
                <a:solidFill>
                  <a:schemeClr val="bg1"/>
                </a:solidFill>
                <a:latin typeface="Times New Roman" panose="02020603050405020304" charset="0"/>
                <a:cs typeface="Times New Roman" panose="02020603050405020304" charset="0"/>
              </a:rPr>
              <a:t> e. Shuffle button </a:t>
            </a:r>
            <a:endParaRPr lang="en-US" sz="2800">
              <a:solidFill>
                <a:schemeClr val="bg1"/>
              </a:solidFill>
              <a:latin typeface="Times New Roman" panose="02020603050405020304" charset="0"/>
              <a:cs typeface="Times New Roman" panose="02020603050405020304" charset="0"/>
            </a:endParaRPr>
          </a:p>
          <a:p>
            <a:r>
              <a:rPr lang="en-US" sz="2800">
                <a:solidFill>
                  <a:schemeClr val="bg1"/>
                </a:solidFill>
                <a:latin typeface="Times New Roman" panose="02020603050405020304" charset="0"/>
                <a:cs typeface="Times New Roman" panose="02020603050405020304" charset="0"/>
              </a:rPr>
              <a:t>f. Loop button </a:t>
            </a:r>
            <a:endParaRPr lang="en-US" sz="2800">
              <a:solidFill>
                <a:schemeClr val="bg1"/>
              </a:solidFill>
              <a:latin typeface="Times New Roman" panose="02020603050405020304" charset="0"/>
              <a:cs typeface="Times New Roman" panose="02020603050405020304" charset="0"/>
            </a:endParaRPr>
          </a:p>
          <a:p>
            <a:r>
              <a:rPr lang="en-US" sz="2800">
                <a:solidFill>
                  <a:schemeClr val="bg1"/>
                </a:solidFill>
                <a:latin typeface="Times New Roman" panose="02020603050405020304" charset="0"/>
                <a:cs typeface="Times New Roman" panose="02020603050405020304" charset="0"/>
              </a:rPr>
              <a:t>g. Seek bar </a:t>
            </a:r>
            <a:endParaRPr lang="en-US" sz="2800">
              <a:solidFill>
                <a:schemeClr val="bg1"/>
              </a:solidFill>
              <a:latin typeface="Times New Roman" panose="02020603050405020304" charset="0"/>
              <a:cs typeface="Times New Roman" panose="02020603050405020304" charset="0"/>
            </a:endParaRPr>
          </a:p>
          <a:p>
            <a:r>
              <a:rPr lang="en-US" sz="2800">
                <a:solidFill>
                  <a:schemeClr val="bg1"/>
                </a:solidFill>
                <a:latin typeface="Times New Roman" panose="02020603050405020304" charset="0"/>
                <a:cs typeface="Times New Roman" panose="02020603050405020304" charset="0"/>
              </a:rPr>
              <a:t>h. Mark track as favorite or unfavorite it </a:t>
            </a:r>
            <a:endParaRPr lang="en-US" sz="2800">
              <a:solidFill>
                <a:schemeClr val="bg1"/>
              </a:solidFill>
              <a:latin typeface="Times New Roman" panose="02020603050405020304" charset="0"/>
              <a:cs typeface="Times New Roman" panose="02020603050405020304" charset="0"/>
            </a:endParaRPr>
          </a:p>
          <a:p>
            <a:r>
              <a:rPr lang="en-US" sz="2800">
                <a:solidFill>
                  <a:schemeClr val="bg1"/>
                </a:solidFill>
                <a:latin typeface="Times New Roman" panose="02020603050405020304" charset="0"/>
                <a:cs typeface="Times New Roman" panose="02020603050405020304" charset="0"/>
              </a:rPr>
              <a:t>i. Third party visualiser in upper half background</a:t>
            </a:r>
            <a:endParaRPr lang="en-US" sz="2800">
              <a:solidFill>
                <a:schemeClr val="bg1"/>
              </a:solidFill>
              <a:latin typeface="Times New Roman" panose="02020603050405020304" charset="0"/>
              <a:cs typeface="Times New Roman" panose="02020603050405020304" charset="0"/>
            </a:endParaRPr>
          </a:p>
          <a:p>
            <a:r>
              <a:rPr lang="en-US" sz="2800">
                <a:solidFill>
                  <a:schemeClr val="bg1"/>
                </a:solidFill>
                <a:latin typeface="Times New Roman" panose="02020603050405020304" charset="0"/>
                <a:cs typeface="Times New Roman" panose="02020603050405020304" charset="0"/>
              </a:rPr>
              <a:t> </a:t>
            </a:r>
            <a:endParaRPr lang="en-US" sz="2800">
              <a:solidFill>
                <a:schemeClr val="bg1"/>
              </a:solidFill>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1qqjpnbu">
      <a:majorFont>
        <a:latin typeface="Montserrat Light"/>
        <a:ea typeface="Arial"/>
        <a:cs typeface=""/>
      </a:majorFont>
      <a:minorFont>
        <a:latin typeface="Montserrat Light"/>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6451</Words>
  <Application>WPS Presentation</Application>
  <PresentationFormat>Widescreen</PresentationFormat>
  <Paragraphs>183</Paragraphs>
  <Slides>26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26</vt:i4>
      </vt:variant>
    </vt:vector>
  </HeadingPairs>
  <TitlesOfParts>
    <vt:vector size="37" baseType="lpstr">
      <vt:lpstr>Arial</vt:lpstr>
      <vt:lpstr>SimSun</vt:lpstr>
      <vt:lpstr>Wingdings</vt:lpstr>
      <vt:lpstr>Montserrat Extra Bold</vt:lpstr>
      <vt:lpstr>Segoe Print</vt:lpstr>
      <vt:lpstr>Times New Roman</vt:lpstr>
      <vt:lpstr>Montserrat Light</vt:lpstr>
      <vt:lpstr>Microsoft YaHei</vt:lpstr>
      <vt:lpstr>Arial Unicode MS</vt:lpstr>
      <vt:lpstr>Calibri</vt:lpstr>
      <vt:lpstr>Office 主题​​</vt:lpstr>
      <vt:lpstr>PowerPoint 演示文稿</vt:lpstr>
      <vt:lpstr>PowerPoint 演示文稿</vt:lpstr>
      <vt:lpstr>Aim To Develop this music player Application</vt:lpstr>
      <vt:lpstr>TECHNOLOGIES USED :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output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Out come of the Project:</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dc:title>
  <dc:creator>Administrator</dc:creator>
  <cp:lastModifiedBy>Ninja</cp:lastModifiedBy>
  <cp:revision>47</cp:revision>
  <dcterms:created xsi:type="dcterms:W3CDTF">2017-09-18T01:13:00Z</dcterms:created>
  <dcterms:modified xsi:type="dcterms:W3CDTF">2021-07-16T19:01:37Z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1033-11.2.0.10200</vt:lpwstr>
  </property>
</Properties>
</file>