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3"/>
    <p:sldId id="271" r:id="rId4"/>
    <p:sldId id="272" r:id="rId5"/>
    <p:sldId id="273" r:id="rId6"/>
    <p:sldId id="258" r:id="rId7"/>
    <p:sldId id="259" r:id="rId8"/>
    <p:sldId id="257"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60" r:id="rId22"/>
    <p:sldId id="263" r:id="rId23"/>
    <p:sldId id="286" r:id="rId24"/>
    <p:sldId id="287" r:id="rId25"/>
    <p:sldId id="288" r:id="rId26"/>
    <p:sldId id="262" r:id="rId27"/>
    <p:sldId id="289" r:id="rId28"/>
    <p:sldId id="264" r:id="rId29"/>
    <p:sldId id="261" r:id="rId30"/>
    <p:sldId id="26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D8FC"/>
    <a:srgbClr val="AE6BF2"/>
    <a:srgbClr val="2827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59AA2F9-F3DA-4B3D-8745-6E78F508F019}"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4DE7837-08E4-4939-A834-4BA22CE8814F}"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59AA2F9-F3DA-4B3D-8745-6E78F508F019}"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59AA2F9-F3DA-4B3D-8745-6E78F508F019}"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59AA2F9-F3DA-4B3D-8745-6E78F508F019}"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59AA2F9-F3DA-4B3D-8745-6E78F508F019}"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59AA2F9-F3DA-4B3D-8745-6E78F508F019}"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59AA2F9-F3DA-4B3D-8745-6E78F508F019}"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59AA2F9-F3DA-4B3D-8745-6E78F508F019}"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59AA2F9-F3DA-4B3D-8745-6E78F508F019}"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59AA2F9-F3DA-4B3D-8745-6E78F508F019}"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59AA2F9-F3DA-4B3D-8745-6E78F508F019}"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24DE7837-08E4-4939-A834-4BA22CE8814F}"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59AA2F9-F3DA-4B3D-8745-6E78F508F019}"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4DE7837-08E4-4939-A834-4BA22CE881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sp>
        <p:nvSpPr>
          <p:cNvPr id="11" name="Rectangle 6"/>
          <p:cNvSpPr>
            <a:spLocks noChangeArrowheads="1"/>
          </p:cNvSpPr>
          <p:nvPr/>
        </p:nvSpPr>
        <p:spPr bwMode="black">
          <a:xfrm>
            <a:off x="1543490" y="2184757"/>
            <a:ext cx="5340827" cy="1106805"/>
          </a:xfrm>
          <a:prstGeom prst="rect">
            <a:avLst/>
          </a:prstGeom>
          <a:noFill/>
          <a:ln>
            <a:noFill/>
          </a:ln>
          <a:effectLst/>
        </p:spPr>
        <p:txBody>
          <a:bodyPr wrap="square">
            <a:spAutoFit/>
          </a:bodyPr>
          <a:lstStyle/>
          <a:p>
            <a:pPr algn="l" fontAlgn="auto">
              <a:spcBef>
                <a:spcPts val="0"/>
              </a:spcBef>
              <a:spcAft>
                <a:spcPts val="0"/>
              </a:spcAft>
              <a:defRPr/>
            </a:pPr>
            <a:r>
              <a:rPr lang="en-IN"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Welcome</a:t>
            </a:r>
            <a:endParaRPr lang="en-IN"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Step-4</a:t>
            </a:r>
            <a:endParaRPr lang="en-US"/>
          </a:p>
          <a:p>
            <a:pPr marL="0" indent="0">
              <a:buNone/>
            </a:pPr>
            <a:r>
              <a:rPr lang="en-US"/>
              <a:t>Select the Sources File within one</a:t>
            </a:r>
            <a:endParaRPr lang="en-US"/>
          </a:p>
          <a:p>
            <a:r>
              <a:rPr lang="en-US" sz="2400"/>
              <a:t>ADO NET source</a:t>
            </a:r>
            <a:endParaRPr lang="en-US" sz="2400"/>
          </a:p>
          <a:p>
            <a:r>
              <a:rPr lang="en-US" sz="2400"/>
              <a:t>CDC Source</a:t>
            </a:r>
            <a:endParaRPr lang="en-US" sz="2400"/>
          </a:p>
          <a:p>
            <a:r>
              <a:rPr lang="en-US" sz="2400"/>
              <a:t>Excel Source</a:t>
            </a:r>
            <a:endParaRPr lang="en-US" sz="2400"/>
          </a:p>
          <a:p>
            <a:r>
              <a:rPr lang="en-US" sz="2400"/>
              <a:t>Flat File Source</a:t>
            </a:r>
            <a:endParaRPr lang="en-US" sz="2400"/>
          </a:p>
          <a:p>
            <a:r>
              <a:rPr lang="en-US" sz="2400"/>
              <a:t>ODBC source</a:t>
            </a:r>
            <a:endParaRPr lang="en-US" sz="2400"/>
          </a:p>
          <a:p>
            <a:r>
              <a:rPr lang="en-US" sz="2400"/>
              <a:t>OLE DB source</a:t>
            </a:r>
            <a:endParaRPr lang="en-US" sz="2400"/>
          </a:p>
          <a:p>
            <a:r>
              <a:rPr lang="en-US" sz="2400"/>
              <a:t>RAW File Source</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I have selected Excel Source and Edit it and configure the properties that enable the Data Flow task to obtain data from Excel provider.</a:t>
            </a:r>
            <a:endParaRPr lang="en-US"/>
          </a:p>
          <a:p>
            <a:r>
              <a:rPr lang="en-US"/>
              <a:t>It will need to established connection to the source file like that</a:t>
            </a:r>
            <a:endParaRPr lang="en-US"/>
          </a:p>
          <a:p>
            <a:endParaRPr lang="en-US"/>
          </a:p>
        </p:txBody>
      </p:sp>
      <p:sp>
        <p:nvSpPr>
          <p:cNvPr id="5" name="Content Placeholder 4"/>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7" name="Picture 7" descr="Screenshot (13)"/>
          <p:cNvPicPr>
            <a:picLocks noChangeAspect="1"/>
          </p:cNvPicPr>
          <p:nvPr>
            <p:ph sz="half" idx="1"/>
          </p:nvPr>
        </p:nvPicPr>
        <p:blipFill>
          <a:blip r:embed="rId1"/>
          <a:stretch>
            <a:fillRect/>
          </a:stretch>
        </p:blipFill>
        <p:spPr>
          <a:xfrm>
            <a:off x="609600" y="996950"/>
            <a:ext cx="10972800" cy="5463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1311890" cy="4953000"/>
          </a:xfrm>
        </p:spPr>
        <p:txBody>
          <a:bodyPr/>
          <a:p>
            <a:r>
              <a:rPr lang="en-US"/>
              <a:t>Step 5:</a:t>
            </a:r>
            <a:endParaRPr lang="en-US"/>
          </a:p>
          <a:p>
            <a:r>
              <a:rPr lang="en-US"/>
              <a:t>so the above step identify the connection established to the source file and now we need to make connection to the destination</a:t>
            </a:r>
            <a:endParaRPr lang="en-US"/>
          </a:p>
          <a:p>
            <a:r>
              <a:rPr lang="en-US"/>
              <a:t>And the destination may be</a:t>
            </a:r>
            <a:endParaRPr lang="en-US"/>
          </a:p>
          <a:p>
            <a:r>
              <a:rPr lang="en-US"/>
              <a:t>ADO NET Destination</a:t>
            </a:r>
            <a:endParaRPr lang="en-US"/>
          </a:p>
          <a:p>
            <a:r>
              <a:rPr lang="en-US"/>
              <a:t>Data Mining Model</a:t>
            </a:r>
            <a:endParaRPr lang="en-US"/>
          </a:p>
          <a:p>
            <a:r>
              <a:rPr lang="en-US"/>
              <a:t>Data Reader Destination</a:t>
            </a:r>
            <a:endParaRPr lang="en-US"/>
          </a:p>
          <a:p>
            <a:r>
              <a:rPr lang="en-US"/>
              <a:t>Excel Destination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1276965" cy="4953000"/>
          </a:xfrm>
        </p:spPr>
        <p:txBody>
          <a:bodyPr/>
          <a:p>
            <a:r>
              <a:rPr lang="en-US"/>
              <a:t>OLE DB Destination</a:t>
            </a:r>
            <a:endParaRPr lang="en-US"/>
          </a:p>
          <a:p>
            <a:r>
              <a:rPr lang="en-US"/>
              <a:t>I have selected OLE DB destination ,Now  It need to established connection to configure the properties use to insert data into a relation database using an OLE DB provide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8" name="Picture 8" descr="Screenshot (15)"/>
          <p:cNvPicPr>
            <a:picLocks noChangeAspect="1"/>
          </p:cNvPicPr>
          <p:nvPr>
            <p:ph sz="half" idx="1"/>
          </p:nvPr>
        </p:nvPicPr>
        <p:blipFill>
          <a:blip r:embed="rId1"/>
          <a:stretch>
            <a:fillRect/>
          </a:stretch>
        </p:blipFill>
        <p:spPr>
          <a:xfrm>
            <a:off x="-13335" y="774065"/>
            <a:ext cx="11947525" cy="60953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Also need to mapping the source data table to the destination data table</a:t>
            </a:r>
            <a:endParaRPr lang="en-US"/>
          </a:p>
        </p:txBody>
      </p:sp>
      <p:pic>
        <p:nvPicPr>
          <p:cNvPr id="9" name="Picture 9" descr="Screenshot (17)"/>
          <p:cNvPicPr>
            <a:picLocks noChangeAspect="1"/>
          </p:cNvPicPr>
          <p:nvPr>
            <p:ph sz="half" idx="1"/>
          </p:nvPr>
        </p:nvPicPr>
        <p:blipFill>
          <a:blip r:embed="rId1"/>
          <a:stretch>
            <a:fillRect/>
          </a:stretch>
        </p:blipFill>
        <p:spPr>
          <a:xfrm>
            <a:off x="609600" y="1032510"/>
            <a:ext cx="11468100" cy="55124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a:t>Step 5</a:t>
            </a:r>
            <a:br>
              <a:rPr lang="en-US" sz="2000"/>
            </a:br>
            <a:r>
              <a:rPr lang="en-US" sz="2000"/>
              <a:t>Connect the Excel Source TO the OLE DB Destination</a:t>
            </a:r>
            <a:endParaRPr lang="en-US" sz="2000"/>
          </a:p>
        </p:txBody>
      </p:sp>
      <p:pic>
        <p:nvPicPr>
          <p:cNvPr id="10" name="Picture 10" descr="Screenshot (18)"/>
          <p:cNvPicPr>
            <a:picLocks noChangeAspect="1"/>
          </p:cNvPicPr>
          <p:nvPr>
            <p:ph sz="half" idx="1"/>
          </p:nvPr>
        </p:nvPicPr>
        <p:blipFill>
          <a:blip r:embed="rId1"/>
          <a:stretch>
            <a:fillRect/>
          </a:stretch>
        </p:blipFill>
        <p:spPr>
          <a:xfrm>
            <a:off x="309880" y="1476375"/>
            <a:ext cx="11703685" cy="4996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Step 6</a:t>
            </a:r>
            <a:endParaRPr lang="en-US"/>
          </a:p>
          <a:p>
            <a:r>
              <a:rPr lang="en-US"/>
              <a:t>Start the SSIS Tools and then It will Extract ,transform and Load the data on destination data warehouse says OLE DB </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 of ETL</a:t>
            </a:r>
            <a:endParaRPr lang="en-IN" altLang="en-US"/>
          </a:p>
        </p:txBody>
      </p:sp>
      <p:pic>
        <p:nvPicPr>
          <p:cNvPr id="11" name="Picture 11" descr="Screenshot (20)"/>
          <p:cNvPicPr>
            <a:picLocks noChangeAspect="1"/>
          </p:cNvPicPr>
          <p:nvPr>
            <p:ph sz="half" idx="1"/>
          </p:nvPr>
        </p:nvPicPr>
        <p:blipFill>
          <a:blip r:embed="rId1"/>
          <a:stretch>
            <a:fillRect/>
          </a:stretch>
        </p:blipFill>
        <p:spPr>
          <a:xfrm>
            <a:off x="153670" y="1141095"/>
            <a:ext cx="11948795" cy="5680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itle 1"/>
          <p:cNvSpPr>
            <a:spLocks noGrp="1"/>
          </p:cNvSpPr>
          <p:nvPr>
            <p:ph type="title"/>
          </p:nvPr>
        </p:nvSpPr>
        <p:spPr/>
        <p:txBody>
          <a:bodyPr/>
          <a:p>
            <a:r>
              <a:rPr lang="en-IN" altLang="en-US" b="1" u="sng"/>
              <a:t>Name Of The Project Title</a:t>
            </a:r>
            <a:endParaRPr lang="en-IN" altLang="en-US" b="1" u="sng"/>
          </a:p>
        </p:txBody>
      </p:sp>
      <p:sp>
        <p:nvSpPr>
          <p:cNvPr id="3" name="Content Placeholder 2"/>
          <p:cNvSpPr>
            <a:spLocks noGrp="1"/>
          </p:cNvSpPr>
          <p:nvPr>
            <p:ph idx="1"/>
          </p:nvPr>
        </p:nvSpPr>
        <p:spPr>
          <a:xfrm>
            <a:off x="838200" y="1691640"/>
            <a:ext cx="10515600" cy="4485640"/>
          </a:xfrm>
        </p:spPr>
        <p:txBody>
          <a:bodyPr/>
          <a:p>
            <a:pPr marL="0" indent="0">
              <a:buNone/>
            </a:pPr>
            <a:r>
              <a:rPr lang="en-US" sz="6600" b="1">
                <a:sym typeface="+mn-ea"/>
              </a:rPr>
              <a:t>‘ETL &amp;  Dashboard Development’</a:t>
            </a:r>
            <a:endParaRPr lang="en-US" sz="6600" b="1" u="sng"/>
          </a:p>
          <a:p>
            <a:endParaRPr lang="en-US" sz="6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60940" y="2874367"/>
            <a:ext cx="5340827" cy="1107996"/>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TWO</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51914" y="1741713"/>
            <a:ext cx="4187371" cy="4187371"/>
          </a:xfrm>
          <a:prstGeom prst="rect">
            <a:avLst/>
          </a:prstGeom>
        </p:spPr>
      </p:pic>
      <p:sp>
        <p:nvSpPr>
          <p:cNvPr id="3" name="Text Box 2"/>
          <p:cNvSpPr txBox="1"/>
          <p:nvPr/>
        </p:nvSpPr>
        <p:spPr>
          <a:xfrm>
            <a:off x="1379220" y="4088765"/>
            <a:ext cx="5927725" cy="922020"/>
          </a:xfrm>
          <a:prstGeom prst="rect">
            <a:avLst/>
          </a:prstGeom>
          <a:solidFill>
            <a:schemeClr val="bg1"/>
          </a:solidFill>
        </p:spPr>
        <p:txBody>
          <a:bodyPr wrap="square" rtlCol="0">
            <a:spAutoFit/>
          </a:bodyPr>
          <a:p>
            <a:r>
              <a:rPr lang="en-IN" altLang="en-US" sz="5400" b="1">
                <a:solidFill>
                  <a:schemeClr val="accent1"/>
                </a:solidFill>
              </a:rPr>
              <a:t>Dashboard</a:t>
            </a:r>
            <a:endParaRPr lang="en-IN" altLang="en-US" sz="5400" b="1">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800" y="0"/>
            <a:ext cx="12647295"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97538" y="-833080"/>
            <a:ext cx="6161314" cy="6161314"/>
          </a:xfrm>
          <a:prstGeom prst="rect">
            <a:avLst/>
          </a:prstGeom>
        </p:spPr>
      </p:pic>
      <p:sp>
        <p:nvSpPr>
          <p:cNvPr id="7" name="椭圆 6"/>
          <p:cNvSpPr/>
          <p:nvPr/>
        </p:nvSpPr>
        <p:spPr>
          <a:xfrm>
            <a:off x="2308741" y="3041989"/>
            <a:ext cx="1360714" cy="1360714"/>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8" name="TextBox 15"/>
          <p:cNvSpPr txBox="1">
            <a:spLocks noChangeArrowheads="1"/>
          </p:cNvSpPr>
          <p:nvPr/>
        </p:nvSpPr>
        <p:spPr bwMode="auto">
          <a:xfrm>
            <a:off x="1694099" y="4714083"/>
            <a:ext cx="2589997"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IN" altLang="zh-CN" sz="3600" b="1" dirty="0">
                <a:solidFill>
                  <a:schemeClr val="bg1"/>
                </a:solidFill>
                <a:ea typeface="Calibri" panose="020F0502020204030204" pitchFamily="34" charset="0"/>
                <a:cs typeface="Calibri" panose="020F0502020204030204" pitchFamily="34" charset="0"/>
              </a:rPr>
              <a:t>ETL</a:t>
            </a:r>
            <a:endParaRPr lang="en-IN" altLang="zh-CN" sz="3600" b="1" dirty="0">
              <a:solidFill>
                <a:schemeClr val="bg1"/>
              </a:solidFill>
              <a:ea typeface="Calibri" panose="020F0502020204030204" pitchFamily="34" charset="0"/>
              <a:cs typeface="Calibri" panose="020F0502020204030204" pitchFamily="34" charset="0"/>
            </a:endParaRPr>
          </a:p>
        </p:txBody>
      </p:sp>
      <p:sp>
        <p:nvSpPr>
          <p:cNvPr id="9" name="矩形 8"/>
          <p:cNvSpPr/>
          <p:nvPr/>
        </p:nvSpPr>
        <p:spPr>
          <a:xfrm>
            <a:off x="2726045" y="3288200"/>
            <a:ext cx="526106" cy="769441"/>
          </a:xfrm>
          <a:prstGeom prst="rect">
            <a:avLst/>
          </a:prstGeom>
        </p:spPr>
        <p:txBody>
          <a:bodyPr wrap="none">
            <a:spAutoFit/>
          </a:bodyPr>
          <a:lstStyle/>
          <a:p>
            <a:r>
              <a:rPr lang="en-US" altLang="zh-CN" sz="4400" b="1" dirty="0" smtClean="0">
                <a:solidFill>
                  <a:schemeClr val="bg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A</a:t>
            </a:r>
            <a:endParaRPr lang="zh-CN" altLang="en-US" sz="44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sp>
        <p:nvSpPr>
          <p:cNvPr id="10" name="椭圆 9"/>
          <p:cNvSpPr/>
          <p:nvPr/>
        </p:nvSpPr>
        <p:spPr>
          <a:xfrm>
            <a:off x="7992637" y="3019502"/>
            <a:ext cx="1360714" cy="1360714"/>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2" name="矩形 11"/>
          <p:cNvSpPr/>
          <p:nvPr/>
        </p:nvSpPr>
        <p:spPr>
          <a:xfrm>
            <a:off x="8409941" y="3265713"/>
            <a:ext cx="500458" cy="769441"/>
          </a:xfrm>
          <a:prstGeom prst="rect">
            <a:avLst/>
          </a:prstGeom>
        </p:spPr>
        <p:txBody>
          <a:bodyPr wrap="none">
            <a:spAutoFit/>
          </a:bodyPr>
          <a:lstStyle/>
          <a:p>
            <a:r>
              <a:rPr lang="en-US" altLang="zh-CN" sz="4400" b="1" dirty="0" smtClean="0">
                <a:solidFill>
                  <a:schemeClr val="bg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B</a:t>
            </a:r>
            <a:endParaRPr lang="zh-CN" altLang="en-US" sz="44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cxnSp>
        <p:nvCxnSpPr>
          <p:cNvPr id="14" name="直接连接符 13"/>
          <p:cNvCxnSpPr/>
          <p:nvPr/>
        </p:nvCxnSpPr>
        <p:spPr>
          <a:xfrm>
            <a:off x="5978195" y="3722346"/>
            <a:ext cx="0" cy="24317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6"/>
          <p:cNvSpPr/>
          <p:nvPr/>
        </p:nvSpPr>
        <p:spPr>
          <a:xfrm>
            <a:off x="4984115" y="1567180"/>
            <a:ext cx="2284095" cy="1360805"/>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zh-CN">
                <a:ea typeface="Calibri" panose="020F0502020204030204" pitchFamily="34" charset="0"/>
                <a:cs typeface="Calibri" panose="020F0502020204030204" pitchFamily="34" charset="0"/>
              </a:rPr>
              <a:t>SQL SERVER</a:t>
            </a:r>
            <a:endParaRPr lang="en-IN" altLang="zh-CN">
              <a:ea typeface="Calibri" panose="020F0502020204030204" pitchFamily="34" charset="0"/>
              <a:cs typeface="Calibri" panose="020F0502020204030204" pitchFamily="34" charset="0"/>
            </a:endParaRPr>
          </a:p>
          <a:p>
            <a:pPr algn="ctr"/>
            <a:r>
              <a:rPr lang="en-IN" altLang="zh-CN">
                <a:ea typeface="Calibri" panose="020F0502020204030204" pitchFamily="34" charset="0"/>
                <a:cs typeface="Calibri" panose="020F0502020204030204" pitchFamily="34" charset="0"/>
              </a:rPr>
              <a:t>(DATA warhouse)</a:t>
            </a:r>
            <a:endParaRPr lang="en-IN" altLang="zh-CN">
              <a:ea typeface="Calibri" panose="020F0502020204030204" pitchFamily="34" charset="0"/>
              <a:cs typeface="Calibri" panose="020F0502020204030204" pitchFamily="34" charset="0"/>
            </a:endParaRPr>
          </a:p>
        </p:txBody>
      </p:sp>
      <p:sp>
        <p:nvSpPr>
          <p:cNvPr id="5" name="Text Box 4"/>
          <p:cNvSpPr txBox="1"/>
          <p:nvPr/>
        </p:nvSpPr>
        <p:spPr>
          <a:xfrm>
            <a:off x="7992745" y="4858385"/>
            <a:ext cx="1908175" cy="460375"/>
          </a:xfrm>
          <a:prstGeom prst="rect">
            <a:avLst/>
          </a:prstGeom>
          <a:noFill/>
        </p:spPr>
        <p:txBody>
          <a:bodyPr wrap="square" rtlCol="0">
            <a:spAutoFit/>
          </a:bodyPr>
          <a:p>
            <a:r>
              <a:rPr lang="en-IN" altLang="en-US" sz="2400" b="1">
                <a:solidFill>
                  <a:schemeClr val="accent3"/>
                </a:solidFill>
              </a:rPr>
              <a:t>Dashboard</a:t>
            </a:r>
            <a:endParaRPr lang="en-IN" altLang="en-US" sz="2400" b="1">
              <a:solidFill>
                <a:schemeClr val="accent3"/>
              </a:solidFill>
            </a:endParaRPr>
          </a:p>
        </p:txBody>
      </p:sp>
      <p:cxnSp>
        <p:nvCxnSpPr>
          <p:cNvPr id="6" name="Straight Arrow Connector 5"/>
          <p:cNvCxnSpPr/>
          <p:nvPr/>
        </p:nvCxnSpPr>
        <p:spPr>
          <a:xfrm flipV="1">
            <a:off x="3585845" y="2399665"/>
            <a:ext cx="1653807" cy="972000"/>
          </a:xfrm>
          <a:prstGeom prst="straightConnector1">
            <a:avLst/>
          </a:prstGeom>
          <a:ln w="114300" cmpd="sng">
            <a:solidFill>
              <a:schemeClr val="accent1">
                <a:shade val="50000"/>
              </a:schemeClr>
            </a:solidFill>
            <a:prstDash val="solid"/>
            <a:headEnd type="none" w="med" len="med"/>
            <a:tailEnd type="arrow" w="med" len="med"/>
          </a:ln>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a:off x="7077710" y="2435860"/>
            <a:ext cx="1308100" cy="1019810"/>
          </a:xfrm>
          <a:prstGeom prst="straightConnector1">
            <a:avLst/>
          </a:prstGeom>
          <a:ln w="114300" cmpd="sng">
            <a:solidFill>
              <a:schemeClr val="accent1">
                <a:shade val="50000"/>
              </a:schemeClr>
            </a:solidFill>
            <a:prstDash val="solid"/>
            <a:headEnd type="none" w="med" len="med"/>
            <a:tailEnd type="arrow" w="med" len="med"/>
          </a:ln>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SSMS(SQL server Management Studio):</a:t>
            </a:r>
            <a:endParaRPr lang="en-US"/>
          </a:p>
        </p:txBody>
      </p:sp>
      <p:sp>
        <p:nvSpPr>
          <p:cNvPr id="3" name="Content Placeholder 2"/>
          <p:cNvSpPr>
            <a:spLocks noGrp="1"/>
          </p:cNvSpPr>
          <p:nvPr>
            <p:ph idx="1"/>
          </p:nvPr>
        </p:nvSpPr>
        <p:spPr>
          <a:xfrm>
            <a:off x="609600" y="1174750"/>
            <a:ext cx="6366510" cy="4953000"/>
          </a:xfrm>
        </p:spPr>
        <p:txBody>
          <a:bodyPr/>
          <a:p>
            <a:endParaRPr lang="en-US"/>
          </a:p>
          <a:p>
            <a:r>
              <a:rPr lang="en-US" sz="2000"/>
              <a:t>SQL  Server is the tool which is used to modified the data in data warehouse(SQL server)</a:t>
            </a:r>
            <a:endParaRPr lang="en-US" sz="2000"/>
          </a:p>
          <a:p>
            <a:r>
              <a:rPr lang="en-US" sz="2000"/>
              <a:t> </a:t>
            </a:r>
            <a:r>
              <a:rPr lang="en-IN" altLang="en-US" sz="2000"/>
              <a:t>W</a:t>
            </a:r>
            <a:r>
              <a:rPr lang="en-US" sz="2000"/>
              <a:t>e can remove and modified ,implement on and many more on our data For business Intelligence. By use SQL query.</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2" name="Picture 12" descr="Screenshot (21)"/>
          <p:cNvPicPr>
            <a:picLocks noChangeAspect="1"/>
          </p:cNvPicPr>
          <p:nvPr>
            <p:ph idx="1"/>
          </p:nvPr>
        </p:nvPicPr>
        <p:blipFill>
          <a:blip r:embed="rId1"/>
          <a:stretch>
            <a:fillRect/>
          </a:stretch>
        </p:blipFill>
        <p:spPr>
          <a:xfrm>
            <a:off x="122555" y="1174750"/>
            <a:ext cx="12009120" cy="53295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rPr>
              <a:t>Dashboard:</a:t>
            </a:r>
            <a:endParaRPr 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609600" y="1174750"/>
            <a:ext cx="11236325" cy="5625465"/>
          </a:xfrm>
        </p:spPr>
        <p:txBody>
          <a:bodyPr/>
          <a:p>
            <a:r>
              <a:rPr lang="en-US" sz="2400"/>
              <a:t>It will need tools says PowerBI ,Power BI is a business Analytic service by Microsoft. It aims to provide interactive visualizations and business intelligence capabilities with an interface simple enough for end users to create their own reports and dashboards</a:t>
            </a:r>
            <a:endParaRPr lang="en-US" sz="2400"/>
          </a:p>
          <a:p>
            <a:r>
              <a:rPr lang="en-US" sz="2400"/>
              <a:t>Step-1</a:t>
            </a:r>
            <a:endParaRPr lang="en-US" sz="2400"/>
          </a:p>
          <a:p>
            <a:r>
              <a:rPr lang="en-US" sz="2400"/>
              <a:t>Get the data from data warehouse(OLE DB) in the powerBI</a:t>
            </a:r>
            <a:endParaRPr lang="en-US" sz="2400"/>
          </a:p>
          <a:p>
            <a:r>
              <a:rPr lang="en-US" sz="2400"/>
              <a:t>Step -2 connect to the sql server to get the data for interacive visualization and Business intelligence and create report and dashboards</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624205" y="2875280"/>
            <a:ext cx="6358890" cy="2122805"/>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Output of Dashboard</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30885" y="1712685"/>
            <a:ext cx="3791863" cy="37918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3" name="Picture 13" descr="Screenshot (8)"/>
          <p:cNvPicPr>
            <a:picLocks noChangeAspect="1"/>
          </p:cNvPicPr>
          <p:nvPr>
            <p:ph idx="1"/>
          </p:nvPr>
        </p:nvPicPr>
        <p:blipFill>
          <a:blip r:embed="rId1"/>
          <a:stretch>
            <a:fillRect/>
          </a:stretch>
        </p:blipFill>
        <p:spPr>
          <a:xfrm>
            <a:off x="37465" y="-635"/>
            <a:ext cx="12164060" cy="68357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a:stretch>
            <a:fillRect/>
          </a:stretch>
        </p:blipFill>
        <p:spPr>
          <a:xfrm>
            <a:off x="0" y="1480185"/>
            <a:ext cx="4891405" cy="4673600"/>
          </a:xfrm>
          <a:prstGeom prst="rect">
            <a:avLst/>
          </a:prstGeom>
        </p:spPr>
      </p:pic>
      <p:sp>
        <p:nvSpPr>
          <p:cNvPr id="4" name="矩形 3"/>
          <p:cNvSpPr/>
          <p:nvPr/>
        </p:nvSpPr>
        <p:spPr>
          <a:xfrm>
            <a:off x="4891314" y="1480457"/>
            <a:ext cx="7300686" cy="4673600"/>
          </a:xfrm>
          <a:prstGeom prst="rect">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椭圆 4"/>
          <p:cNvSpPr/>
          <p:nvPr/>
        </p:nvSpPr>
        <p:spPr>
          <a:xfrm>
            <a:off x="7808686" y="1711522"/>
            <a:ext cx="1582057" cy="1582057"/>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TextBox 15"/>
          <p:cNvSpPr txBox="1">
            <a:spLocks noChangeArrowheads="1"/>
          </p:cNvSpPr>
          <p:nvPr/>
        </p:nvSpPr>
        <p:spPr bwMode="auto">
          <a:xfrm>
            <a:off x="6494145" y="3597275"/>
            <a:ext cx="4545330"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IN" altLang="en-US" sz="2000" b="1" dirty="0">
                <a:solidFill>
                  <a:schemeClr val="bg1"/>
                </a:solidFill>
                <a:ea typeface="Calibri" panose="020F0502020204030204" pitchFamily="34" charset="0"/>
                <a:cs typeface="Calibri" panose="020F0502020204030204" pitchFamily="34" charset="0"/>
              </a:rPr>
              <a:t>Developed BY Anand Kumar</a:t>
            </a:r>
            <a:endParaRPr lang="en-IN" altLang="en-US" sz="2000" b="1" dirty="0">
              <a:solidFill>
                <a:schemeClr val="bg1"/>
              </a:solidFill>
              <a:ea typeface="Calibri" panose="020F0502020204030204" pitchFamily="34" charset="0"/>
              <a:cs typeface="Calibri" panose="020F0502020204030204" pitchFamily="34" charset="0"/>
            </a:endParaRPr>
          </a:p>
          <a:p>
            <a:pPr algn="ctr">
              <a:lnSpc>
                <a:spcPct val="150000"/>
              </a:lnSpc>
            </a:pPr>
            <a:r>
              <a:rPr lang="en-US" sz="1400" b="1" dirty="0" smtClean="0">
                <a:sym typeface="+mn-ea"/>
              </a:rPr>
              <a:t>Branch : Computer </a:t>
            </a:r>
            <a:r>
              <a:rPr lang="en-IN" altLang="en-US" sz="1400" b="1" dirty="0" smtClean="0">
                <a:sym typeface="+mn-ea"/>
              </a:rPr>
              <a:t>Science </a:t>
            </a:r>
            <a:r>
              <a:rPr lang="en-US" sz="1400" b="1" dirty="0" smtClean="0">
                <a:sym typeface="+mn-ea"/>
              </a:rPr>
              <a:t>Engineering</a:t>
            </a:r>
            <a:endParaRPr lang="en-US" sz="1400" b="1" dirty="0" smtClean="0"/>
          </a:p>
          <a:p>
            <a:pPr algn="ctr">
              <a:lnSpc>
                <a:spcPct val="150000"/>
              </a:lnSpc>
            </a:pPr>
            <a:r>
              <a:rPr lang="en-US" sz="1400" b="1" dirty="0" smtClean="0">
                <a:sym typeface="+mn-ea"/>
              </a:rPr>
              <a:t>Semester : </a:t>
            </a:r>
            <a:r>
              <a:rPr lang="en-IN" altLang="en-US" sz="1400" b="1" dirty="0" smtClean="0">
                <a:sym typeface="+mn-ea"/>
              </a:rPr>
              <a:t>7</a:t>
            </a:r>
            <a:r>
              <a:rPr lang="en-US" sz="1400" b="1" baseline="30000" dirty="0" smtClean="0">
                <a:sym typeface="+mn-ea"/>
              </a:rPr>
              <a:t>th</a:t>
            </a:r>
            <a:endParaRPr lang="en-US" sz="1400" b="1" dirty="0" smtClean="0"/>
          </a:p>
          <a:p>
            <a:pPr algn="ctr">
              <a:lnSpc>
                <a:spcPct val="150000"/>
              </a:lnSpc>
            </a:pPr>
            <a:r>
              <a:rPr lang="en-US" sz="1400" b="1" dirty="0" smtClean="0">
                <a:sym typeface="+mn-ea"/>
              </a:rPr>
              <a:t>Guided By :  Mr.Rakesh Kumar (Project Manager /supervisor)</a:t>
            </a:r>
            <a:r>
              <a:rPr lang="en-US" sz="1200" dirty="0" smtClean="0">
                <a:sym typeface="+mn-ea"/>
              </a:rPr>
              <a:t> </a:t>
            </a:r>
            <a:endParaRPr lang="en-US" sz="1200" dirty="0" smtClean="0">
              <a:sym typeface="+mn-ea"/>
            </a:endParaRPr>
          </a:p>
          <a:p>
            <a:pPr algn="ctr">
              <a:lnSpc>
                <a:spcPct val="150000"/>
              </a:lnSpc>
            </a:pPr>
            <a:r>
              <a:rPr lang="en-US" sz="1400" b="1" dirty="0" smtClean="0">
                <a:sym typeface="+mn-ea"/>
              </a:rPr>
              <a:t>LiquidHub Analytics pvt. Ltd.</a:t>
            </a:r>
            <a:endParaRPr lang="en-US" sz="1400" b="1" dirty="0" smtClean="0">
              <a:sym typeface="+mn-ea"/>
            </a:endParaRPr>
          </a:p>
          <a:p>
            <a:pPr algn="ctr">
              <a:lnSpc>
                <a:spcPct val="150000"/>
              </a:lnSpc>
            </a:pPr>
            <a:r>
              <a:rPr lang="en-US" sz="1400" b="1" dirty="0" smtClean="0">
                <a:sym typeface="+mn-ea"/>
              </a:rPr>
              <a:t>(Formerly known as “Annik Technology Services Pvt. Ltd.”)</a:t>
            </a:r>
            <a:endParaRPr lang="en-US" sz="1400" b="1" dirty="0" smtClean="0">
              <a:sym typeface="+mn-ea"/>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035" y="2086241"/>
            <a:ext cx="807357" cy="807357"/>
          </a:xfrm>
          <a:prstGeom prst="rect">
            <a:avLst/>
          </a:prstGeom>
        </p:spPr>
      </p:pic>
      <p:pic>
        <p:nvPicPr>
          <p:cNvPr id="8" name="Picture 7" descr="38085607_2096072277378279_1417715017318400000_n"/>
          <p:cNvPicPr>
            <a:picLocks noChangeAspect="1"/>
          </p:cNvPicPr>
          <p:nvPr/>
        </p:nvPicPr>
        <p:blipFill>
          <a:blip r:embed="rId1"/>
          <a:stretch>
            <a:fillRect/>
          </a:stretch>
        </p:blipFill>
        <p:spPr>
          <a:xfrm>
            <a:off x="8143875" y="1881505"/>
            <a:ext cx="911225" cy="12153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email"/>
          <a:stretch>
            <a:fillRect/>
          </a:stretch>
        </p:blipFill>
        <p:spPr>
          <a:xfrm>
            <a:off x="-60813" y="688687"/>
            <a:ext cx="5917698" cy="5917698"/>
          </a:xfrm>
          <a:prstGeom prst="rect">
            <a:avLst/>
          </a:prstGeom>
        </p:spPr>
      </p:pic>
      <p:sp>
        <p:nvSpPr>
          <p:cNvPr id="4" name="椭圆 3"/>
          <p:cNvSpPr/>
          <p:nvPr/>
        </p:nvSpPr>
        <p:spPr>
          <a:xfrm>
            <a:off x="5540327" y="1737709"/>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TextBox 15"/>
          <p:cNvSpPr txBox="1">
            <a:spLocks noChangeArrowheads="1"/>
          </p:cNvSpPr>
          <p:nvPr/>
        </p:nvSpPr>
        <p:spPr bwMode="auto">
          <a:xfrm>
            <a:off x="6706016" y="1617590"/>
            <a:ext cx="481068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en-IN" altLang="en-US" sz="2000" b="1" dirty="0">
                <a:solidFill>
                  <a:schemeClr val="bg1"/>
                </a:solidFill>
                <a:ea typeface="Calibri" panose="020F0502020204030204" pitchFamily="34" charset="0"/>
                <a:cs typeface="Calibri" panose="020F0502020204030204" pitchFamily="34" charset="0"/>
              </a:rPr>
              <a:t>ETL </a:t>
            </a:r>
            <a:endParaRPr lang="en-US" altLang="zh-CN" sz="2000" b="1" dirty="0">
              <a:solidFill>
                <a:schemeClr val="bg1"/>
              </a:solidFill>
              <a:ea typeface="Calibri" panose="020F0502020204030204" pitchFamily="34" charset="0"/>
              <a:cs typeface="Calibri" panose="020F0502020204030204" pitchFamily="34" charset="0"/>
            </a:endParaRPr>
          </a:p>
          <a:p>
            <a:pPr>
              <a:lnSpc>
                <a:spcPct val="150000"/>
              </a:lnSpc>
            </a:pPr>
            <a:r>
              <a:rPr lang="en-IN" altLang="zh-CN" sz="1200" dirty="0">
                <a:solidFill>
                  <a:schemeClr val="bg1"/>
                </a:solidFill>
                <a:ea typeface="Calibri" panose="020F0502020204030204" pitchFamily="34" charset="0"/>
                <a:cs typeface="Calibri" panose="020F0502020204030204" pitchFamily="34" charset="0"/>
              </a:rPr>
              <a:t>Sucessfull with output</a:t>
            </a:r>
            <a:endParaRPr lang="en-IN" altLang="zh-CN" sz="1200" dirty="0">
              <a:solidFill>
                <a:schemeClr val="bg1"/>
              </a:solidFill>
              <a:ea typeface="Calibri" panose="020F0502020204030204" pitchFamily="34" charset="0"/>
              <a:cs typeface="Calibri" panose="020F0502020204030204" pitchFamily="34" charset="0"/>
            </a:endParaRPr>
          </a:p>
        </p:txBody>
      </p:sp>
      <p:sp>
        <p:nvSpPr>
          <p:cNvPr id="6" name="椭圆 5"/>
          <p:cNvSpPr/>
          <p:nvPr/>
        </p:nvSpPr>
        <p:spPr>
          <a:xfrm>
            <a:off x="5540327" y="3291457"/>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TextBox 15"/>
          <p:cNvSpPr txBox="1">
            <a:spLocks noChangeArrowheads="1"/>
          </p:cNvSpPr>
          <p:nvPr/>
        </p:nvSpPr>
        <p:spPr bwMode="auto">
          <a:xfrm>
            <a:off x="6706016" y="3171338"/>
            <a:ext cx="4810682"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en-IN" altLang="en-US" sz="2000" b="1" dirty="0">
                <a:solidFill>
                  <a:schemeClr val="bg1"/>
                </a:solidFill>
                <a:ea typeface="Calibri" panose="020F0502020204030204" pitchFamily="34" charset="0"/>
                <a:cs typeface="Calibri" panose="020F0502020204030204" pitchFamily="34" charset="0"/>
              </a:rPr>
              <a:t>SQL Server (Data warehouse)</a:t>
            </a:r>
            <a:endParaRPr lang="en-US" altLang="zh-CN" sz="2000" b="1" dirty="0">
              <a:solidFill>
                <a:schemeClr val="bg1"/>
              </a:solidFill>
              <a:ea typeface="Calibri" panose="020F0502020204030204" pitchFamily="34" charset="0"/>
              <a:cs typeface="Calibri" panose="020F0502020204030204" pitchFamily="34" charset="0"/>
            </a:endParaRPr>
          </a:p>
          <a:p>
            <a:pPr>
              <a:lnSpc>
                <a:spcPct val="150000"/>
              </a:lnSpc>
            </a:pPr>
            <a:r>
              <a:rPr lang="en-IN" altLang="zh-CN" sz="1200" dirty="0" smtClean="0">
                <a:solidFill>
                  <a:schemeClr val="bg1"/>
                </a:solidFill>
                <a:ea typeface="Calibri" panose="020F0502020204030204" pitchFamily="34" charset="0"/>
                <a:cs typeface="Calibri" panose="020F0502020204030204" pitchFamily="34" charset="0"/>
              </a:rPr>
              <a:t>Sucessfull</a:t>
            </a:r>
            <a:r>
              <a:rPr lang="zh-CN" altLang="en-US" sz="1200" dirty="0" smtClean="0">
                <a:solidFill>
                  <a:schemeClr val="bg1"/>
                </a:solidFill>
                <a:ea typeface="Calibri" panose="020F0502020204030204" pitchFamily="34" charset="0"/>
                <a:cs typeface="Calibri" panose="020F0502020204030204" pitchFamily="34" charset="0"/>
              </a:rPr>
              <a:t>
 </a:t>
            </a:r>
            <a:r>
              <a:rPr lang="en-IN" altLang="zh-CN" sz="1200" dirty="0" smtClean="0">
                <a:solidFill>
                  <a:schemeClr val="bg1"/>
                </a:solidFill>
                <a:ea typeface="Calibri" panose="020F0502020204030204" pitchFamily="34" charset="0"/>
                <a:cs typeface="Calibri" panose="020F0502020204030204" pitchFamily="34" charset="0"/>
              </a:rPr>
              <a:t>with output</a:t>
            </a:r>
            <a:r>
              <a:rPr lang="zh-CN" altLang="en-US" sz="1200" dirty="0" smtClean="0">
                <a:solidFill>
                  <a:schemeClr val="bg1"/>
                </a:solidFill>
                <a:ea typeface="Calibri" panose="020F0502020204030204" pitchFamily="34" charset="0"/>
                <a:cs typeface="Calibri" panose="020F0502020204030204" pitchFamily="34" charset="0"/>
              </a:rPr>
              <a:t> </a:t>
            </a:r>
            <a:endParaRPr lang="zh-CN" altLang="en-US" sz="1200" dirty="0">
              <a:solidFill>
                <a:schemeClr val="bg1"/>
              </a:solidFill>
              <a:ea typeface="Calibri" panose="020F0502020204030204" pitchFamily="34" charset="0"/>
              <a:cs typeface="Calibri" panose="020F0502020204030204" pitchFamily="34" charset="0"/>
            </a:endParaRPr>
          </a:p>
        </p:txBody>
      </p:sp>
      <p:sp>
        <p:nvSpPr>
          <p:cNvPr id="8" name="椭圆 7"/>
          <p:cNvSpPr/>
          <p:nvPr/>
        </p:nvSpPr>
        <p:spPr>
          <a:xfrm>
            <a:off x="5540327" y="4841919"/>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9" name="TextBox 15"/>
          <p:cNvSpPr txBox="1">
            <a:spLocks noChangeArrowheads="1"/>
          </p:cNvSpPr>
          <p:nvPr/>
        </p:nvSpPr>
        <p:spPr bwMode="auto">
          <a:xfrm>
            <a:off x="6706016" y="4721800"/>
            <a:ext cx="4810682"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en-IN" altLang="en-US" sz="2000" b="1" dirty="0">
                <a:solidFill>
                  <a:schemeClr val="bg1"/>
                </a:solidFill>
                <a:ea typeface="Calibri" panose="020F0502020204030204" pitchFamily="34" charset="0"/>
                <a:cs typeface="Calibri" panose="020F0502020204030204" pitchFamily="34" charset="0"/>
              </a:rPr>
              <a:t>Dashboard</a:t>
            </a:r>
            <a:endParaRPr lang="en-US" altLang="zh-CN" sz="2000" b="1" dirty="0">
              <a:solidFill>
                <a:schemeClr val="bg1"/>
              </a:solidFill>
              <a:ea typeface="Calibri" panose="020F0502020204030204" pitchFamily="34" charset="0"/>
              <a:cs typeface="Calibri" panose="020F0502020204030204" pitchFamily="34" charset="0"/>
            </a:endParaRPr>
          </a:p>
          <a:p>
            <a:pPr>
              <a:lnSpc>
                <a:spcPct val="150000"/>
              </a:lnSpc>
            </a:pPr>
            <a:r>
              <a:rPr lang="en-IN" altLang="zh-CN" sz="1200" dirty="0" smtClean="0">
                <a:solidFill>
                  <a:schemeClr val="bg1"/>
                </a:solidFill>
                <a:ea typeface="Calibri" panose="020F0502020204030204" pitchFamily="34" charset="0"/>
                <a:cs typeface="Calibri" panose="020F0502020204030204" pitchFamily="34" charset="0"/>
              </a:rPr>
              <a:t>sucessfull</a:t>
            </a:r>
            <a:r>
              <a:rPr lang="zh-CN" altLang="en-US" sz="1200" dirty="0" smtClean="0">
                <a:solidFill>
                  <a:schemeClr val="bg1"/>
                </a:solidFill>
                <a:ea typeface="Calibri" panose="020F0502020204030204" pitchFamily="34" charset="0"/>
                <a:cs typeface="Calibri" panose="020F0502020204030204" pitchFamily="34" charset="0"/>
              </a:rPr>
              <a:t>
 </a:t>
            </a:r>
            <a:r>
              <a:rPr lang="en-IN" altLang="zh-CN" sz="1200" dirty="0" smtClean="0">
                <a:solidFill>
                  <a:schemeClr val="bg1"/>
                </a:solidFill>
                <a:ea typeface="Calibri" panose="020F0502020204030204" pitchFamily="34" charset="0"/>
                <a:cs typeface="Calibri" panose="020F0502020204030204" pitchFamily="34" charset="0"/>
              </a:rPr>
              <a:t>with output</a:t>
            </a:r>
            <a:r>
              <a:rPr lang="zh-CN" altLang="en-US" sz="1200" dirty="0" smtClean="0">
                <a:solidFill>
                  <a:schemeClr val="bg1"/>
                </a:solidFill>
                <a:ea typeface="Calibri" panose="020F0502020204030204" pitchFamily="34" charset="0"/>
                <a:cs typeface="Calibri" panose="020F0502020204030204" pitchFamily="34" charset="0"/>
              </a:rPr>
              <a:t> </a:t>
            </a:r>
            <a:endParaRPr lang="zh-CN" altLang="en-US" sz="1200" dirty="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sp>
        <p:nvSpPr>
          <p:cNvPr id="11" name="Rectangle 6"/>
          <p:cNvSpPr>
            <a:spLocks noChangeArrowheads="1"/>
          </p:cNvSpPr>
          <p:nvPr/>
        </p:nvSpPr>
        <p:spPr bwMode="black">
          <a:xfrm>
            <a:off x="1401250" y="2875002"/>
            <a:ext cx="5340827" cy="1107996"/>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THANKS</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3670" y="201930"/>
            <a:ext cx="10972800" cy="864870"/>
          </a:xfrm>
        </p:spPr>
        <p:txBody>
          <a:bodyPr/>
          <a:p>
            <a:r>
              <a:rPr lang="en-US" b="1" dirty="0" smtClean="0">
                <a:sym typeface="+mn-ea"/>
              </a:rPr>
              <a:t>Aim To Develop this </a:t>
            </a:r>
            <a:r>
              <a:rPr lang="en-IN" altLang="en-US" b="1" dirty="0" smtClean="0">
                <a:sym typeface="+mn-ea"/>
              </a:rPr>
              <a:t>ETL &amp; Dashboard</a:t>
            </a:r>
            <a:br>
              <a:rPr dirty="0"/>
            </a:br>
            <a:endParaRPr lang="en-US"/>
          </a:p>
        </p:txBody>
      </p:sp>
      <p:sp>
        <p:nvSpPr>
          <p:cNvPr id="3" name="Content Placeholder 2"/>
          <p:cNvSpPr>
            <a:spLocks noGrp="1"/>
          </p:cNvSpPr>
          <p:nvPr>
            <p:ph idx="1"/>
          </p:nvPr>
        </p:nvSpPr>
        <p:spPr/>
        <p:txBody>
          <a:bodyPr/>
          <a:p>
            <a:r>
              <a:rPr lang="en-US"/>
              <a:t> It is the IT process from which data from d</a:t>
            </a:r>
            <a:r>
              <a:rPr lang="en-IN" altLang="en-US"/>
              <a:t>ifference </a:t>
            </a:r>
            <a:r>
              <a:rPr lang="en-US"/>
              <a:t> sources can be put in one place to programmatically  analyze and discover business insights.</a:t>
            </a:r>
            <a:endParaRPr lang="en-US"/>
          </a:p>
          <a:p>
            <a:r>
              <a:rPr lang="en-US"/>
              <a:t>It aims to provide interactive visualizations and business intelligence capabilities with an interface simple enough for end users to create their own reports and dashboards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Software Use To Develop ETL and Dashboard</a:t>
            </a:r>
            <a:endParaRPr lang="en-IN" altLang="en-US"/>
          </a:p>
        </p:txBody>
      </p:sp>
      <p:sp>
        <p:nvSpPr>
          <p:cNvPr id="3" name="Content Placeholder 2"/>
          <p:cNvSpPr>
            <a:spLocks noGrp="1"/>
          </p:cNvSpPr>
          <p:nvPr>
            <p:ph idx="1"/>
          </p:nvPr>
        </p:nvSpPr>
        <p:spPr/>
        <p:txBody>
          <a:bodyPr/>
          <a:p>
            <a:endParaRPr lang="en-US"/>
          </a:p>
        </p:txBody>
      </p:sp>
      <p:sp>
        <p:nvSpPr>
          <p:cNvPr id="100" name="Text Box 99"/>
          <p:cNvSpPr txBox="1"/>
          <p:nvPr/>
        </p:nvSpPr>
        <p:spPr>
          <a:xfrm>
            <a:off x="3556000" y="1317308"/>
            <a:ext cx="5080000" cy="306705"/>
          </a:xfrm>
          <a:prstGeom prst="rect">
            <a:avLst/>
          </a:prstGeom>
          <a:noFill/>
          <a:ln w="9525">
            <a:noFill/>
          </a:ln>
        </p:spPr>
        <p:txBody>
          <a:bodyPr>
            <a:spAutoFit/>
          </a:bodyPr>
          <a:p>
            <a:pPr indent="0"/>
            <a:r>
              <a:rPr lang="en-US" sz="1400" b="0">
                <a:solidFill>
                  <a:srgbClr val="000000"/>
                </a:solidFill>
                <a:latin typeface="Arial" panose="020B0604020202020204" pitchFamily="34" charset="0"/>
                <a:cs typeface="Segoe UI" panose="020B0502040204020203" charset="0"/>
              </a:rPr>
              <a:t>2). </a:t>
            </a:r>
            <a:r>
              <a:rPr lang="en-US" sz="1400" b="1" u="sng">
                <a:solidFill>
                  <a:srgbClr val="000000"/>
                </a:solidFill>
                <a:latin typeface="Times New Roman" panose="02020603050405020304" charset="0"/>
                <a:cs typeface="Segoe UI" panose="020B0502040204020203" charset="0"/>
              </a:rPr>
              <a:t>Software Specifications</a:t>
            </a:r>
            <a:r>
              <a:rPr lang="en-US" sz="1400" b="1">
                <a:solidFill>
                  <a:srgbClr val="000000"/>
                </a:solidFill>
                <a:latin typeface="Times New Roman" panose="02020603050405020304" charset="0"/>
                <a:cs typeface="Segoe UI" panose="020B0502040204020203" charset="0"/>
              </a:rPr>
              <a:t> </a:t>
            </a:r>
            <a:r>
              <a:rPr lang="en-US" sz="1400" b="1" u="sng">
                <a:solidFill>
                  <a:srgbClr val="000000"/>
                </a:solidFill>
                <a:latin typeface="Times New Roman" panose="02020603050405020304" charset="0"/>
                <a:cs typeface="Segoe UI" panose="020B0502040204020203" charset="0"/>
              </a:rPr>
              <a:t> </a:t>
            </a:r>
            <a:endParaRPr lang="en-US"/>
          </a:p>
        </p:txBody>
      </p:sp>
      <p:graphicFrame>
        <p:nvGraphicFramePr>
          <p:cNvPr id="4" name="Table 3"/>
          <p:cNvGraphicFramePr/>
          <p:nvPr/>
        </p:nvGraphicFramePr>
        <p:xfrm>
          <a:off x="610235" y="1660525"/>
          <a:ext cx="10972165" cy="4134485"/>
        </p:xfrm>
        <a:graphic>
          <a:graphicData uri="http://schemas.openxmlformats.org/drawingml/2006/table">
            <a:tbl>
              <a:tblPr firstRow="1" bandRow="1">
                <a:tableStyleId>{5940675A-B579-460E-94D1-54222C63F5DA}</a:tableStyleId>
              </a:tblPr>
              <a:tblGrid>
                <a:gridCol w="5024120"/>
                <a:gridCol w="5948045"/>
              </a:tblGrid>
              <a:tr h="615315">
                <a:tc>
                  <a:txBody>
                    <a:bodyPr/>
                    <a:p>
                      <a:pPr indent="0">
                        <a:buNone/>
                      </a:pPr>
                      <a:r>
                        <a:rPr lang="en-US" sz="2800" b="1">
                          <a:solidFill>
                            <a:srgbClr val="000000"/>
                          </a:solidFill>
                          <a:latin typeface="Times New Roman" panose="02020603050405020304" charset="0"/>
                          <a:cs typeface="Times New Roman" panose="02020603050405020304" charset="0"/>
                        </a:rPr>
                        <a:t>FOR DASHBOARD</a:t>
                      </a:r>
                      <a:endParaRPr lang="en-US" sz="28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Times New Roman" panose="02020603050405020304" charset="0"/>
                          <a:cs typeface="Times New Roman" panose="02020603050405020304" charset="0"/>
                        </a:rPr>
                        <a:t>PowerBI</a:t>
                      </a:r>
                      <a:endParaRPr lang="en-US" sz="2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41755">
                <a:tc>
                  <a:txBody>
                    <a:bodyPr/>
                    <a:p>
                      <a:pPr indent="0">
                        <a:buNone/>
                      </a:pPr>
                      <a:r>
                        <a:rPr lang="en-US" sz="2800" b="1">
                          <a:solidFill>
                            <a:srgbClr val="000000"/>
                          </a:solidFill>
                          <a:latin typeface="Times New Roman" panose="02020603050405020304" charset="0"/>
                          <a:cs typeface="Times New Roman" panose="02020603050405020304" charset="0"/>
                        </a:rPr>
                        <a:t>ETL or SSIS</a:t>
                      </a:r>
                      <a:endParaRPr lang="en-US" sz="28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Times New Roman" panose="02020603050405020304" charset="0"/>
                          <a:cs typeface="Times New Roman" panose="02020603050405020304" charset="0"/>
                        </a:rPr>
                        <a:t>SQL SERVER DATA TOOLS FOR VISUAL STUDIO(SSDT)</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79500">
                <a:tc>
                  <a:txBody>
                    <a:bodyPr/>
                    <a:p>
                      <a:pPr indent="0">
                        <a:buNone/>
                      </a:pPr>
                      <a:r>
                        <a:rPr lang="en-US" sz="2400" b="1">
                          <a:solidFill>
                            <a:srgbClr val="000000"/>
                          </a:solidFill>
                          <a:latin typeface="Times New Roman" panose="02020603050405020304" charset="0"/>
                          <a:cs typeface="Times New Roman" panose="02020603050405020304" charset="0"/>
                        </a:rPr>
                        <a:t>SERVER  (DATA WAREHOUSE)</a:t>
                      </a:r>
                      <a:endParaRPr lang="en-US" sz="24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 </a:t>
                      </a:r>
                      <a:r>
                        <a:rPr lang="en-US" sz="1400" b="1">
                          <a:solidFill>
                            <a:srgbClr val="000000"/>
                          </a:solidFill>
                          <a:latin typeface="Times New Roman" panose="02020603050405020304" charset="0"/>
                          <a:cs typeface="Times New Roman" panose="02020603050405020304" charset="0"/>
                        </a:rPr>
                        <a:t> </a:t>
                      </a:r>
                      <a:r>
                        <a:rPr lang="en-US" sz="2400" b="0">
                          <a:solidFill>
                            <a:srgbClr val="000000"/>
                          </a:solidFill>
                          <a:latin typeface="Times New Roman" panose="02020603050405020304" charset="0"/>
                          <a:cs typeface="Times New Roman" panose="02020603050405020304" charset="0"/>
                        </a:rPr>
                        <a:t>SQL SERVER express</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97915">
                <a:tc>
                  <a:txBody>
                    <a:bodyPr/>
                    <a:p>
                      <a:pPr indent="0">
                        <a:buNone/>
                      </a:pPr>
                      <a:r>
                        <a:rPr lang="en-US" sz="2800" b="1">
                          <a:solidFill>
                            <a:srgbClr val="000000"/>
                          </a:solidFill>
                          <a:latin typeface="Times New Roman" panose="02020603050405020304" charset="0"/>
                          <a:cs typeface="Times New Roman" panose="02020603050405020304" charset="0"/>
                        </a:rPr>
                        <a:t>To manage SQL server Database </a:t>
                      </a:r>
                      <a:endParaRPr lang="en-US" sz="28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Times New Roman" panose="02020603050405020304" charset="0"/>
                          <a:cs typeface="Times New Roman" panose="02020603050405020304" charset="0"/>
                        </a:rPr>
                        <a:t>Microsoft SQL SERVER Management   Studio(SSMS)</a:t>
                      </a:r>
                      <a:endParaRPr lang="en-US" sz="2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文本框 3"/>
          <p:cNvSpPr txBox="1"/>
          <p:nvPr/>
        </p:nvSpPr>
        <p:spPr>
          <a:xfrm>
            <a:off x="4375101" y="614587"/>
            <a:ext cx="3441798" cy="584775"/>
          </a:xfrm>
          <a:prstGeom prst="rect">
            <a:avLst/>
          </a:prstGeom>
          <a:noFill/>
        </p:spPr>
        <p:txBody>
          <a:bodyPr vert="horz" wrap="square" rtlCol="0">
            <a:spAutoFit/>
          </a:bodyPr>
          <a:lstStyle/>
          <a:p>
            <a:pPr algn="dist"/>
            <a:r>
              <a:rPr lang="en-US" altLang="zh-CN" sz="32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CONTENTS</a:t>
            </a:r>
            <a:endParaRPr lang="zh-CN" alt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7" name="组合 6"/>
          <p:cNvGrpSpPr/>
          <p:nvPr/>
        </p:nvGrpSpPr>
        <p:grpSpPr>
          <a:xfrm>
            <a:off x="2873384" y="2355050"/>
            <a:ext cx="2363642" cy="2302269"/>
            <a:chOff x="597272" y="2607364"/>
            <a:chExt cx="2363642" cy="2302269"/>
          </a:xfrm>
        </p:grpSpPr>
        <p:sp>
          <p:nvSpPr>
            <p:cNvPr id="3" name="圆角矩形 2"/>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文本框 4"/>
            <p:cNvSpPr txBox="1"/>
            <p:nvPr/>
          </p:nvSpPr>
          <p:spPr>
            <a:xfrm>
              <a:off x="597272" y="4079688"/>
              <a:ext cx="2363642" cy="829945"/>
            </a:xfrm>
            <a:prstGeom prst="rect">
              <a:avLst/>
            </a:prstGeom>
            <a:noFill/>
          </p:spPr>
          <p:txBody>
            <a:bodyPr vert="horz" wrap="square" rtlCol="0">
              <a:spAutoFit/>
            </a:bodyPr>
            <a:lstStyle/>
            <a:p>
              <a:pPr algn="l"/>
              <a:r>
                <a:rPr lang="en-IN"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rPr>
                <a:t>ETL(Extract,Transform,Load)</a:t>
              </a:r>
              <a:endParaRPr lang="en-IN"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01.</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8" name="组合 7"/>
          <p:cNvGrpSpPr/>
          <p:nvPr/>
        </p:nvGrpSpPr>
        <p:grpSpPr>
          <a:xfrm>
            <a:off x="8059272" y="2355050"/>
            <a:ext cx="2363642" cy="1932699"/>
            <a:chOff x="597272" y="2607364"/>
            <a:chExt cx="2363642" cy="1932699"/>
          </a:xfrm>
        </p:grpSpPr>
        <p:sp>
          <p:nvSpPr>
            <p:cNvPr id="9" name="圆角矩形 8"/>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0" name="文本框 9"/>
            <p:cNvSpPr txBox="1"/>
            <p:nvPr/>
          </p:nvSpPr>
          <p:spPr>
            <a:xfrm>
              <a:off x="597272" y="4079688"/>
              <a:ext cx="2363642" cy="460375"/>
            </a:xfrm>
            <a:prstGeom prst="rect">
              <a:avLst/>
            </a:prstGeom>
            <a:noFill/>
          </p:spPr>
          <p:txBody>
            <a:bodyPr vert="horz" wrap="square" rtlCol="0">
              <a:spAutoFit/>
            </a:bodyPr>
            <a:lstStyle/>
            <a:p>
              <a:pPr algn="dist"/>
              <a:r>
                <a:rPr lang="en-IN"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Dashboard</a:t>
              </a:r>
              <a:endParaRPr lang="en-IN"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矩形 10"/>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02.</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00615" y="2875637"/>
            <a:ext cx="5340827" cy="1107996"/>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ONE</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2077" y="1262744"/>
            <a:ext cx="4760590" cy="4760590"/>
          </a:xfrm>
          <a:prstGeom prst="rect">
            <a:avLst/>
          </a:prstGeom>
        </p:spPr>
      </p:pic>
      <p:sp>
        <p:nvSpPr>
          <p:cNvPr id="3" name="Text Box 2"/>
          <p:cNvSpPr txBox="1"/>
          <p:nvPr/>
        </p:nvSpPr>
        <p:spPr>
          <a:xfrm rot="1920000">
            <a:off x="9339580" y="2430780"/>
            <a:ext cx="1064895" cy="368300"/>
          </a:xfrm>
          <a:prstGeom prst="rect">
            <a:avLst/>
          </a:prstGeom>
          <a:solidFill>
            <a:schemeClr val="bg2"/>
          </a:solidFill>
        </p:spPr>
        <p:txBody>
          <a:bodyPr wrap="square" rtlCol="0">
            <a:spAutoFit/>
          </a:bodyPr>
          <a:p>
            <a:r>
              <a:rPr lang="en-IN" altLang="en-US"/>
              <a:t>ETL</a:t>
            </a:r>
            <a:endParaRPr lang="en-IN" altLang="en-US"/>
          </a:p>
        </p:txBody>
      </p:sp>
      <p:sp>
        <p:nvSpPr>
          <p:cNvPr id="6" name="Text Box 5"/>
          <p:cNvSpPr txBox="1"/>
          <p:nvPr/>
        </p:nvSpPr>
        <p:spPr>
          <a:xfrm>
            <a:off x="1469390" y="4390390"/>
            <a:ext cx="5272405" cy="1322070"/>
          </a:xfrm>
          <a:prstGeom prst="rect">
            <a:avLst/>
          </a:prstGeom>
          <a:solidFill>
            <a:schemeClr val="bg1"/>
          </a:solidFill>
        </p:spPr>
        <p:txBody>
          <a:bodyPr wrap="square" rtlCol="0">
            <a:spAutoFit/>
          </a:bodyPr>
          <a:p>
            <a:r>
              <a:rPr lang="en-IN" altLang="en-US" sz="4000" b="1">
                <a:gradFill>
                  <a:gsLst>
                    <a:gs pos="0">
                      <a:srgbClr val="E30000"/>
                    </a:gs>
                    <a:gs pos="100000">
                      <a:srgbClr val="760303"/>
                    </a:gs>
                  </a:gsLst>
                  <a:lin scaled="0"/>
                </a:gradFill>
                <a:effectLst/>
              </a:rPr>
              <a:t>ETL(Extract Transform and Load)</a:t>
            </a:r>
            <a:endParaRPr lang="en-IN" altLang="en-US" sz="4000" b="1">
              <a:gradFill>
                <a:gsLst>
                  <a:gs pos="0">
                    <a:srgbClr val="E30000"/>
                  </a:gs>
                  <a:gs pos="100000">
                    <a:srgbClr val="760303"/>
                  </a:gs>
                </a:gsLst>
                <a:lin scaled="0"/>
              </a:gra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6843720" y="1475251"/>
            <a:ext cx="4970909" cy="4374006"/>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054215" y="2531745"/>
            <a:ext cx="448500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IN" altLang="zh-CN" sz="1200" dirty="0">
                <a:solidFill>
                  <a:schemeClr val="bg1"/>
                </a:solidFill>
                <a:ea typeface="Calibri" panose="020F0502020204030204" pitchFamily="34" charset="0"/>
                <a:cs typeface="Calibri" panose="020F0502020204030204" pitchFamily="34" charset="0"/>
              </a:rPr>
              <a:t>Data from one or more sources is extracted and then copied to the data warehouse. When dealing with large volumes of data and multiple source systems, the data is consolidated. ETL is used to migrate data from one database to another, and is often the specific process required to load data to and from data marts and data warehouses, but is a process that is also used to to large convert (transform) databases from one format or type to another.</a:t>
            </a:r>
            <a:endParaRPr lang="en-IN" altLang="zh-CN" sz="1200" dirty="0">
              <a:solidFill>
                <a:schemeClr val="bg1"/>
              </a:solidFill>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a:stretch>
            <a:fillRect/>
          </a:stretch>
        </p:blipFill>
        <p:spPr>
          <a:xfrm>
            <a:off x="0" y="1475251"/>
            <a:ext cx="6704965" cy="43821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Implimentation Of ETL</a:t>
            </a:r>
            <a:endParaRPr lang="en-IN" altLang="en-US"/>
          </a:p>
        </p:txBody>
      </p:sp>
      <p:sp>
        <p:nvSpPr>
          <p:cNvPr id="3" name="Content Placeholder 2"/>
          <p:cNvSpPr>
            <a:spLocks noGrp="1"/>
          </p:cNvSpPr>
          <p:nvPr>
            <p:ph idx="1"/>
          </p:nvPr>
        </p:nvSpPr>
        <p:spPr>
          <a:xfrm>
            <a:off x="609600" y="1174750"/>
            <a:ext cx="10972800" cy="4953000"/>
          </a:xfrm>
        </p:spPr>
        <p:txBody>
          <a:bodyPr/>
          <a:p>
            <a:pPr marL="0" indent="0">
              <a:buNone/>
            </a:pPr>
            <a:r>
              <a:rPr lang="en-US" sz="1600"/>
              <a:t>Steps-1</a:t>
            </a:r>
            <a:endParaRPr lang="en-US" sz="1600"/>
          </a:p>
          <a:p>
            <a:r>
              <a:rPr lang="en-US" sz="1600"/>
              <a:t>Sample Of  data ,It may be any company data or another organization and the data may present in the form of Excel,ADO NET,CDC,FlAT FILE,ODBC,OLE DB,RAW FILE,XML etc</a:t>
            </a:r>
            <a:endParaRPr lang="en-US" sz="1600"/>
          </a:p>
          <a:p>
            <a:endParaRPr lang="en-US" sz="1600"/>
          </a:p>
          <a:p>
            <a:pPr marL="0" indent="0">
              <a:buNone/>
            </a:pPr>
            <a:r>
              <a:rPr lang="en-US" sz="1600"/>
              <a:t>So, I have my source sample data is Excel.</a:t>
            </a:r>
            <a:endParaRPr lang="en-US" sz="1600"/>
          </a:p>
          <a:p>
            <a:endParaRPr lang="en-US" sz="1600"/>
          </a:p>
          <a:p>
            <a:r>
              <a:rPr lang="en-US" sz="1600"/>
              <a:t>We need t</a:t>
            </a:r>
            <a:r>
              <a:rPr lang="en-IN" altLang="en-US" sz="1600"/>
              <a:t>ools says</a:t>
            </a:r>
            <a:r>
              <a:rPr lang="en-US" sz="1600"/>
              <a:t>  SQL SERVER DATA TOOLS FOR VISUAL STUDIO(SSDT) which is provides SSIS (SQL server integration services) or ETL tools </a:t>
            </a:r>
            <a:endParaRPr lang="en-US" sz="1600"/>
          </a:p>
          <a:p>
            <a:pPr marL="0" indent="0">
              <a:buNone/>
            </a:pPr>
            <a:r>
              <a:rPr lang="en-US" sz="1600"/>
              <a:t>Steps-2</a:t>
            </a:r>
            <a:endParaRPr lang="en-US" sz="1600"/>
          </a:p>
          <a:p>
            <a:r>
              <a:rPr lang="en-US" sz="1600"/>
              <a:t>Create new project on SSTD  select Integration Services</a:t>
            </a:r>
            <a:endParaRPr lang="en-US" sz="1600"/>
          </a:p>
          <a:p>
            <a:pPr marL="0" indent="0">
              <a:buNone/>
            </a:pPr>
            <a:r>
              <a:rPr lang="en-US" sz="1600"/>
              <a:t>Steps-3</a:t>
            </a:r>
            <a:endParaRPr lang="en-US" sz="1600"/>
          </a:p>
          <a:p>
            <a:r>
              <a:rPr lang="en-US" sz="1600"/>
              <a:t>Select Data Flow Task locked into SSIS Toolbox and on Data Flow Task double click and select the EDIT.</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Picture 6" descr="Screenshot (12)"/>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3901</Words>
  <Application>WPS Presentation</Application>
  <PresentationFormat>宽屏</PresentationFormat>
  <Paragraphs>144</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Calibri</vt:lpstr>
      <vt:lpstr>Segoe UI</vt:lpstr>
      <vt:lpstr>Times New Roman</vt:lpstr>
      <vt:lpstr>Microsoft YaHei</vt:lpstr>
      <vt:lpstr>Arial Unicode MS</vt:lpstr>
      <vt:lpstr>Blue Waves</vt:lpstr>
      <vt:lpstr>PowerPoint 演示文稿</vt:lpstr>
      <vt:lpstr>Name Of The Project Title</vt:lpstr>
      <vt:lpstr>Aim To Develop this ETL &amp; Dashboard </vt:lpstr>
      <vt:lpstr>Software Use To Develop ETL and Dashboard</vt:lpstr>
      <vt:lpstr>PowerPoint 演示文稿</vt:lpstr>
      <vt:lpstr>PowerPoint 演示文稿</vt:lpstr>
      <vt:lpstr>PowerPoint 演示文稿</vt:lpstr>
      <vt:lpstr>Implimentation Of ETL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Also need to mapping the source data table to the destination data table</vt:lpstr>
      <vt:lpstr>Step 5 Connect the Excel Source TO the OLE DB Destination</vt:lpstr>
      <vt:lpstr>PowerPoint 演示文稿</vt:lpstr>
      <vt:lpstr>Output of ETL</vt:lpstr>
      <vt:lpstr>PowerPoint 演示文稿</vt:lpstr>
      <vt:lpstr>PowerPoint 演示文稿</vt:lpstr>
      <vt:lpstr>SSMS(SQL server Management Studio):</vt:lpstr>
      <vt:lpstr>PowerPoint 演示文稿</vt:lpstr>
      <vt:lpstr>Dashboard:</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Ninja</cp:lastModifiedBy>
  <cp:revision>14</cp:revision>
  <dcterms:created xsi:type="dcterms:W3CDTF">2018-08-26T03:11:00Z</dcterms:created>
  <dcterms:modified xsi:type="dcterms:W3CDTF">2021-07-17T17:06:28Z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