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146847071" r:id="rId8"/>
    <p:sldId id="263" r:id="rId9"/>
    <p:sldId id="2146847058" r:id="rId10"/>
    <p:sldId id="265" r:id="rId11"/>
    <p:sldId id="2146847057" r:id="rId12"/>
    <p:sldId id="2146847066" r:id="rId13"/>
    <p:sldId id="2146847060" r:id="rId14"/>
    <p:sldId id="2146847067" r:id="rId15"/>
    <p:sldId id="2146847068" r:id="rId16"/>
    <p:sldId id="2146847062" r:id="rId17"/>
    <p:sldId id="2146847055" r:id="rId18"/>
    <p:sldId id="2146847059" r:id="rId19"/>
    <p:sldId id="2146847069"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a:cs typeface="Arial"/>
              </a:rPr>
              <a:t>FinanceAdvisor</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 Anand Kumar</a:t>
            </a:r>
          </a:p>
          <a:p>
            <a:r>
              <a:rPr lang="en-US" sz="2000" b="1" dirty="0">
                <a:solidFill>
                  <a:schemeClr val="accent1">
                    <a:lumMod val="75000"/>
                  </a:schemeClr>
                </a:solidFill>
                <a:latin typeface="Arial" pitchFamily="34" charset="0"/>
                <a:cs typeface="Arial" pitchFamily="34" charset="0"/>
              </a:rPr>
              <a:t>Student name :P Anand Kumar</a:t>
            </a:r>
          </a:p>
          <a:p>
            <a:r>
              <a:rPr lang="en-US" sz="2000" b="1" dirty="0">
                <a:solidFill>
                  <a:schemeClr val="accent1">
                    <a:lumMod val="75000"/>
                  </a:schemeClr>
                </a:solidFill>
                <a:latin typeface="Arial"/>
                <a:cs typeface="Arial"/>
              </a:rPr>
              <a:t>College Name &amp; Department: KL University, CSIT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B34C3410-0A1F-B855-4931-0AFC52B64599}"/>
              </a:ext>
            </a:extLst>
          </p:cNvPr>
          <p:cNvPicPr>
            <a:picLocks noGrp="1" noChangeAspect="1"/>
          </p:cNvPicPr>
          <p:nvPr>
            <p:ph idx="1"/>
          </p:nvPr>
        </p:nvPicPr>
        <p:blipFill>
          <a:blip r:embed="rId2"/>
          <a:stretch>
            <a:fillRect/>
          </a:stretch>
        </p:blipFill>
        <p:spPr>
          <a:xfrm>
            <a:off x="3260291" y="1301750"/>
            <a:ext cx="5671417" cy="4673600"/>
          </a:xfr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5216513" y="618067"/>
            <a:ext cx="5861944" cy="55981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810E06AB-BF6F-2CE0-2D3D-8C523DF85EFE}"/>
              </a:ext>
            </a:extLst>
          </p:cNvPr>
          <p:cNvPicPr>
            <a:picLocks noChangeAspect="1"/>
          </p:cNvPicPr>
          <p:nvPr/>
        </p:nvPicPr>
        <p:blipFill>
          <a:blip r:embed="rId2"/>
          <a:stretch>
            <a:fillRect/>
          </a:stretch>
        </p:blipFill>
        <p:spPr>
          <a:xfrm>
            <a:off x="1465385" y="2409532"/>
            <a:ext cx="9167446" cy="388193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23C8B66-019C-752D-03E9-E4D94695F47A}"/>
              </a:ext>
            </a:extLst>
          </p:cNvPr>
          <p:cNvPicPr>
            <a:picLocks noChangeAspect="1"/>
          </p:cNvPicPr>
          <p:nvPr/>
        </p:nvPicPr>
        <p:blipFill>
          <a:blip r:embed="rId2"/>
          <a:stretch>
            <a:fillRect/>
          </a:stretch>
        </p:blipFill>
        <p:spPr>
          <a:xfrm>
            <a:off x="2099705" y="1232452"/>
            <a:ext cx="7992590"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7FDA27-88EC-0BAD-F930-BB3D6BBB884A}"/>
              </a:ext>
            </a:extLst>
          </p:cNvPr>
          <p:cNvPicPr>
            <a:picLocks noChangeAspect="1"/>
          </p:cNvPicPr>
          <p:nvPr/>
        </p:nvPicPr>
        <p:blipFill>
          <a:blip r:embed="rId2"/>
          <a:stretch>
            <a:fillRect/>
          </a:stretch>
        </p:blipFill>
        <p:spPr>
          <a:xfrm>
            <a:off x="2223547" y="915485"/>
            <a:ext cx="7744906" cy="544906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0751" y="2949836"/>
            <a:ext cx="7638951" cy="369332"/>
          </a:xfrm>
          <a:prstGeom prst="rect">
            <a:avLst/>
          </a:prstGeom>
        </p:spPr>
        <p:txBody>
          <a:bodyPr wrap="none">
            <a:spAutoFit/>
          </a:bodyPr>
          <a:lstStyle/>
          <a:p>
            <a:r>
              <a:rPr lang="en-IN" dirty="0"/>
              <a:t>Git hub </a:t>
            </a:r>
            <a:r>
              <a:rPr lang="en-IN" dirty="0" err="1"/>
              <a:t>lik</a:t>
            </a:r>
            <a:r>
              <a:rPr lang="en-IN" dirty="0"/>
              <a:t> : https://github.com/anandkumarp012/IBM_Money_Coach-Agent</a:t>
            </a:r>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0" y="1232452"/>
            <a:ext cx="12086492" cy="5836563"/>
          </a:xfrm>
        </p:spPr>
        <p:txBody>
          <a:bodyPr>
            <a:noAutofit/>
          </a:bodyPr>
          <a:lstStyle/>
          <a:p>
            <a:r>
              <a:rPr lang="en-US" sz="1600" dirty="0"/>
              <a:t>The primary problem statement for the finance industry in 2025 is to navigate an environment of rapid digital transformation, economic volatility, and evolving regulatory frameworks while simultaneously meeting heightened consumer expectations for convenience and security.</a:t>
            </a:r>
          </a:p>
          <a:p>
            <a:r>
              <a:rPr lang="en-US" sz="1600" dirty="0"/>
              <a:t>This overarching challenge can be broken down into several key problem statements:</a:t>
            </a:r>
          </a:p>
          <a:p>
            <a:r>
              <a:rPr lang="en-US" sz="1600" b="1" dirty="0"/>
              <a:t>1. Balancing Innovation with Regulation and Security</a:t>
            </a:r>
          </a:p>
          <a:p>
            <a:r>
              <a:rPr lang="en-US" sz="1600" b="1" dirty="0"/>
              <a:t>The Problem:</a:t>
            </a:r>
            <a:r>
              <a:rPr lang="en-US" sz="1600" dirty="0"/>
              <a:t> Financial institutions must accelerate the adoption of new technologies like AI, machine learning, and embedded finance to remain competitive. However, this rapid innovation creates significant challenges in maintaining robust cybersecurity, protecting customer data, and ensuring compliance with a constantly evolving regulatory landscape (e.g., new rules for AI governance, data privacy, and global frameworks like Basel III). The core problem is how to innovate at speed without compromising security or regulatory integrity.</a:t>
            </a:r>
          </a:p>
          <a:p>
            <a:r>
              <a:rPr lang="en-US" sz="1600" b="1" dirty="0"/>
              <a:t>2. Modernizing Legacy Infrastructure</a:t>
            </a:r>
          </a:p>
          <a:p>
            <a:r>
              <a:rPr lang="en-US" sz="1600" b="1" dirty="0"/>
              <a:t>The Problem:</a:t>
            </a:r>
            <a:r>
              <a:rPr lang="en-US" sz="1600" dirty="0"/>
              <a:t> Many traditional financial institutions are hampered by outdated IT infrastructures that are slow, inefficient, and incompatible with modern digital solutions. This "technical debt" makes it difficult to implement new technologies, scale operations, and deliver the seamless, digital-first experiences that consumers now expect from FinTech competitors. The problem is how to undertake a large-scale, costly, and complex modernization without disrupting core operations.</a:t>
            </a:r>
          </a:p>
          <a:p>
            <a:endParaRPr lang="en-US" sz="1600" dirty="0"/>
          </a:p>
          <a:p>
            <a:endParaRPr lang="en-US" sz="1600" dirty="0"/>
          </a:p>
          <a:p>
            <a:endParaRPr lang="en-US"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DDA21-5DF9-280A-C4FB-476A8A7E35A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E99DD0-515B-BC46-2ED2-348048E3F3F8}"/>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3FE48ABB-8621-9949-F428-CB82C1BA72EE}"/>
              </a:ext>
            </a:extLst>
          </p:cNvPr>
          <p:cNvSpPr>
            <a:spLocks noGrp="1"/>
          </p:cNvSpPr>
          <p:nvPr>
            <p:ph idx="1"/>
          </p:nvPr>
        </p:nvSpPr>
        <p:spPr>
          <a:xfrm>
            <a:off x="0" y="1232452"/>
            <a:ext cx="12192000" cy="5467968"/>
          </a:xfrm>
        </p:spPr>
        <p:txBody>
          <a:bodyPr>
            <a:normAutofit/>
          </a:bodyPr>
          <a:lstStyle/>
          <a:p>
            <a:pPr marL="0" indent="0">
              <a:buNone/>
            </a:pPr>
            <a:r>
              <a:rPr lang="en-US" sz="1600" b="1" dirty="0"/>
              <a:t>3. Addressing Economic Uncertainty and Changing Market Dynamics</a:t>
            </a:r>
          </a:p>
          <a:p>
            <a:r>
              <a:rPr lang="en-US" sz="1600" b="1" dirty="0"/>
              <a:t>The Problem:</a:t>
            </a:r>
            <a:r>
              <a:rPr lang="en-US" sz="1600" dirty="0"/>
              <a:t> Despite some positive forecasts for growth in certain regions, the global economic outlook remains defined by uncertainty. Financial institutions must prepare for potential challenges such as modest growth, fluctuating interest rates, and geopolitical shocks that can impact lending, credit quality, and investment strategies. For consumers, this uncertainty can lead to financial pressures and weakening personal balance sheets, making it a critical problem for institutions to manage credit risk.</a:t>
            </a:r>
          </a:p>
          <a:p>
            <a:pPr marL="0" indent="0">
              <a:buNone/>
            </a:pPr>
            <a:r>
              <a:rPr lang="en-US" sz="1600" b="1" dirty="0"/>
              <a:t>4. Meeting Evolving Consumer Expectations</a:t>
            </a:r>
          </a:p>
          <a:p>
            <a:r>
              <a:rPr lang="en-US" sz="1600" b="1" dirty="0"/>
              <a:t>The Problem:</a:t>
            </a:r>
            <a:r>
              <a:rPr lang="en-US" sz="1600" dirty="0"/>
              <a:t> Consumers in 2025 expect hyper-personalized, frictionless, and transparent financial experiences. They are increasingly comfortable with digital-only banking and embedded finance solutions. The problem for institutions is how to deliver these superior customer experiences across all channels while maintaining the highest levels of security and building trust, especially as sophisticated AI-driven fraud and social engineering scams become more prevalent.</a:t>
            </a:r>
          </a:p>
          <a:p>
            <a:pPr marL="0" indent="0">
              <a:buNone/>
            </a:pPr>
            <a:r>
              <a:rPr lang="en-US" sz="1600" b="1" dirty="0"/>
              <a:t>5. Bridging the Talent and Skills Gap</a:t>
            </a:r>
          </a:p>
          <a:p>
            <a:r>
              <a:rPr lang="en-US" sz="1600" b="1" dirty="0"/>
              <a:t>The Problem:</a:t>
            </a:r>
            <a:r>
              <a:rPr lang="en-US" sz="1600" dirty="0"/>
              <a:t> The push for AI and digital transformation has created a critical need for skilled professionals in areas like data science, AI development, and cybersecurity. There is a fierce competition for this talent, and many smaller or traditional firms struggle to attract and retain the experts needed to drive their technological initiatives. The problem is how to build and nurture a workforce that can both innovate and manage the complexities of a technology-first financial landscape.</a:t>
            </a:r>
          </a:p>
          <a:p>
            <a:endParaRPr lang="en-US" sz="1600" dirty="0"/>
          </a:p>
        </p:txBody>
      </p:sp>
    </p:spTree>
    <p:extLst>
      <p:ext uri="{BB962C8B-B14F-4D97-AF65-F5344CB8AC3E}">
        <p14:creationId xmlns:p14="http://schemas.microsoft.com/office/powerpoint/2010/main" val="23831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mn-lt"/>
                <a:cs typeface="+mn-lt"/>
              </a:rPr>
              <a:t>Semantic search across research papers, journals, and datasets</a:t>
            </a:r>
          </a:p>
          <a:p>
            <a:pPr marL="0" indent="0">
              <a:buNone/>
            </a:pPr>
            <a:r>
              <a:rPr lang="en-IN" sz="2800" dirty="0">
                <a:solidFill>
                  <a:srgbClr val="0F0F0F"/>
                </a:solidFill>
                <a:latin typeface="Calibri"/>
                <a:ea typeface="+mn-lt"/>
                <a:cs typeface="+mn-lt"/>
              </a:rPr>
              <a:t>Auto-summarization of selected papers</a:t>
            </a:r>
          </a:p>
          <a:p>
            <a:pPr marL="0" indent="0">
              <a:buNone/>
            </a:pPr>
            <a:r>
              <a:rPr lang="en-IN" sz="2800" dirty="0">
                <a:solidFill>
                  <a:srgbClr val="0F0F0F"/>
                </a:solidFill>
                <a:latin typeface="Calibri"/>
                <a:ea typeface="+mn-lt"/>
                <a:cs typeface="+mn-lt"/>
              </a:rPr>
              <a:t>Citation and reference analysis to trace influence</a:t>
            </a:r>
          </a:p>
          <a:p>
            <a:pPr marL="0" indent="0">
              <a:buNone/>
            </a:pPr>
            <a:r>
              <a:rPr lang="en-IN" sz="2800" dirty="0">
                <a:solidFill>
                  <a:srgbClr val="0F0F0F"/>
                </a:solidFill>
                <a:latin typeface="Calibri"/>
                <a:ea typeface="+mn-lt"/>
                <a:cs typeface="+mn-lt"/>
              </a:rPr>
              <a:t>Recommendation of research papers based on a user’s current topic</a:t>
            </a:r>
          </a:p>
          <a:p>
            <a:pPr marL="0" indent="0">
              <a:buNone/>
            </a:pPr>
            <a:r>
              <a:rPr lang="en-IN" sz="2800" dirty="0">
                <a:solidFill>
                  <a:srgbClr val="0F0F0F"/>
                </a:solidFill>
                <a:latin typeface="Calibri"/>
                <a:ea typeface="+mn-lt"/>
                <a:cs typeface="+mn-lt"/>
              </a:rPr>
              <a:t>Trend analysis over time for specific keywords or domains.</a:t>
            </a:r>
          </a:p>
          <a:p>
            <a:pPr marL="0" indent="0">
              <a:buNone/>
            </a:pPr>
            <a:r>
              <a:rPr lang="en-IN" sz="2800" dirty="0">
                <a:solidFill>
                  <a:srgbClr val="0F0F0F"/>
                </a:solidFill>
                <a:latin typeface="Calibri"/>
                <a:ea typeface="+mn-lt"/>
                <a:cs typeface="+mn-lt"/>
              </a:rPr>
              <a:t>Collaboration mapping: suggests potential co-authors or institutions based on similar research interests.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0B2FBF1B-4F67-BE89-2C09-FA4D0D75285C}"/>
              </a:ext>
            </a:extLst>
          </p:cNvPr>
          <p:cNvPicPr>
            <a:picLocks noChangeAspect="1"/>
          </p:cNvPicPr>
          <p:nvPr/>
        </p:nvPicPr>
        <p:blipFill>
          <a:blip r:embed="rId2"/>
          <a:stretch>
            <a:fillRect/>
          </a:stretch>
        </p:blipFill>
        <p:spPr>
          <a:xfrm>
            <a:off x="581192" y="1324708"/>
            <a:ext cx="5514807" cy="3387969"/>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1255</TotalTime>
  <Words>793</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FinanceAdvisor agent</vt:lpstr>
      <vt:lpstr>OUTLINE</vt:lpstr>
      <vt:lpstr>Problem Statement</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ANAND KUMAR</cp:lastModifiedBy>
  <cp:revision>146</cp:revision>
  <dcterms:created xsi:type="dcterms:W3CDTF">2021-05-26T16:50:10Z</dcterms:created>
  <dcterms:modified xsi:type="dcterms:W3CDTF">2025-08-05T02:16:40Z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