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6MD2ewvnr839ARMSb5pHwlfiA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1" name="Google Shape;2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p:nvPr>
            <p:ph idx="2" type="pic"/>
          </p:nvPr>
        </p:nvSpPr>
        <p:spPr>
          <a:xfrm>
            <a:off x="5183188" y="987425"/>
            <a:ext cx="6172200" cy="4873625"/>
          </a:xfrm>
          <a:prstGeom prst="rect">
            <a:avLst/>
          </a:prstGeom>
          <a:noFill/>
          <a:ln>
            <a:noFill/>
          </a:ln>
        </p:spPr>
      </p:sp>
      <p:sp>
        <p:nvSpPr>
          <p:cNvPr id="73" name="Google Shape;73;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25" name="Shape 25"/>
        <p:cNvGrpSpPr/>
        <p:nvPr/>
      </p:nvGrpSpPr>
      <p:grpSpPr>
        <a:xfrm>
          <a:off x="0" y="0"/>
          <a:ext cx="0" cy="0"/>
          <a:chOff x="0" y="0"/>
          <a:chExt cx="0" cy="0"/>
        </a:xfrm>
      </p:grpSpPr>
      <p:sp>
        <p:nvSpPr>
          <p:cNvPr id="26" name="Google Shape;26;p16"/>
          <p:cNvSpPr/>
          <p:nvPr/>
        </p:nvSpPr>
        <p:spPr>
          <a:xfrm>
            <a:off x="0" y="0"/>
            <a:ext cx="12192000" cy="819150"/>
          </a:xfrm>
          <a:prstGeom prst="rect">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7" name="Google Shape;27;p16"/>
          <p:cNvSpPr txBox="1"/>
          <p:nvPr>
            <p:ph type="title"/>
          </p:nvPr>
        </p:nvSpPr>
        <p:spPr>
          <a:xfrm>
            <a:off x="228600" y="191605"/>
            <a:ext cx="10515600" cy="507831"/>
          </a:xfrm>
          <a:prstGeom prst="rect">
            <a:avLst/>
          </a:prstGeom>
          <a:noFill/>
          <a:ln>
            <a:noFill/>
          </a:ln>
        </p:spPr>
        <p:txBody>
          <a:bodyPr anchorCtr="0" anchor="ctr" bIns="45700" lIns="91425" spcFirstLastPara="1" rIns="91425" wrap="square" tIns="45700">
            <a:spAutoFit/>
          </a:bodyPr>
          <a:lstStyle>
            <a:lvl1pPr lvl="0" algn="l">
              <a:lnSpc>
                <a:spcPct val="90000"/>
              </a:lnSpc>
              <a:spcBef>
                <a:spcPts val="0"/>
              </a:spcBef>
              <a:spcAft>
                <a:spcPts val="0"/>
              </a:spcAft>
              <a:buClr>
                <a:schemeClr val="dk1"/>
              </a:buClr>
              <a:buSzPts val="3000"/>
              <a:buFont typeface="Georgia"/>
              <a:buNone/>
              <a:defRPr sz="3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11639549" y="6350000"/>
            <a:ext cx="390525"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9" name="Google Shape;29;p16"/>
          <p:cNvCxnSpPr/>
          <p:nvPr/>
        </p:nvCxnSpPr>
        <p:spPr>
          <a:xfrm>
            <a:off x="0" y="6457950"/>
            <a:ext cx="9608457"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19.jp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p:nvPr/>
        </p:nvSpPr>
        <p:spPr>
          <a:xfrm>
            <a:off x="1128904" y="-177800"/>
            <a:ext cx="9948672" cy="5908899"/>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1"/>
          <p:cNvSpPr/>
          <p:nvPr/>
        </p:nvSpPr>
        <p:spPr>
          <a:xfrm>
            <a:off x="1524000" y="1414928"/>
            <a:ext cx="9144000" cy="2764028"/>
          </a:xfrm>
          <a:prstGeom prst="rect">
            <a:avLst/>
          </a:prstGeom>
          <a:solidFill>
            <a:srgbClr val="D0CECE"/>
          </a:solid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22A35"/>
              </a:buClr>
              <a:buSzPts val="4000"/>
              <a:buFont typeface="Algerian"/>
              <a:buNone/>
            </a:pPr>
            <a:r>
              <a:rPr b="1" i="0" lang="en-US" sz="4000" u="none" cap="none" strike="noStrike">
                <a:solidFill>
                  <a:srgbClr val="222A35"/>
                </a:solidFill>
                <a:latin typeface="Algerian"/>
                <a:ea typeface="Algerian"/>
                <a:cs typeface="Algerian"/>
                <a:sym typeface="Algerian"/>
              </a:rPr>
              <a:t>Feature Extraction from </a:t>
            </a:r>
            <a:endParaRPr b="1" i="0" sz="4000" u="none" cap="none" strike="noStrike">
              <a:solidFill>
                <a:srgbClr val="222A35"/>
              </a:solidFill>
              <a:latin typeface="Algerian"/>
              <a:ea typeface="Algerian"/>
              <a:cs typeface="Algerian"/>
              <a:sym typeface="Algerian"/>
            </a:endParaRPr>
          </a:p>
          <a:p>
            <a:pPr indent="0" lvl="0" marL="0" marR="0" rtl="0" algn="ctr">
              <a:lnSpc>
                <a:spcPct val="90000"/>
              </a:lnSpc>
              <a:spcBef>
                <a:spcPts val="600"/>
              </a:spcBef>
              <a:spcAft>
                <a:spcPts val="0"/>
              </a:spcAft>
              <a:buClr>
                <a:srgbClr val="222A35"/>
              </a:buClr>
              <a:buSzPts val="4000"/>
              <a:buFont typeface="Algerian"/>
              <a:buNone/>
            </a:pPr>
            <a:r>
              <a:rPr b="1" i="0" lang="en-US" sz="4000" u="none" cap="none" strike="noStrike">
                <a:solidFill>
                  <a:srgbClr val="222A35"/>
                </a:solidFill>
                <a:latin typeface="Algerian"/>
                <a:ea typeface="Algerian"/>
                <a:cs typeface="Algerian"/>
                <a:sym typeface="Algerian"/>
              </a:rPr>
              <a:t>Medical Journals</a:t>
            </a:r>
            <a:endParaRPr b="0" i="0" sz="4000" u="none" cap="none" strike="noStrike">
              <a:solidFill>
                <a:srgbClr val="222A35"/>
              </a:solidFill>
              <a:latin typeface="Algerian"/>
              <a:ea typeface="Algerian"/>
              <a:cs typeface="Algerian"/>
              <a:sym typeface="Algerian"/>
            </a:endParaRPr>
          </a:p>
        </p:txBody>
      </p:sp>
      <p:sp>
        <p:nvSpPr>
          <p:cNvPr id="96" name="Google Shape;96;p1"/>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7" name="Google Shape;97;p1"/>
          <p:cNvPicPr preferRelativeResize="0"/>
          <p:nvPr/>
        </p:nvPicPr>
        <p:blipFill rotWithShape="1">
          <a:blip r:embed="rId3">
            <a:alphaModFix/>
          </a:blip>
          <a:srcRect b="0" l="0" r="0" t="0"/>
          <a:stretch/>
        </p:blipFill>
        <p:spPr>
          <a:xfrm>
            <a:off x="10801193" y="6502400"/>
            <a:ext cx="1390806" cy="355600"/>
          </a:xfrm>
          <a:prstGeom prst="rect">
            <a:avLst/>
          </a:prstGeom>
          <a:noFill/>
          <a:ln>
            <a:noFill/>
          </a:ln>
        </p:spPr>
      </p:pic>
      <p:pic>
        <p:nvPicPr>
          <p:cNvPr id="98" name="Google Shape;98;p1"/>
          <p:cNvPicPr preferRelativeResize="0"/>
          <p:nvPr/>
        </p:nvPicPr>
        <p:blipFill rotWithShape="1">
          <a:blip r:embed="rId4">
            <a:alphaModFix/>
          </a:blip>
          <a:srcRect b="0" l="0" r="0" t="0"/>
          <a:stretch/>
        </p:blipFill>
        <p:spPr>
          <a:xfrm>
            <a:off x="10668003" y="0"/>
            <a:ext cx="1523996" cy="426720"/>
          </a:xfrm>
          <a:prstGeom prst="rect">
            <a:avLst/>
          </a:prstGeom>
          <a:noFill/>
          <a:ln>
            <a:noFill/>
          </a:ln>
        </p:spPr>
      </p:pic>
      <p:sp>
        <p:nvSpPr>
          <p:cNvPr id="99" name="Google Shape;99;p1"/>
          <p:cNvSpPr txBox="1"/>
          <p:nvPr/>
        </p:nvSpPr>
        <p:spPr>
          <a:xfrm>
            <a:off x="8344651" y="4389644"/>
            <a:ext cx="264016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Anandakrishnan k v</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idx="12" type="sldNum"/>
          </p:nvPr>
        </p:nvSpPr>
        <p:spPr>
          <a:xfrm>
            <a:off x="11639549" y="6350000"/>
            <a:ext cx="390525" cy="2889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a:t>‹#›</a:t>
            </a:fld>
            <a:endParaRPr/>
          </a:p>
        </p:txBody>
      </p:sp>
      <p:sp>
        <p:nvSpPr>
          <p:cNvPr id="191" name="Google Shape;191;p10"/>
          <p:cNvSpPr txBox="1"/>
          <p:nvPr/>
        </p:nvSpPr>
        <p:spPr>
          <a:xfrm>
            <a:off x="827618" y="1182251"/>
            <a:ext cx="9692700" cy="4556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entury Schoolbook"/>
              <a:buNone/>
            </a:pPr>
            <a:r>
              <a:rPr b="1" i="0" lang="en-US" sz="2000" u="none" cap="none" strike="noStrike">
                <a:solidFill>
                  <a:schemeClr val="dk1"/>
                </a:solidFill>
                <a:latin typeface="Calibri"/>
                <a:ea typeface="Calibri"/>
                <a:cs typeface="Calibri"/>
                <a:sym typeface="Calibri"/>
              </a:rPr>
              <a:t>Model Used: </a:t>
            </a:r>
            <a:endParaRPr b="0" i="0" sz="20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2000" u="none" cap="none" strike="noStrike">
                <a:solidFill>
                  <a:srgbClr val="171616"/>
                </a:solidFill>
                <a:latin typeface="Calibri"/>
                <a:ea typeface="Calibri"/>
                <a:cs typeface="Calibri"/>
                <a:sym typeface="Calibri"/>
              </a:rPr>
              <a:t>Here used transferable clinical NLP Med7  (en-core-med7-trf) model, trained on MIMIC-III dataset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Arial"/>
              <a:buChar char="•"/>
            </a:pPr>
            <a:r>
              <a:rPr b="0" i="0" lang="en-US" sz="2000" u="none" cap="none" strike="noStrike">
                <a:solidFill>
                  <a:srgbClr val="171616"/>
                </a:solidFill>
                <a:latin typeface="Calibri"/>
                <a:ea typeface="Calibri"/>
                <a:cs typeface="Calibri"/>
                <a:sym typeface="Calibri"/>
              </a:rPr>
              <a:t>Med7 model </a:t>
            </a:r>
            <a:r>
              <a:rPr b="0" i="0" lang="en-US" sz="2000" u="none" cap="none" strike="noStrike">
                <a:solidFill>
                  <a:schemeClr val="dk1"/>
                </a:solidFill>
                <a:latin typeface="Calibri"/>
                <a:ea typeface="Calibri"/>
                <a:cs typeface="Calibri"/>
                <a:sym typeface="Calibri"/>
              </a:rPr>
              <a:t>able to recognise</a:t>
            </a:r>
            <a:r>
              <a:rPr b="0" i="0" lang="en-US" sz="2000" u="none" cap="none" strike="noStrike">
                <a:solidFill>
                  <a:srgbClr val="171616"/>
                </a:solidFill>
                <a:latin typeface="Calibri"/>
                <a:ea typeface="Calibri"/>
                <a:cs typeface="Calibri"/>
                <a:sym typeface="Calibri"/>
              </a:rPr>
              <a:t> seven medication-related concepts like drug names, dosage, duration, form, frequency, route of administration and strength </a:t>
            </a:r>
            <a:endParaRPr b="0" i="0" sz="2000" u="none" cap="none" strike="noStrike">
              <a:solidFill>
                <a:srgbClr val="171616"/>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8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entury Schoolbook"/>
              <a:buNone/>
            </a:pPr>
            <a:r>
              <a:rPr b="1" i="0" lang="en-US" sz="2000" u="none" cap="none" strike="noStrike">
                <a:solidFill>
                  <a:schemeClr val="dk1"/>
                </a:solidFill>
                <a:latin typeface="Calibri"/>
                <a:ea typeface="Calibri"/>
                <a:cs typeface="Calibri"/>
                <a:sym typeface="Calibri"/>
              </a:rPr>
              <a:t>Important Libraries:</a:t>
            </a:r>
            <a:endParaRPr b="0" i="0" sz="20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Pdfminer is used to merge all the medical journals </a:t>
            </a:r>
            <a:endParaRPr b="0" i="0" sz="20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Pdfminer is used to extract text from the pdf files</a:t>
            </a:r>
            <a:endParaRPr b="0" i="0" sz="20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Spacy is used to build NLP model to extract features</a:t>
            </a:r>
            <a:endParaRPr b="0" i="0" sz="2000" u="none" cap="none" strike="noStrike">
              <a:solidFill>
                <a:schemeClr val="dk1"/>
              </a:solidFill>
              <a:latin typeface="Calibri"/>
              <a:ea typeface="Calibri"/>
              <a:cs typeface="Calibri"/>
              <a:sym typeface="Calibri"/>
            </a:endParaRPr>
          </a:p>
        </p:txBody>
      </p:sp>
      <p:sp>
        <p:nvSpPr>
          <p:cNvPr id="192" name="Google Shape;192;p10"/>
          <p:cNvSpPr/>
          <p:nvPr/>
        </p:nvSpPr>
        <p:spPr>
          <a:xfrm>
            <a:off x="0" y="0"/>
            <a:ext cx="12192000" cy="745067"/>
          </a:xfrm>
          <a:prstGeom prst="flowChartProcess">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cap="none" strike="noStrike">
                <a:solidFill>
                  <a:schemeClr val="lt1"/>
                </a:solidFill>
                <a:latin typeface="Calibri"/>
                <a:ea typeface="Calibri"/>
                <a:cs typeface="Calibri"/>
                <a:sym typeface="Calibri"/>
              </a:rPr>
              <a:t>Model Description</a:t>
            </a:r>
            <a:endParaRPr b="0" i="0" sz="30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ph type="title"/>
          </p:nvPr>
        </p:nvSpPr>
        <p:spPr>
          <a:xfrm>
            <a:off x="0" y="0"/>
            <a:ext cx="12192000" cy="604911"/>
          </a:xfrm>
          <a:prstGeom prst="flowChartProcess">
            <a:avLst/>
          </a:prstGeom>
          <a:solidFill>
            <a:srgbClr val="2E75B5"/>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sz="3000">
                <a:solidFill>
                  <a:schemeClr val="lt1"/>
                </a:solidFill>
              </a:rPr>
              <a:t>Model Output</a:t>
            </a:r>
            <a:endParaRPr sz="3000">
              <a:solidFill>
                <a:schemeClr val="lt1"/>
              </a:solidFill>
            </a:endParaRPr>
          </a:p>
        </p:txBody>
      </p:sp>
      <p:pic>
        <p:nvPicPr>
          <p:cNvPr id="198" name="Google Shape;198;p11"/>
          <p:cNvPicPr preferRelativeResize="0"/>
          <p:nvPr/>
        </p:nvPicPr>
        <p:blipFill rotWithShape="1">
          <a:blip r:embed="rId3">
            <a:alphaModFix/>
          </a:blip>
          <a:srcRect b="0" l="0" r="0" t="0"/>
          <a:stretch/>
        </p:blipFill>
        <p:spPr>
          <a:xfrm>
            <a:off x="1068946" y="927279"/>
            <a:ext cx="8809150" cy="5576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Business Thank-You Letter Examples" id="203" name="Google Shape;203;p12"/>
          <p:cNvPicPr preferRelativeResize="0"/>
          <p:nvPr/>
        </p:nvPicPr>
        <p:blipFill rotWithShape="1">
          <a:blip r:embed="rId3">
            <a:alphaModFix/>
          </a:blip>
          <a:srcRect b="0" l="0" r="0" t="0"/>
          <a:stretch/>
        </p:blipFill>
        <p:spPr>
          <a:xfrm>
            <a:off x="0" y="0"/>
            <a:ext cx="12192000" cy="60827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4294967295" type="title"/>
          </p:nvPr>
        </p:nvSpPr>
        <p:spPr>
          <a:xfrm>
            <a:off x="0" y="72966"/>
            <a:ext cx="12192000" cy="507791"/>
          </a:xfrm>
          <a:prstGeom prst="rect">
            <a:avLst/>
          </a:prstGeom>
          <a:solidFill>
            <a:srgbClr val="2E75B5"/>
          </a:solid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lt1"/>
              </a:buClr>
              <a:buSzPts val="3000"/>
              <a:buFont typeface="Calibri"/>
              <a:buNone/>
            </a:pPr>
            <a:r>
              <a:rPr b="1" lang="en-US" sz="3000">
                <a:solidFill>
                  <a:schemeClr val="lt1"/>
                </a:solidFill>
              </a:rPr>
              <a:t>Contents</a:t>
            </a:r>
            <a:endParaRPr b="1" sz="3000">
              <a:solidFill>
                <a:schemeClr val="lt1"/>
              </a:solidFill>
            </a:endParaRPr>
          </a:p>
        </p:txBody>
      </p:sp>
      <p:sp>
        <p:nvSpPr>
          <p:cNvPr id="105" name="Google Shape;105;p2"/>
          <p:cNvSpPr txBox="1"/>
          <p:nvPr/>
        </p:nvSpPr>
        <p:spPr>
          <a:xfrm>
            <a:off x="7752064" y="1941107"/>
            <a:ext cx="2813842"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Objectives and Constraints</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p:txBody>
      </p:sp>
      <p:sp>
        <p:nvSpPr>
          <p:cNvPr id="106" name="Google Shape;106;p2"/>
          <p:cNvSpPr txBox="1"/>
          <p:nvPr/>
        </p:nvSpPr>
        <p:spPr>
          <a:xfrm>
            <a:off x="7750947" y="2814415"/>
            <a:ext cx="2125012"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Technical Stack</a:t>
            </a:r>
            <a:endParaRPr b="1" i="0" sz="1800" u="none" cap="none" strike="noStrike">
              <a:solidFill>
                <a:schemeClr val="dk1"/>
              </a:solidFill>
              <a:latin typeface="Calibri"/>
              <a:ea typeface="Calibri"/>
              <a:cs typeface="Calibri"/>
              <a:sym typeface="Calibri"/>
            </a:endParaRPr>
          </a:p>
        </p:txBody>
      </p:sp>
      <p:sp>
        <p:nvSpPr>
          <p:cNvPr id="107" name="Google Shape;107;p2"/>
          <p:cNvSpPr txBox="1"/>
          <p:nvPr/>
        </p:nvSpPr>
        <p:spPr>
          <a:xfrm>
            <a:off x="7799329" y="3705622"/>
            <a:ext cx="4153259"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Success Criteria</a:t>
            </a:r>
            <a:endParaRPr b="1" i="0" sz="1800" u="none" cap="none" strike="noStrike">
              <a:solidFill>
                <a:schemeClr val="dk1"/>
              </a:solidFill>
              <a:latin typeface="Calibri"/>
              <a:ea typeface="Calibri"/>
              <a:cs typeface="Calibri"/>
              <a:sym typeface="Calibri"/>
            </a:endParaRPr>
          </a:p>
        </p:txBody>
      </p:sp>
      <p:sp>
        <p:nvSpPr>
          <p:cNvPr id="108" name="Google Shape;108;p2"/>
          <p:cNvSpPr txBox="1"/>
          <p:nvPr/>
        </p:nvSpPr>
        <p:spPr>
          <a:xfrm>
            <a:off x="842585" y="2871502"/>
            <a:ext cx="6121152"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CRISP-ML(Q) Methodology</a:t>
            </a:r>
            <a:endParaRPr b="1" i="0" sz="1800" u="none" cap="none" strike="noStrike">
              <a:solidFill>
                <a:schemeClr val="dk1"/>
              </a:solidFill>
              <a:latin typeface="Calibri"/>
              <a:ea typeface="Calibri"/>
              <a:cs typeface="Calibri"/>
              <a:sym typeface="Calibri"/>
            </a:endParaRPr>
          </a:p>
        </p:txBody>
      </p:sp>
      <p:sp>
        <p:nvSpPr>
          <p:cNvPr id="109" name="Google Shape;109;p2"/>
          <p:cNvSpPr txBox="1"/>
          <p:nvPr/>
        </p:nvSpPr>
        <p:spPr>
          <a:xfrm>
            <a:off x="452579" y="3751768"/>
            <a:ext cx="26921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Project Architecture</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Calibri"/>
              <a:ea typeface="Calibri"/>
              <a:cs typeface="Calibri"/>
              <a:sym typeface="Calibri"/>
            </a:endParaRPr>
          </a:p>
        </p:txBody>
      </p:sp>
      <p:sp>
        <p:nvSpPr>
          <p:cNvPr id="110" name="Google Shape;110;p2"/>
          <p:cNvSpPr txBox="1"/>
          <p:nvPr/>
        </p:nvSpPr>
        <p:spPr>
          <a:xfrm>
            <a:off x="856707" y="1941107"/>
            <a:ext cx="269214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Project overview &amp; Scope</a:t>
            </a:r>
            <a:endParaRPr b="1" i="0" sz="1800" u="none" cap="none" strike="noStrike">
              <a:solidFill>
                <a:schemeClr val="dk1"/>
              </a:solidFill>
              <a:latin typeface="Calibri"/>
              <a:ea typeface="Calibri"/>
              <a:cs typeface="Calibri"/>
              <a:sym typeface="Calibri"/>
            </a:endParaRPr>
          </a:p>
        </p:txBody>
      </p:sp>
      <p:sp>
        <p:nvSpPr>
          <p:cNvPr id="111" name="Google Shape;111;p2"/>
          <p:cNvSpPr/>
          <p:nvPr/>
        </p:nvSpPr>
        <p:spPr>
          <a:xfrm>
            <a:off x="3733955" y="4553593"/>
            <a:ext cx="541538" cy="519998"/>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07</a:t>
            </a:r>
            <a:endParaRPr b="1" i="0" sz="1800" u="none" cap="none" strike="noStrike">
              <a:solidFill>
                <a:schemeClr val="dk1"/>
              </a:solidFill>
              <a:latin typeface="Calibri"/>
              <a:ea typeface="Calibri"/>
              <a:cs typeface="Calibri"/>
              <a:sym typeface="Calibri"/>
            </a:endParaRPr>
          </a:p>
        </p:txBody>
      </p:sp>
      <p:sp>
        <p:nvSpPr>
          <p:cNvPr id="112" name="Google Shape;112;p2"/>
          <p:cNvSpPr/>
          <p:nvPr/>
        </p:nvSpPr>
        <p:spPr>
          <a:xfrm>
            <a:off x="7014839" y="4572658"/>
            <a:ext cx="541538" cy="493366"/>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08</a:t>
            </a:r>
            <a:endParaRPr b="1" i="0" sz="1800" u="none" cap="none" strike="noStrike">
              <a:solidFill>
                <a:schemeClr val="dk1"/>
              </a:solidFill>
              <a:latin typeface="Calibri"/>
              <a:ea typeface="Calibri"/>
              <a:cs typeface="Calibri"/>
              <a:sym typeface="Calibri"/>
            </a:endParaRPr>
          </a:p>
        </p:txBody>
      </p:sp>
      <p:sp>
        <p:nvSpPr>
          <p:cNvPr id="113" name="Google Shape;113;p2"/>
          <p:cNvSpPr/>
          <p:nvPr/>
        </p:nvSpPr>
        <p:spPr>
          <a:xfrm>
            <a:off x="3728621" y="5454935"/>
            <a:ext cx="541538" cy="493366"/>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09</a:t>
            </a:r>
            <a:endParaRPr b="1" i="0" sz="1800" u="none" cap="none" strike="noStrike">
              <a:solidFill>
                <a:schemeClr val="dk1"/>
              </a:solidFill>
              <a:latin typeface="Calibri"/>
              <a:ea typeface="Calibri"/>
              <a:cs typeface="Calibri"/>
              <a:sym typeface="Calibri"/>
            </a:endParaRPr>
          </a:p>
        </p:txBody>
      </p:sp>
      <p:sp>
        <p:nvSpPr>
          <p:cNvPr id="114" name="Google Shape;114;p2"/>
          <p:cNvSpPr txBox="1"/>
          <p:nvPr/>
        </p:nvSpPr>
        <p:spPr>
          <a:xfrm>
            <a:off x="842585" y="4572658"/>
            <a:ext cx="3427574"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Data Understanding</a:t>
            </a:r>
            <a:endParaRPr b="1" i="0" sz="1800" u="none" cap="none" strike="noStrike">
              <a:solidFill>
                <a:schemeClr val="dk1"/>
              </a:solidFill>
              <a:latin typeface="Calibri"/>
              <a:ea typeface="Calibri"/>
              <a:cs typeface="Calibri"/>
              <a:sym typeface="Calibri"/>
            </a:endParaRPr>
          </a:p>
        </p:txBody>
      </p:sp>
      <p:sp>
        <p:nvSpPr>
          <p:cNvPr id="115" name="Google Shape;115;p2"/>
          <p:cNvSpPr txBox="1"/>
          <p:nvPr/>
        </p:nvSpPr>
        <p:spPr>
          <a:xfrm>
            <a:off x="856707" y="5516952"/>
            <a:ext cx="3366849"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Model Output</a:t>
            </a:r>
            <a:endParaRPr b="1" i="0" sz="1800" u="none" cap="none" strike="noStrike">
              <a:solidFill>
                <a:schemeClr val="dk1"/>
              </a:solidFill>
              <a:latin typeface="Calibri"/>
              <a:ea typeface="Calibri"/>
              <a:cs typeface="Calibri"/>
              <a:sym typeface="Calibri"/>
            </a:endParaRPr>
          </a:p>
        </p:txBody>
      </p:sp>
      <p:pic>
        <p:nvPicPr>
          <p:cNvPr id="116" name="Google Shape;116;p2"/>
          <p:cNvPicPr preferRelativeResize="0"/>
          <p:nvPr/>
        </p:nvPicPr>
        <p:blipFill rotWithShape="1">
          <a:blip r:embed="rId3">
            <a:alphaModFix/>
          </a:blip>
          <a:srcRect b="0" l="0" r="0" t="0"/>
          <a:stretch/>
        </p:blipFill>
        <p:spPr>
          <a:xfrm>
            <a:off x="3548854" y="1203180"/>
            <a:ext cx="4153260" cy="3447608"/>
          </a:xfrm>
          <a:prstGeom prst="rect">
            <a:avLst/>
          </a:prstGeom>
          <a:noFill/>
          <a:ln>
            <a:noFill/>
          </a:ln>
        </p:spPr>
      </p:pic>
      <p:sp>
        <p:nvSpPr>
          <p:cNvPr id="117" name="Google Shape;117;p2"/>
          <p:cNvSpPr txBox="1"/>
          <p:nvPr/>
        </p:nvSpPr>
        <p:spPr>
          <a:xfrm>
            <a:off x="7799329" y="4597309"/>
            <a:ext cx="251238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Model Description</a:t>
            </a:r>
            <a:endParaRPr b="1" i="0" sz="1800" u="none" cap="none" strike="noStrike">
              <a:solidFill>
                <a:schemeClr val="dk1"/>
              </a:solidFill>
              <a:latin typeface="Calibri"/>
              <a:ea typeface="Calibri"/>
              <a:cs typeface="Calibri"/>
              <a:sym typeface="Calibri"/>
            </a:endParaRPr>
          </a:p>
        </p:txBody>
      </p:sp>
      <p:pic>
        <p:nvPicPr>
          <p:cNvPr id="118" name="Google Shape;118;p2"/>
          <p:cNvPicPr preferRelativeResize="0"/>
          <p:nvPr/>
        </p:nvPicPr>
        <p:blipFill rotWithShape="1">
          <a:blip r:embed="rId4">
            <a:alphaModFix/>
          </a:blip>
          <a:srcRect b="0" l="0" r="0" t="0"/>
          <a:stretch/>
        </p:blipFill>
        <p:spPr>
          <a:xfrm>
            <a:off x="10525125" y="6400799"/>
            <a:ext cx="1666875"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1" y="1354952"/>
            <a:ext cx="11062953" cy="470898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project </a:t>
            </a:r>
            <a:r>
              <a:rPr lang="en-US" sz="2000">
                <a:solidFill>
                  <a:schemeClr val="dk1"/>
                </a:solidFill>
                <a:latin typeface="Calibri"/>
                <a:ea typeface="Calibri"/>
                <a:cs typeface="Calibri"/>
                <a:sym typeface="Calibri"/>
              </a:rPr>
              <a:t>focuses</a:t>
            </a:r>
            <a:r>
              <a:rPr b="0" i="0" lang="en-US" sz="2000" u="none" cap="none" strike="noStrike">
                <a:solidFill>
                  <a:schemeClr val="dk1"/>
                </a:solidFill>
                <a:latin typeface="Calibri"/>
                <a:ea typeface="Calibri"/>
                <a:cs typeface="Calibri"/>
                <a:sym typeface="Calibri"/>
              </a:rPr>
              <a:t> on extracting the important features from medical journals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has been observed that many important medical datas are availed in unstructured text format. So easy analysis purpose need to convert this datas in more understandable structured format and stored those for future references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Manual extraction of features from medical journal is difficult and time consuming. Named Entity Recognition algorithms make this task simple by easily understanding different types of drugs names, their compositions, dosage and even strength in medical fields. And it will helps to prescribe the exact medicine with dosage for different diseases in future</a:t>
            </a:r>
            <a:endParaRPr b="0" i="0" sz="2000" u="none" cap="none" strike="noStrike">
              <a:solidFill>
                <a:schemeClr val="dk1"/>
              </a:solidFill>
              <a:latin typeface="Calibri"/>
              <a:ea typeface="Calibri"/>
              <a:cs typeface="Calibri"/>
              <a:sym typeface="Calibri"/>
            </a:endParaRPr>
          </a:p>
        </p:txBody>
      </p:sp>
      <p:sp>
        <p:nvSpPr>
          <p:cNvPr id="124" name="Google Shape;124;p3"/>
          <p:cNvSpPr/>
          <p:nvPr/>
        </p:nvSpPr>
        <p:spPr>
          <a:xfrm>
            <a:off x="0" y="1"/>
            <a:ext cx="12192000" cy="587022"/>
          </a:xfrm>
          <a:prstGeom prst="flowChartProcess">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Project Overview &amp; Scope</a:t>
            </a:r>
            <a:endParaRPr b="0" i="0" sz="3000" u="none" cap="none" strike="noStrike">
              <a:solidFill>
                <a:schemeClr val="lt1"/>
              </a:solidFill>
              <a:latin typeface="Calibri"/>
              <a:ea typeface="Calibri"/>
              <a:cs typeface="Calibri"/>
              <a:sym typeface="Calibri"/>
            </a:endParaRPr>
          </a:p>
        </p:txBody>
      </p:sp>
      <p:pic>
        <p:nvPicPr>
          <p:cNvPr id="125" name="Google Shape;125;p3"/>
          <p:cNvPicPr preferRelativeResize="0"/>
          <p:nvPr/>
        </p:nvPicPr>
        <p:blipFill rotWithShape="1">
          <a:blip r:embed="rId3">
            <a:alphaModFix/>
          </a:blip>
          <a:srcRect b="0" l="0" r="0" t="0"/>
          <a:stretch/>
        </p:blipFill>
        <p:spPr>
          <a:xfrm>
            <a:off x="10525125" y="6400800"/>
            <a:ext cx="1666875"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p:nvPr/>
        </p:nvSpPr>
        <p:spPr>
          <a:xfrm>
            <a:off x="-27365" y="1"/>
            <a:ext cx="12192000" cy="583096"/>
          </a:xfrm>
          <a:prstGeom prst="flowChartProcess">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131" name="Google Shape;131;p4"/>
          <p:cNvSpPr/>
          <p:nvPr/>
        </p:nvSpPr>
        <p:spPr>
          <a:xfrm>
            <a:off x="0" y="3217389"/>
            <a:ext cx="5939001" cy="3640609"/>
          </a:xfrm>
          <a:prstGeom prst="flowChartProcess">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Increasing maximum number of Features by using NER model.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By using this model training and testing data entities can be diagnosed.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Increasing maximum number of Features by using NER model.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By using this model training and testing data entities can Increasing maximum number of Features by using NER model.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By using this model training and testing data entities can be diagnosed.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Detection of medical terms such as finding drug names and their composition.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Prediction of future drug names can be shown.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By using this model training and testing data entities can be diagnosed.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Detection of medical terms such as finding drug names and their composition.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Prediction of future drug names can be shown.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132" name="Google Shape;132;p4"/>
          <p:cNvSpPr/>
          <p:nvPr/>
        </p:nvSpPr>
        <p:spPr>
          <a:xfrm>
            <a:off x="6024526" y="3217389"/>
            <a:ext cx="6167474" cy="3640611"/>
          </a:xfrm>
          <a:prstGeom prst="flowChartProcess">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p:txBody>
      </p:sp>
      <p:pic>
        <p:nvPicPr>
          <p:cNvPr id="133" name="Google Shape;133;p4"/>
          <p:cNvPicPr preferRelativeResize="0"/>
          <p:nvPr/>
        </p:nvPicPr>
        <p:blipFill rotWithShape="1">
          <a:blip r:embed="rId3">
            <a:alphaModFix/>
          </a:blip>
          <a:srcRect b="0" l="0" r="0" t="0"/>
          <a:stretch/>
        </p:blipFill>
        <p:spPr>
          <a:xfrm>
            <a:off x="1780786" y="1924738"/>
            <a:ext cx="1723535" cy="1292651"/>
          </a:xfrm>
          <a:prstGeom prst="rect">
            <a:avLst/>
          </a:prstGeom>
          <a:noFill/>
          <a:ln>
            <a:noFill/>
          </a:ln>
        </p:spPr>
      </p:pic>
      <p:pic>
        <p:nvPicPr>
          <p:cNvPr id="134" name="Google Shape;134;p4"/>
          <p:cNvPicPr preferRelativeResize="0"/>
          <p:nvPr/>
        </p:nvPicPr>
        <p:blipFill rotWithShape="1">
          <a:blip r:embed="rId4">
            <a:alphaModFix/>
          </a:blip>
          <a:srcRect b="0" l="0" r="0" t="0"/>
          <a:stretch/>
        </p:blipFill>
        <p:spPr>
          <a:xfrm>
            <a:off x="8713869" y="1852815"/>
            <a:ext cx="1730396" cy="1261026"/>
          </a:xfrm>
          <a:prstGeom prst="rect">
            <a:avLst/>
          </a:prstGeom>
          <a:noFill/>
          <a:ln>
            <a:noFill/>
          </a:ln>
        </p:spPr>
      </p:pic>
      <p:sp>
        <p:nvSpPr>
          <p:cNvPr id="135" name="Google Shape;135;p4"/>
          <p:cNvSpPr/>
          <p:nvPr/>
        </p:nvSpPr>
        <p:spPr>
          <a:xfrm>
            <a:off x="5911637" y="3217389"/>
            <a:ext cx="127966" cy="3640609"/>
          </a:xfrm>
          <a:prstGeom prst="flowChartProcess">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6" name="Google Shape;136;p4"/>
          <p:cNvPicPr preferRelativeResize="0"/>
          <p:nvPr/>
        </p:nvPicPr>
        <p:blipFill rotWithShape="1">
          <a:blip r:embed="rId5">
            <a:alphaModFix/>
          </a:blip>
          <a:srcRect b="0" l="0" r="0" t="0"/>
          <a:stretch/>
        </p:blipFill>
        <p:spPr>
          <a:xfrm>
            <a:off x="10525125" y="6400799"/>
            <a:ext cx="1666875" cy="457200"/>
          </a:xfrm>
          <a:prstGeom prst="rect">
            <a:avLst/>
          </a:prstGeom>
          <a:noFill/>
          <a:ln>
            <a:noFill/>
          </a:ln>
        </p:spPr>
      </p:pic>
      <p:sp>
        <p:nvSpPr>
          <p:cNvPr id="137" name="Google Shape;137;p4"/>
          <p:cNvSpPr txBox="1"/>
          <p:nvPr/>
        </p:nvSpPr>
        <p:spPr>
          <a:xfrm>
            <a:off x="-27365" y="81619"/>
            <a:ext cx="12192000" cy="507791"/>
          </a:xfrm>
          <a:prstGeom prst="rect">
            <a:avLst/>
          </a:prstGeom>
          <a:solidFill>
            <a:srgbClr val="0070C0"/>
          </a:solid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4000"/>
              <a:buFont typeface="Calibri"/>
              <a:buNone/>
            </a:pPr>
            <a:r>
              <a:rPr b="1" i="0" lang="en-US" sz="3000" u="none" cap="none" strike="noStrike">
                <a:solidFill>
                  <a:schemeClr val="lt1"/>
                </a:solidFill>
                <a:latin typeface="Calibri"/>
                <a:ea typeface="Calibri"/>
                <a:cs typeface="Calibri"/>
                <a:sym typeface="Calibri"/>
              </a:rPr>
              <a:t>Project Goal</a:t>
            </a:r>
            <a:endParaRPr b="0" i="0" sz="3000" u="none" cap="none" strike="noStrike">
              <a:solidFill>
                <a:schemeClr val="dk1"/>
              </a:solidFill>
              <a:latin typeface="Calibri"/>
              <a:ea typeface="Calibri"/>
              <a:cs typeface="Calibri"/>
              <a:sym typeface="Calibri"/>
            </a:endParaRPr>
          </a:p>
        </p:txBody>
      </p:sp>
      <p:sp>
        <p:nvSpPr>
          <p:cNvPr id="138" name="Google Shape;138;p4"/>
          <p:cNvSpPr txBox="1"/>
          <p:nvPr/>
        </p:nvSpPr>
        <p:spPr>
          <a:xfrm>
            <a:off x="344289" y="3544157"/>
            <a:ext cx="216365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1"/>
                </a:solidFill>
                <a:latin typeface="Calibri"/>
                <a:ea typeface="Calibri"/>
                <a:cs typeface="Calibri"/>
                <a:sym typeface="Calibri"/>
              </a:rPr>
              <a:t>Objectives: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4"/>
          <p:cNvSpPr txBox="1"/>
          <p:nvPr/>
        </p:nvSpPr>
        <p:spPr>
          <a:xfrm>
            <a:off x="6192948" y="3581086"/>
            <a:ext cx="1713674"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accent1"/>
                </a:solidFill>
                <a:latin typeface="Calibri"/>
                <a:ea typeface="Calibri"/>
                <a:cs typeface="Calibri"/>
                <a:sym typeface="Calibri"/>
              </a:rPr>
              <a:t>Constraints:</a:t>
            </a:r>
            <a:endParaRPr b="0" i="0" sz="2400" u="none" cap="none" strike="noStrike">
              <a:solidFill>
                <a:schemeClr val="dk1"/>
              </a:solidFill>
              <a:latin typeface="Calibri"/>
              <a:ea typeface="Calibri"/>
              <a:cs typeface="Calibri"/>
              <a:sym typeface="Calibri"/>
            </a:endParaRPr>
          </a:p>
        </p:txBody>
      </p:sp>
      <p:sp>
        <p:nvSpPr>
          <p:cNvPr id="140" name="Google Shape;140;p4"/>
          <p:cNvSpPr txBox="1"/>
          <p:nvPr/>
        </p:nvSpPr>
        <p:spPr>
          <a:xfrm>
            <a:off x="104934" y="4282821"/>
            <a:ext cx="5510255" cy="193899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Increasing maximum number of Features by using NER model                          </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Detection of medical terms such as finding drug names and their composition</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a:off x="6283290" y="4299029"/>
            <a:ext cx="4665512" cy="193899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Extracting drug names with its exact subsidiary features</a:t>
            </a:r>
            <a:endParaRPr b="0" i="0" sz="20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Error reduction with 80% of accuracy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0" y="2"/>
            <a:ext cx="12192000" cy="646328"/>
          </a:xfrm>
          <a:prstGeom prst="flowChartProcess">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cap="none" strike="noStrike">
                <a:solidFill>
                  <a:schemeClr val="lt1"/>
                </a:solidFill>
                <a:latin typeface="Calibri"/>
                <a:ea typeface="Calibri"/>
                <a:cs typeface="Calibri"/>
                <a:sym typeface="Calibri"/>
              </a:rPr>
              <a:t>CRISP-ML(Q) Methodology</a:t>
            </a:r>
            <a:endParaRPr b="0" i="0" sz="3000" u="none" cap="none" strike="noStrike">
              <a:solidFill>
                <a:schemeClr val="lt1"/>
              </a:solidFill>
              <a:latin typeface="Calibri"/>
              <a:ea typeface="Calibri"/>
              <a:cs typeface="Calibri"/>
              <a:sym typeface="Calibri"/>
            </a:endParaRPr>
          </a:p>
        </p:txBody>
      </p:sp>
      <p:pic>
        <p:nvPicPr>
          <p:cNvPr id="147" name="Google Shape;147;p5"/>
          <p:cNvPicPr preferRelativeResize="0"/>
          <p:nvPr/>
        </p:nvPicPr>
        <p:blipFill rotWithShape="1">
          <a:blip r:embed="rId3">
            <a:alphaModFix/>
          </a:blip>
          <a:srcRect b="0" l="0" r="0" t="0"/>
          <a:stretch/>
        </p:blipFill>
        <p:spPr>
          <a:xfrm>
            <a:off x="9994955" y="6400800"/>
            <a:ext cx="1666875" cy="457200"/>
          </a:xfrm>
          <a:prstGeom prst="rect">
            <a:avLst/>
          </a:prstGeom>
          <a:noFill/>
          <a:ln>
            <a:noFill/>
          </a:ln>
        </p:spPr>
      </p:pic>
      <p:pic>
        <p:nvPicPr>
          <p:cNvPr id="148" name="Google Shape;148;p5"/>
          <p:cNvPicPr preferRelativeResize="0"/>
          <p:nvPr/>
        </p:nvPicPr>
        <p:blipFill rotWithShape="1">
          <a:blip r:embed="rId4">
            <a:alphaModFix/>
          </a:blip>
          <a:srcRect b="0" l="0" r="0" t="0"/>
          <a:stretch/>
        </p:blipFill>
        <p:spPr>
          <a:xfrm>
            <a:off x="2889050" y="646325"/>
            <a:ext cx="6353125" cy="621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6"/>
          <p:cNvPicPr preferRelativeResize="0"/>
          <p:nvPr/>
        </p:nvPicPr>
        <p:blipFill rotWithShape="1">
          <a:blip r:embed="rId3">
            <a:alphaModFix/>
          </a:blip>
          <a:srcRect b="0" l="0" r="0" t="0"/>
          <a:stretch/>
        </p:blipFill>
        <p:spPr>
          <a:xfrm>
            <a:off x="228600" y="1426497"/>
            <a:ext cx="3128211" cy="1050820"/>
          </a:xfrm>
          <a:prstGeom prst="rect">
            <a:avLst/>
          </a:prstGeom>
          <a:noFill/>
          <a:ln>
            <a:noFill/>
          </a:ln>
        </p:spPr>
      </p:pic>
      <p:sp>
        <p:nvSpPr>
          <p:cNvPr id="154" name="Google Shape;154;p6"/>
          <p:cNvSpPr txBox="1"/>
          <p:nvPr>
            <p:ph idx="12" type="sldNum"/>
          </p:nvPr>
        </p:nvSpPr>
        <p:spPr>
          <a:xfrm>
            <a:off x="11639549" y="6350000"/>
            <a:ext cx="390525" cy="2889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a:t>‹#›</a:t>
            </a:fld>
            <a:endParaRPr/>
          </a:p>
        </p:txBody>
      </p:sp>
      <p:pic>
        <p:nvPicPr>
          <p:cNvPr descr="spaCy - Wikipedia" id="155" name="Google Shape;155;p6"/>
          <p:cNvPicPr preferRelativeResize="0"/>
          <p:nvPr/>
        </p:nvPicPr>
        <p:blipFill rotWithShape="1">
          <a:blip r:embed="rId4">
            <a:alphaModFix/>
          </a:blip>
          <a:srcRect b="0" l="0" r="0" t="0"/>
          <a:stretch/>
        </p:blipFill>
        <p:spPr>
          <a:xfrm>
            <a:off x="8792860" y="1268135"/>
            <a:ext cx="2127753" cy="1068693"/>
          </a:xfrm>
          <a:prstGeom prst="rect">
            <a:avLst/>
          </a:prstGeom>
          <a:noFill/>
          <a:ln>
            <a:noFill/>
          </a:ln>
        </p:spPr>
      </p:pic>
      <p:pic>
        <p:nvPicPr>
          <p:cNvPr descr="NumPy - Wikipedia" id="156" name="Google Shape;156;p6"/>
          <p:cNvPicPr preferRelativeResize="0"/>
          <p:nvPr/>
        </p:nvPicPr>
        <p:blipFill rotWithShape="1">
          <a:blip r:embed="rId5">
            <a:alphaModFix/>
          </a:blip>
          <a:srcRect b="0" l="0" r="0" t="0"/>
          <a:stretch/>
        </p:blipFill>
        <p:spPr>
          <a:xfrm>
            <a:off x="6572775" y="1219255"/>
            <a:ext cx="1714786" cy="1308791"/>
          </a:xfrm>
          <a:prstGeom prst="rect">
            <a:avLst/>
          </a:prstGeom>
          <a:noFill/>
          <a:ln>
            <a:noFill/>
          </a:ln>
        </p:spPr>
      </p:pic>
      <p:pic>
        <p:nvPicPr>
          <p:cNvPr descr="Scolary — PDF Miner" id="157" name="Google Shape;157;p6"/>
          <p:cNvPicPr preferRelativeResize="0"/>
          <p:nvPr/>
        </p:nvPicPr>
        <p:blipFill rotWithShape="1">
          <a:blip r:embed="rId6">
            <a:alphaModFix/>
          </a:blip>
          <a:srcRect b="0" l="0" r="0" t="0"/>
          <a:stretch/>
        </p:blipFill>
        <p:spPr>
          <a:xfrm>
            <a:off x="9490302" y="3705632"/>
            <a:ext cx="1932931" cy="1618938"/>
          </a:xfrm>
          <a:prstGeom prst="rect">
            <a:avLst/>
          </a:prstGeom>
          <a:noFill/>
          <a:ln>
            <a:noFill/>
          </a:ln>
        </p:spPr>
      </p:pic>
      <p:pic>
        <p:nvPicPr>
          <p:cNvPr descr="Project Jupyter - Wikipedia" id="158" name="Google Shape;158;p6"/>
          <p:cNvPicPr preferRelativeResize="0"/>
          <p:nvPr/>
        </p:nvPicPr>
        <p:blipFill rotWithShape="1">
          <a:blip r:embed="rId7">
            <a:alphaModFix/>
          </a:blip>
          <a:srcRect b="0" l="0" r="0" t="0"/>
          <a:stretch/>
        </p:blipFill>
        <p:spPr>
          <a:xfrm>
            <a:off x="768767" y="3757374"/>
            <a:ext cx="2047875" cy="1738859"/>
          </a:xfrm>
          <a:prstGeom prst="rect">
            <a:avLst/>
          </a:prstGeom>
          <a:noFill/>
          <a:ln>
            <a:noFill/>
          </a:ln>
        </p:spPr>
      </p:pic>
      <p:pic>
        <p:nvPicPr>
          <p:cNvPr descr="Introduction to NLTK library in Python | by Uzair Adamjee | Python in Plain  English" id="159" name="Google Shape;159;p6"/>
          <p:cNvPicPr preferRelativeResize="0"/>
          <p:nvPr/>
        </p:nvPicPr>
        <p:blipFill rotWithShape="1">
          <a:blip r:embed="rId8">
            <a:alphaModFix/>
          </a:blip>
          <a:srcRect b="0" l="0" r="0" t="0"/>
          <a:stretch/>
        </p:blipFill>
        <p:spPr>
          <a:xfrm>
            <a:off x="3613764" y="3400676"/>
            <a:ext cx="2047875" cy="2228850"/>
          </a:xfrm>
          <a:prstGeom prst="rect">
            <a:avLst/>
          </a:prstGeom>
          <a:noFill/>
          <a:ln>
            <a:noFill/>
          </a:ln>
        </p:spPr>
      </p:pic>
      <p:pic>
        <p:nvPicPr>
          <p:cNvPr descr="Pandas on Ray - A Library to Make Pandas Faster with Just One Line of Code" id="160" name="Google Shape;160;p6"/>
          <p:cNvPicPr preferRelativeResize="0"/>
          <p:nvPr/>
        </p:nvPicPr>
        <p:blipFill rotWithShape="1">
          <a:blip r:embed="rId9">
            <a:alphaModFix/>
          </a:blip>
          <a:srcRect b="0" l="0" r="0" t="0"/>
          <a:stretch/>
        </p:blipFill>
        <p:spPr>
          <a:xfrm>
            <a:off x="6263118" y="3560328"/>
            <a:ext cx="2334099" cy="1764242"/>
          </a:xfrm>
          <a:prstGeom prst="rect">
            <a:avLst/>
          </a:prstGeom>
          <a:noFill/>
          <a:ln>
            <a:noFill/>
          </a:ln>
        </p:spPr>
      </p:pic>
      <p:pic>
        <p:nvPicPr>
          <p:cNvPr descr="MED7 - Med7 LLC Trademark Registration" id="161" name="Google Shape;161;p6"/>
          <p:cNvPicPr preferRelativeResize="0"/>
          <p:nvPr/>
        </p:nvPicPr>
        <p:blipFill rotWithShape="1">
          <a:blip r:embed="rId10">
            <a:alphaModFix/>
          </a:blip>
          <a:srcRect b="0" l="0" r="0" t="0"/>
          <a:stretch/>
        </p:blipFill>
        <p:spPr>
          <a:xfrm>
            <a:off x="4209976" y="1414033"/>
            <a:ext cx="1509634" cy="1024641"/>
          </a:xfrm>
          <a:prstGeom prst="rect">
            <a:avLst/>
          </a:prstGeom>
          <a:noFill/>
          <a:ln>
            <a:noFill/>
          </a:ln>
        </p:spPr>
      </p:pic>
      <p:sp>
        <p:nvSpPr>
          <p:cNvPr id="162" name="Google Shape;162;p6"/>
          <p:cNvSpPr txBox="1"/>
          <p:nvPr/>
        </p:nvSpPr>
        <p:spPr>
          <a:xfrm>
            <a:off x="0" y="28814"/>
            <a:ext cx="12192000" cy="553957"/>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3200"/>
              <a:buFont typeface="Calibri"/>
              <a:buNone/>
            </a:pPr>
            <a:r>
              <a:rPr b="1" i="0" lang="en-US" sz="3000" u="none" cap="none" strike="noStrike">
                <a:solidFill>
                  <a:schemeClr val="lt1"/>
                </a:solidFill>
                <a:latin typeface="Calibri"/>
                <a:ea typeface="Calibri"/>
                <a:cs typeface="Calibri"/>
                <a:sym typeface="Calibri"/>
              </a:rPr>
              <a:t>Technical Stacks</a:t>
            </a:r>
            <a:endParaRPr b="1" i="0" sz="30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2" type="sldNum"/>
          </p:nvPr>
        </p:nvSpPr>
        <p:spPr>
          <a:xfrm>
            <a:off x="11639549" y="6350000"/>
            <a:ext cx="390525" cy="2889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8" name="Google Shape;168;p26"/>
          <p:cNvPicPr preferRelativeResize="0"/>
          <p:nvPr/>
        </p:nvPicPr>
        <p:blipFill rotWithShape="1">
          <a:blip r:embed="rId3">
            <a:alphaModFix/>
          </a:blip>
          <a:srcRect b="0" l="0" r="0" t="0"/>
          <a:stretch/>
        </p:blipFill>
        <p:spPr>
          <a:xfrm>
            <a:off x="0" y="901373"/>
            <a:ext cx="12111318" cy="5364956"/>
          </a:xfrm>
          <a:prstGeom prst="rect">
            <a:avLst/>
          </a:prstGeom>
          <a:noFill/>
          <a:ln>
            <a:noFill/>
          </a:ln>
        </p:spPr>
      </p:pic>
      <p:sp>
        <p:nvSpPr>
          <p:cNvPr id="169" name="Google Shape;169;p26"/>
          <p:cNvSpPr/>
          <p:nvPr/>
        </p:nvSpPr>
        <p:spPr>
          <a:xfrm>
            <a:off x="0" y="0"/>
            <a:ext cx="12192000" cy="799653"/>
          </a:xfrm>
          <a:prstGeom prst="flowChartProcess">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cap="none" strike="noStrike">
                <a:solidFill>
                  <a:schemeClr val="lt1"/>
                </a:solidFill>
                <a:latin typeface="Calibri"/>
                <a:ea typeface="Calibri"/>
                <a:cs typeface="Calibri"/>
                <a:sym typeface="Calibri"/>
              </a:rPr>
              <a:t>Project Architecture</a:t>
            </a:r>
            <a:endParaRPr b="0" i="0" sz="30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8"/>
          <p:cNvPicPr preferRelativeResize="0"/>
          <p:nvPr/>
        </p:nvPicPr>
        <p:blipFill rotWithShape="1">
          <a:blip r:embed="rId3">
            <a:alphaModFix/>
          </a:blip>
          <a:srcRect b="7242" l="17131" r="18241" t="7671"/>
          <a:stretch/>
        </p:blipFill>
        <p:spPr>
          <a:xfrm>
            <a:off x="657103" y="1668513"/>
            <a:ext cx="3230216" cy="2981740"/>
          </a:xfrm>
          <a:prstGeom prst="rect">
            <a:avLst/>
          </a:prstGeom>
          <a:noFill/>
          <a:ln>
            <a:noFill/>
          </a:ln>
        </p:spPr>
      </p:pic>
      <p:sp>
        <p:nvSpPr>
          <p:cNvPr id="175" name="Google Shape;175;p8"/>
          <p:cNvSpPr/>
          <p:nvPr/>
        </p:nvSpPr>
        <p:spPr>
          <a:xfrm>
            <a:off x="0" y="0"/>
            <a:ext cx="12192000" cy="745067"/>
          </a:xfrm>
          <a:prstGeom prst="flowChartProcess">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cap="none" strike="noStrike">
                <a:solidFill>
                  <a:schemeClr val="lt1"/>
                </a:solidFill>
                <a:latin typeface="Calibri"/>
                <a:ea typeface="Calibri"/>
                <a:cs typeface="Calibri"/>
                <a:sym typeface="Calibri"/>
              </a:rPr>
              <a:t>Success Criteria</a:t>
            </a:r>
            <a:endParaRPr b="0" i="0" sz="3000" u="none" cap="none" strike="noStrike">
              <a:solidFill>
                <a:schemeClr val="lt1"/>
              </a:solidFill>
              <a:latin typeface="Calibri"/>
              <a:ea typeface="Calibri"/>
              <a:cs typeface="Calibri"/>
              <a:sym typeface="Calibri"/>
            </a:endParaRPr>
          </a:p>
        </p:txBody>
      </p:sp>
      <p:pic>
        <p:nvPicPr>
          <p:cNvPr id="176" name="Google Shape;176;p8"/>
          <p:cNvPicPr preferRelativeResize="0"/>
          <p:nvPr/>
        </p:nvPicPr>
        <p:blipFill rotWithShape="1">
          <a:blip r:embed="rId4">
            <a:alphaModFix/>
          </a:blip>
          <a:srcRect b="0" l="0" r="0" t="0"/>
          <a:stretch/>
        </p:blipFill>
        <p:spPr>
          <a:xfrm>
            <a:off x="10137499" y="6400800"/>
            <a:ext cx="1666875" cy="457200"/>
          </a:xfrm>
          <a:prstGeom prst="rect">
            <a:avLst/>
          </a:prstGeom>
          <a:noFill/>
          <a:ln>
            <a:noFill/>
          </a:ln>
        </p:spPr>
      </p:pic>
      <p:sp>
        <p:nvSpPr>
          <p:cNvPr id="177" name="Google Shape;177;p8"/>
          <p:cNvSpPr/>
          <p:nvPr/>
        </p:nvSpPr>
        <p:spPr>
          <a:xfrm>
            <a:off x="4134678" y="1542190"/>
            <a:ext cx="7911547" cy="4061486"/>
          </a:xfrm>
          <a:prstGeom prst="rect">
            <a:avLst/>
          </a:prstGeom>
          <a:noFill/>
          <a:ln>
            <a:noFill/>
          </a:ln>
        </p:spPr>
        <p:txBody>
          <a:bodyPr anchorCtr="0" anchor="t" bIns="45700" lIns="91425" spcFirstLastPara="1" rIns="91425" wrap="square" tIns="45700">
            <a:noAutofit/>
          </a:bodyPr>
          <a:lstStyle/>
          <a:p>
            <a:pPr indent="-228600" lvl="0" marL="285750" marR="0" rtl="0" algn="l">
              <a:lnSpc>
                <a:spcPct val="150000"/>
              </a:lnSpc>
              <a:spcBef>
                <a:spcPts val="120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Extracting the Entities with its subsidiary features and stored it in structured data format will helps have the better understanding about different diseases and its severity</a:t>
            </a:r>
            <a:endParaRPr b="0" i="0" sz="1400" u="none" cap="none" strike="noStrike">
              <a:solidFill>
                <a:srgbClr val="000000"/>
              </a:solidFill>
              <a:latin typeface="Arial"/>
              <a:ea typeface="Arial"/>
              <a:cs typeface="Arial"/>
              <a:sym typeface="Arial"/>
            </a:endParaRPr>
          </a:p>
          <a:p>
            <a:pPr indent="-228600" lvl="0" marL="285750" marR="0" rtl="0" algn="l">
              <a:lnSpc>
                <a:spcPct val="150000"/>
              </a:lnSpc>
              <a:spcBef>
                <a:spcPts val="1200"/>
              </a:spcBef>
              <a:spcAft>
                <a:spcPts val="0"/>
              </a:spcAft>
              <a:buClr>
                <a:schemeClr val="dk1"/>
              </a:buClr>
              <a:buSzPts val="1800"/>
              <a:buFont typeface="Arial"/>
              <a:buChar char="•"/>
            </a:pPr>
            <a:r>
              <a:rPr b="0" i="0" lang="en-US" sz="2000" u="none" cap="none" strike="noStrike">
                <a:solidFill>
                  <a:schemeClr val="dk1"/>
                </a:solidFill>
                <a:latin typeface="Calibri"/>
                <a:ea typeface="Calibri"/>
                <a:cs typeface="Calibri"/>
                <a:sym typeface="Calibri"/>
              </a:rPr>
              <a:t>Extracting of drugs names along with their exact compositions, dosage and even strength for different diseases would helps to prescribe the medicine for different diseases in future</a:t>
            </a:r>
            <a:endParaRPr b="0" i="0" sz="2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nvSpPr>
        <p:spPr>
          <a:xfrm>
            <a:off x="301884" y="1574647"/>
            <a:ext cx="8339839" cy="3708708"/>
          </a:xfrm>
          <a:prstGeom prst="rect">
            <a:avLst/>
          </a:prstGeom>
          <a:noFill/>
          <a:ln>
            <a:noFill/>
          </a:ln>
        </p:spPr>
        <p:txBody>
          <a:bodyPr anchorCtr="0" anchor="ctr" bIns="0" lIns="0" spcFirstLastPara="1" rIns="0" wrap="square" tIns="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Raw data available in unstructured text form as a number of medical journals     in pdf format contains the information about important medical entities along with their subsidiary features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12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model given importance to extract the drug names along with their subsidiary features like, strength and dosage with the help of medical NER Spacy library in transferable clinical NLP Med7 model</a:t>
            </a:r>
            <a:endParaRPr b="0" i="0" sz="2000" u="none" cap="none" strike="noStrike">
              <a:solidFill>
                <a:schemeClr val="dk1"/>
              </a:solidFill>
              <a:latin typeface="Calibri"/>
              <a:ea typeface="Calibri"/>
              <a:cs typeface="Calibri"/>
              <a:sym typeface="Calibri"/>
            </a:endParaRPr>
          </a:p>
          <a:p>
            <a:pPr indent="-101600" lvl="0" marL="285750" marR="0" rtl="0" algn="l">
              <a:lnSpc>
                <a:spcPct val="90000"/>
              </a:lnSpc>
              <a:spcBef>
                <a:spcPts val="6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57150" marR="0" rtl="0" algn="l">
              <a:lnSpc>
                <a:spcPct val="90000"/>
              </a:lnSpc>
              <a:spcBef>
                <a:spcPts val="1200"/>
              </a:spcBef>
              <a:spcAft>
                <a:spcPts val="0"/>
              </a:spcAft>
              <a:buClr>
                <a:schemeClr val="dk1"/>
              </a:buClr>
              <a:buSzPts val="2000"/>
              <a:buFont typeface="Calibri"/>
              <a:buNone/>
            </a:pPr>
            <a:r>
              <a:t/>
            </a:r>
            <a:endParaRPr b="0" i="0" sz="2000" u="none" cap="none" strike="noStrike">
              <a:solidFill>
                <a:srgbClr val="FF0000"/>
              </a:solidFill>
              <a:latin typeface="Calibri"/>
              <a:ea typeface="Calibri"/>
              <a:cs typeface="Calibri"/>
              <a:sym typeface="Calibri"/>
            </a:endParaRPr>
          </a:p>
        </p:txBody>
      </p:sp>
      <p:sp>
        <p:nvSpPr>
          <p:cNvPr id="183" name="Google Shape;183;p9"/>
          <p:cNvSpPr txBox="1"/>
          <p:nvPr>
            <p:ph idx="12" type="sldNum"/>
          </p:nvPr>
        </p:nvSpPr>
        <p:spPr>
          <a:xfrm>
            <a:off x="11639549" y="6350000"/>
            <a:ext cx="390525" cy="2889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a:t>‹#›</a:t>
            </a:fld>
            <a:endParaRPr/>
          </a:p>
        </p:txBody>
      </p:sp>
      <p:pic>
        <p:nvPicPr>
          <p:cNvPr id="184" name="Google Shape;184;p9"/>
          <p:cNvPicPr preferRelativeResize="0"/>
          <p:nvPr/>
        </p:nvPicPr>
        <p:blipFill rotWithShape="1">
          <a:blip r:embed="rId3">
            <a:alphaModFix/>
          </a:blip>
          <a:srcRect b="0" l="0" r="0" t="0"/>
          <a:stretch/>
        </p:blipFill>
        <p:spPr>
          <a:xfrm>
            <a:off x="9247031" y="1841679"/>
            <a:ext cx="2266682" cy="2659729"/>
          </a:xfrm>
          <a:prstGeom prst="rect">
            <a:avLst/>
          </a:prstGeom>
          <a:noFill/>
          <a:ln>
            <a:noFill/>
          </a:ln>
        </p:spPr>
      </p:pic>
      <p:sp>
        <p:nvSpPr>
          <p:cNvPr id="185" name="Google Shape;185;p9"/>
          <p:cNvSpPr txBox="1"/>
          <p:nvPr/>
        </p:nvSpPr>
        <p:spPr>
          <a:xfrm>
            <a:off x="0" y="0"/>
            <a:ext cx="12192000" cy="553957"/>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3200"/>
              <a:buFont typeface="Calibri"/>
              <a:buNone/>
            </a:pPr>
            <a:r>
              <a:rPr b="1" i="0" lang="en-US" sz="3000" u="none" cap="none" strike="noStrike">
                <a:solidFill>
                  <a:schemeClr val="lt1"/>
                </a:solidFill>
                <a:latin typeface="Calibri"/>
                <a:ea typeface="Calibri"/>
                <a:cs typeface="Calibri"/>
                <a:sym typeface="Calibri"/>
              </a:rPr>
              <a:t>Data Understanding</a:t>
            </a:r>
            <a:endParaRPr b="1" i="0" sz="30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2021-12-19T13:34:38Z</dcterms:created>
  <dc:creator>Admin</dc:creator>
</cp:coreProperties>
</file>