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770ABD-7281-4ED7-8D8A-CE92C8E25D69}" type="doc">
      <dgm:prSet loTypeId="urn:microsoft.com/office/officeart/2005/8/layout/funnel1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F63D8C0-310A-4BEE-9DCF-0B77323C06F5}">
      <dgm:prSet phldrT="[Text]"/>
      <dgm:spPr/>
      <dgm:t>
        <a:bodyPr/>
        <a:lstStyle/>
        <a:p>
          <a:r>
            <a:rPr lang="en-US" dirty="0"/>
            <a:t>Zip codes</a:t>
          </a:r>
        </a:p>
      </dgm:t>
    </dgm:pt>
    <dgm:pt modelId="{44832E2F-2278-4295-9B2A-155ABFF6AEC9}" type="parTrans" cxnId="{3C12AC75-8F0D-45CA-AA32-489070DB9E0C}">
      <dgm:prSet/>
      <dgm:spPr/>
      <dgm:t>
        <a:bodyPr/>
        <a:lstStyle/>
        <a:p>
          <a:endParaRPr lang="en-US"/>
        </a:p>
      </dgm:t>
    </dgm:pt>
    <dgm:pt modelId="{780F54C5-03CF-4374-BEC0-EE7B00ADCDDA}" type="sibTrans" cxnId="{3C12AC75-8F0D-45CA-AA32-489070DB9E0C}">
      <dgm:prSet/>
      <dgm:spPr/>
      <dgm:t>
        <a:bodyPr/>
        <a:lstStyle/>
        <a:p>
          <a:endParaRPr lang="en-US"/>
        </a:p>
      </dgm:t>
    </dgm:pt>
    <dgm:pt modelId="{E741A2FB-B370-49AF-AF51-A00ACDF2F37D}">
      <dgm:prSet phldrT="[Text]"/>
      <dgm:spPr/>
      <dgm:t>
        <a:bodyPr/>
        <a:lstStyle/>
        <a:p>
          <a:r>
            <a:rPr lang="en-US" dirty="0"/>
            <a:t>With latitude and longitude</a:t>
          </a:r>
        </a:p>
      </dgm:t>
    </dgm:pt>
    <dgm:pt modelId="{18A3E9A9-2E28-497C-8771-791BC059685D}" type="parTrans" cxnId="{69D72B94-00A0-40BF-8671-62E31461FD2C}">
      <dgm:prSet/>
      <dgm:spPr/>
      <dgm:t>
        <a:bodyPr/>
        <a:lstStyle/>
        <a:p>
          <a:endParaRPr lang="en-US"/>
        </a:p>
      </dgm:t>
    </dgm:pt>
    <dgm:pt modelId="{60F0EF2C-7FAF-44A9-8391-A47D0B9F6FCA}" type="sibTrans" cxnId="{69D72B94-00A0-40BF-8671-62E31461FD2C}">
      <dgm:prSet/>
      <dgm:spPr/>
      <dgm:t>
        <a:bodyPr/>
        <a:lstStyle/>
        <a:p>
          <a:endParaRPr lang="en-US"/>
        </a:p>
      </dgm:t>
    </dgm:pt>
    <dgm:pt modelId="{3B9815F7-7780-42C3-8BC3-E78450DF88EE}">
      <dgm:prSet phldrT="[Text]"/>
      <dgm:spPr/>
      <dgm:t>
        <a:bodyPr/>
        <a:lstStyle/>
        <a:p>
          <a:r>
            <a:rPr lang="en-US" dirty="0"/>
            <a:t>Preschools data</a:t>
          </a:r>
        </a:p>
      </dgm:t>
    </dgm:pt>
    <dgm:pt modelId="{93FC25FC-8901-4B8B-BA74-241A2E0DA195}" type="parTrans" cxnId="{9F933DD2-7391-48CD-96CD-0AD68DC5764A}">
      <dgm:prSet/>
      <dgm:spPr/>
      <dgm:t>
        <a:bodyPr/>
        <a:lstStyle/>
        <a:p>
          <a:endParaRPr lang="en-US"/>
        </a:p>
      </dgm:t>
    </dgm:pt>
    <dgm:pt modelId="{7C5AD358-FC58-4FDA-8039-2DF798BBFE3D}" type="sibTrans" cxnId="{9F933DD2-7391-48CD-96CD-0AD68DC5764A}">
      <dgm:prSet/>
      <dgm:spPr/>
      <dgm:t>
        <a:bodyPr/>
        <a:lstStyle/>
        <a:p>
          <a:endParaRPr lang="en-US"/>
        </a:p>
      </dgm:t>
    </dgm:pt>
    <dgm:pt modelId="{2CD36F0B-1524-4484-ACEC-731EEFEF9443}">
      <dgm:prSet phldrT="[Text]"/>
      <dgm:spPr/>
      <dgm:t>
        <a:bodyPr/>
        <a:lstStyle/>
        <a:p>
          <a:r>
            <a:rPr lang="en-US" dirty="0"/>
            <a:t>From foursquare</a:t>
          </a:r>
        </a:p>
      </dgm:t>
    </dgm:pt>
    <dgm:pt modelId="{4C386CA6-5A12-4DAE-BF88-852F361F67A2}" type="parTrans" cxnId="{80646857-B1A4-460D-8E04-35D25C7276F8}">
      <dgm:prSet/>
      <dgm:spPr/>
      <dgm:t>
        <a:bodyPr/>
        <a:lstStyle/>
        <a:p>
          <a:endParaRPr lang="en-US"/>
        </a:p>
      </dgm:t>
    </dgm:pt>
    <dgm:pt modelId="{4E344467-DD56-461B-91FF-7A7B51C799D3}" type="sibTrans" cxnId="{80646857-B1A4-460D-8E04-35D25C7276F8}">
      <dgm:prSet/>
      <dgm:spPr/>
      <dgm:t>
        <a:bodyPr/>
        <a:lstStyle/>
        <a:p>
          <a:endParaRPr lang="en-US"/>
        </a:p>
      </dgm:t>
    </dgm:pt>
    <dgm:pt modelId="{2E5D3020-3E78-4819-8A95-44978C31E184}">
      <dgm:prSet phldrT="[Text]"/>
      <dgm:spPr/>
      <dgm:t>
        <a:bodyPr/>
        <a:lstStyle/>
        <a:p>
          <a:r>
            <a:rPr lang="en-US" dirty="0"/>
            <a:t>K-means Clustering</a:t>
          </a:r>
        </a:p>
      </dgm:t>
    </dgm:pt>
    <dgm:pt modelId="{4645AE14-7A6C-41B2-BB34-A0197A259590}" type="parTrans" cxnId="{E3D6DE78-33D1-4A2C-8F6D-E1831D85CD1D}">
      <dgm:prSet/>
      <dgm:spPr/>
      <dgm:t>
        <a:bodyPr/>
        <a:lstStyle/>
        <a:p>
          <a:endParaRPr lang="en-US"/>
        </a:p>
      </dgm:t>
    </dgm:pt>
    <dgm:pt modelId="{21346061-0F5D-4DA3-9526-A2DFB58478AF}" type="sibTrans" cxnId="{E3D6DE78-33D1-4A2C-8F6D-E1831D85CD1D}">
      <dgm:prSet/>
      <dgm:spPr/>
      <dgm:t>
        <a:bodyPr/>
        <a:lstStyle/>
        <a:p>
          <a:endParaRPr lang="en-US"/>
        </a:p>
      </dgm:t>
    </dgm:pt>
    <dgm:pt modelId="{684252BA-F417-4C02-B5CF-B9D4DDD33EA8}">
      <dgm:prSet phldrT="[Text]"/>
      <dgm:spPr/>
      <dgm:t>
        <a:bodyPr/>
        <a:lstStyle/>
        <a:p>
          <a:r>
            <a:rPr lang="en-US" dirty="0"/>
            <a:t>Demographic information</a:t>
          </a:r>
        </a:p>
      </dgm:t>
    </dgm:pt>
    <dgm:pt modelId="{56D23449-E7A9-4826-9313-7C7145B1A600}" type="parTrans" cxnId="{6C4AC88B-8EE8-40A0-A544-FD317271AB0D}">
      <dgm:prSet/>
      <dgm:spPr/>
      <dgm:t>
        <a:bodyPr/>
        <a:lstStyle/>
        <a:p>
          <a:endParaRPr lang="en-US"/>
        </a:p>
      </dgm:t>
    </dgm:pt>
    <dgm:pt modelId="{5F45E869-E7B7-436F-A9C5-0D21A04EBBDD}" type="sibTrans" cxnId="{6C4AC88B-8EE8-40A0-A544-FD317271AB0D}">
      <dgm:prSet/>
      <dgm:spPr/>
      <dgm:t>
        <a:bodyPr/>
        <a:lstStyle/>
        <a:p>
          <a:endParaRPr lang="en-US"/>
        </a:p>
      </dgm:t>
    </dgm:pt>
    <dgm:pt modelId="{7684994E-AD67-4956-8CDC-906B7137705B}">
      <dgm:prSet phldrT="[Text]"/>
      <dgm:spPr/>
      <dgm:t>
        <a:bodyPr/>
        <a:lstStyle/>
        <a:p>
          <a:r>
            <a:rPr lang="en-US" dirty="0"/>
            <a:t>From census</a:t>
          </a:r>
        </a:p>
      </dgm:t>
    </dgm:pt>
    <dgm:pt modelId="{7A229653-B771-428F-A920-76B1E174FF0C}" type="parTrans" cxnId="{A433FECB-A902-4846-9855-1C0F7AA36D44}">
      <dgm:prSet/>
      <dgm:spPr/>
      <dgm:t>
        <a:bodyPr/>
        <a:lstStyle/>
        <a:p>
          <a:endParaRPr lang="en-US"/>
        </a:p>
      </dgm:t>
    </dgm:pt>
    <dgm:pt modelId="{3AB6A253-95ED-4D2B-AC41-AF4EBC6ABE92}" type="sibTrans" cxnId="{A433FECB-A902-4846-9855-1C0F7AA36D44}">
      <dgm:prSet/>
      <dgm:spPr/>
      <dgm:t>
        <a:bodyPr/>
        <a:lstStyle/>
        <a:p>
          <a:endParaRPr lang="en-US"/>
        </a:p>
      </dgm:t>
    </dgm:pt>
    <dgm:pt modelId="{F4ABDD62-71EE-4FCE-A45E-F5BB91A97F0A}" type="pres">
      <dgm:prSet presAssocID="{80770ABD-7281-4ED7-8D8A-CE92C8E25D69}" presName="Name0" presStyleCnt="0">
        <dgm:presLayoutVars>
          <dgm:chMax val="4"/>
          <dgm:resizeHandles val="exact"/>
        </dgm:presLayoutVars>
      </dgm:prSet>
      <dgm:spPr/>
    </dgm:pt>
    <dgm:pt modelId="{20DC7CBE-D567-4D7E-ACD7-CCD8D18741F3}" type="pres">
      <dgm:prSet presAssocID="{80770ABD-7281-4ED7-8D8A-CE92C8E25D69}" presName="ellipse" presStyleLbl="trBgShp" presStyleIdx="0" presStyleCnt="1"/>
      <dgm:spPr/>
    </dgm:pt>
    <dgm:pt modelId="{EA8B6537-1405-4D14-BFEC-7D6F6935B1A3}" type="pres">
      <dgm:prSet presAssocID="{80770ABD-7281-4ED7-8D8A-CE92C8E25D69}" presName="arrow1" presStyleLbl="fgShp" presStyleIdx="0" presStyleCnt="1"/>
      <dgm:spPr/>
    </dgm:pt>
    <dgm:pt modelId="{2F31EC43-7208-4B50-966F-81E7D2C41949}" type="pres">
      <dgm:prSet presAssocID="{80770ABD-7281-4ED7-8D8A-CE92C8E25D69}" presName="rectangle" presStyleLbl="revTx" presStyleIdx="0" presStyleCnt="1">
        <dgm:presLayoutVars>
          <dgm:bulletEnabled val="1"/>
        </dgm:presLayoutVars>
      </dgm:prSet>
      <dgm:spPr/>
    </dgm:pt>
    <dgm:pt modelId="{E0935318-3EF4-4A2C-BADC-11DA4074945C}" type="pres">
      <dgm:prSet presAssocID="{3B9815F7-7780-42C3-8BC3-E78450DF88EE}" presName="item1" presStyleLbl="node1" presStyleIdx="0" presStyleCnt="3">
        <dgm:presLayoutVars>
          <dgm:bulletEnabled val="1"/>
        </dgm:presLayoutVars>
      </dgm:prSet>
      <dgm:spPr/>
    </dgm:pt>
    <dgm:pt modelId="{FB5EA500-28D5-4D62-9D20-41FB5FB197C0}" type="pres">
      <dgm:prSet presAssocID="{684252BA-F417-4C02-B5CF-B9D4DDD33EA8}" presName="item2" presStyleLbl="node1" presStyleIdx="1" presStyleCnt="3">
        <dgm:presLayoutVars>
          <dgm:bulletEnabled val="1"/>
        </dgm:presLayoutVars>
      </dgm:prSet>
      <dgm:spPr/>
    </dgm:pt>
    <dgm:pt modelId="{98FDE254-1D78-470F-A893-9706BD5FD1FA}" type="pres">
      <dgm:prSet presAssocID="{2E5D3020-3E78-4819-8A95-44978C31E184}" presName="item3" presStyleLbl="node1" presStyleIdx="2" presStyleCnt="3">
        <dgm:presLayoutVars>
          <dgm:bulletEnabled val="1"/>
        </dgm:presLayoutVars>
      </dgm:prSet>
      <dgm:spPr/>
    </dgm:pt>
    <dgm:pt modelId="{CF553BEF-07C0-4E07-95A2-0FF8D6428B6D}" type="pres">
      <dgm:prSet presAssocID="{80770ABD-7281-4ED7-8D8A-CE92C8E25D69}" presName="funnel" presStyleLbl="trAlignAcc1" presStyleIdx="0" presStyleCnt="1"/>
      <dgm:spPr/>
    </dgm:pt>
  </dgm:ptLst>
  <dgm:cxnLst>
    <dgm:cxn modelId="{8AAA1406-169C-4715-A84D-F5C6B7407F6D}" type="presOf" srcId="{3B9815F7-7780-42C3-8BC3-E78450DF88EE}" destId="{FB5EA500-28D5-4D62-9D20-41FB5FB197C0}" srcOrd="0" destOrd="0" presId="urn:microsoft.com/office/officeart/2005/8/layout/funnel1"/>
    <dgm:cxn modelId="{7CD17A09-19EC-4665-AEA1-7B8FDFB9CB3F}" type="presOf" srcId="{7684994E-AD67-4956-8CDC-906B7137705B}" destId="{E0935318-3EF4-4A2C-BADC-11DA4074945C}" srcOrd="0" destOrd="1" presId="urn:microsoft.com/office/officeart/2005/8/layout/funnel1"/>
    <dgm:cxn modelId="{58026F22-17F9-4F04-9625-8215AE645CD1}" type="presOf" srcId="{3F63D8C0-310A-4BEE-9DCF-0B77323C06F5}" destId="{98FDE254-1D78-470F-A893-9706BD5FD1FA}" srcOrd="0" destOrd="0" presId="urn:microsoft.com/office/officeart/2005/8/layout/funnel1"/>
    <dgm:cxn modelId="{A1F5522F-439B-4DC9-AE8F-386BCCA43A79}" type="presOf" srcId="{80770ABD-7281-4ED7-8D8A-CE92C8E25D69}" destId="{F4ABDD62-71EE-4FCE-A45E-F5BB91A97F0A}" srcOrd="0" destOrd="0" presId="urn:microsoft.com/office/officeart/2005/8/layout/funnel1"/>
    <dgm:cxn modelId="{536D1E5E-EA2F-4F0F-99D1-A15215C31B8A}" type="presOf" srcId="{2E5D3020-3E78-4819-8A95-44978C31E184}" destId="{2F31EC43-7208-4B50-966F-81E7D2C41949}" srcOrd="0" destOrd="0" presId="urn:microsoft.com/office/officeart/2005/8/layout/funnel1"/>
    <dgm:cxn modelId="{230A6E4A-BFC8-41E8-AC32-F48793098A7B}" type="presOf" srcId="{E741A2FB-B370-49AF-AF51-A00ACDF2F37D}" destId="{98FDE254-1D78-470F-A893-9706BD5FD1FA}" srcOrd="0" destOrd="1" presId="urn:microsoft.com/office/officeart/2005/8/layout/funnel1"/>
    <dgm:cxn modelId="{3C12AC75-8F0D-45CA-AA32-489070DB9E0C}" srcId="{80770ABD-7281-4ED7-8D8A-CE92C8E25D69}" destId="{3F63D8C0-310A-4BEE-9DCF-0B77323C06F5}" srcOrd="0" destOrd="0" parTransId="{44832E2F-2278-4295-9B2A-155ABFF6AEC9}" sibTransId="{780F54C5-03CF-4374-BEC0-EE7B00ADCDDA}"/>
    <dgm:cxn modelId="{80646857-B1A4-460D-8E04-35D25C7276F8}" srcId="{3B9815F7-7780-42C3-8BC3-E78450DF88EE}" destId="{2CD36F0B-1524-4484-ACEC-731EEFEF9443}" srcOrd="0" destOrd="0" parTransId="{4C386CA6-5A12-4DAE-BF88-852F361F67A2}" sibTransId="{4E344467-DD56-461B-91FF-7A7B51C799D3}"/>
    <dgm:cxn modelId="{E3D6DE78-33D1-4A2C-8F6D-E1831D85CD1D}" srcId="{80770ABD-7281-4ED7-8D8A-CE92C8E25D69}" destId="{2E5D3020-3E78-4819-8A95-44978C31E184}" srcOrd="3" destOrd="0" parTransId="{4645AE14-7A6C-41B2-BB34-A0197A259590}" sibTransId="{21346061-0F5D-4DA3-9526-A2DFB58478AF}"/>
    <dgm:cxn modelId="{6C4AC88B-8EE8-40A0-A544-FD317271AB0D}" srcId="{80770ABD-7281-4ED7-8D8A-CE92C8E25D69}" destId="{684252BA-F417-4C02-B5CF-B9D4DDD33EA8}" srcOrd="2" destOrd="0" parTransId="{56D23449-E7A9-4826-9313-7C7145B1A600}" sibTransId="{5F45E869-E7B7-436F-A9C5-0D21A04EBBDD}"/>
    <dgm:cxn modelId="{69D72B94-00A0-40BF-8671-62E31461FD2C}" srcId="{3F63D8C0-310A-4BEE-9DCF-0B77323C06F5}" destId="{E741A2FB-B370-49AF-AF51-A00ACDF2F37D}" srcOrd="0" destOrd="0" parTransId="{18A3E9A9-2E28-497C-8771-791BC059685D}" sibTransId="{60F0EF2C-7FAF-44A9-8391-A47D0B9F6FCA}"/>
    <dgm:cxn modelId="{2FB0F4A3-13B9-44CF-ABA4-7EE6EB6A3D4D}" type="presOf" srcId="{684252BA-F417-4C02-B5CF-B9D4DDD33EA8}" destId="{E0935318-3EF4-4A2C-BADC-11DA4074945C}" srcOrd="0" destOrd="0" presId="urn:microsoft.com/office/officeart/2005/8/layout/funnel1"/>
    <dgm:cxn modelId="{A433FECB-A902-4846-9855-1C0F7AA36D44}" srcId="{684252BA-F417-4C02-B5CF-B9D4DDD33EA8}" destId="{7684994E-AD67-4956-8CDC-906B7137705B}" srcOrd="0" destOrd="0" parTransId="{7A229653-B771-428F-A920-76B1E174FF0C}" sibTransId="{3AB6A253-95ED-4D2B-AC41-AF4EBC6ABE92}"/>
    <dgm:cxn modelId="{9F933DD2-7391-48CD-96CD-0AD68DC5764A}" srcId="{80770ABD-7281-4ED7-8D8A-CE92C8E25D69}" destId="{3B9815F7-7780-42C3-8BC3-E78450DF88EE}" srcOrd="1" destOrd="0" parTransId="{93FC25FC-8901-4B8B-BA74-241A2E0DA195}" sibTransId="{7C5AD358-FC58-4FDA-8039-2DF798BBFE3D}"/>
    <dgm:cxn modelId="{BBF668F6-24E3-4FD6-A6F2-8A7D064C91E1}" type="presOf" srcId="{2CD36F0B-1524-4484-ACEC-731EEFEF9443}" destId="{FB5EA500-28D5-4D62-9D20-41FB5FB197C0}" srcOrd="0" destOrd="1" presId="urn:microsoft.com/office/officeart/2005/8/layout/funnel1"/>
    <dgm:cxn modelId="{F5CF2828-0503-45A7-B291-4C75095EC846}" type="presParOf" srcId="{F4ABDD62-71EE-4FCE-A45E-F5BB91A97F0A}" destId="{20DC7CBE-D567-4D7E-ACD7-CCD8D18741F3}" srcOrd="0" destOrd="0" presId="urn:microsoft.com/office/officeart/2005/8/layout/funnel1"/>
    <dgm:cxn modelId="{0E9FCF19-FDC2-4EF2-8FA4-1CC1D8494F48}" type="presParOf" srcId="{F4ABDD62-71EE-4FCE-A45E-F5BB91A97F0A}" destId="{EA8B6537-1405-4D14-BFEC-7D6F6935B1A3}" srcOrd="1" destOrd="0" presId="urn:microsoft.com/office/officeart/2005/8/layout/funnel1"/>
    <dgm:cxn modelId="{2C4E58FA-5E11-4486-8ECF-02B062883506}" type="presParOf" srcId="{F4ABDD62-71EE-4FCE-A45E-F5BB91A97F0A}" destId="{2F31EC43-7208-4B50-966F-81E7D2C41949}" srcOrd="2" destOrd="0" presId="urn:microsoft.com/office/officeart/2005/8/layout/funnel1"/>
    <dgm:cxn modelId="{A470AC40-CD51-4C87-8923-BA793E534E8C}" type="presParOf" srcId="{F4ABDD62-71EE-4FCE-A45E-F5BB91A97F0A}" destId="{E0935318-3EF4-4A2C-BADC-11DA4074945C}" srcOrd="3" destOrd="0" presId="urn:microsoft.com/office/officeart/2005/8/layout/funnel1"/>
    <dgm:cxn modelId="{56439873-BD34-4B99-B558-10F8CAA6780C}" type="presParOf" srcId="{F4ABDD62-71EE-4FCE-A45E-F5BB91A97F0A}" destId="{FB5EA500-28D5-4D62-9D20-41FB5FB197C0}" srcOrd="4" destOrd="0" presId="urn:microsoft.com/office/officeart/2005/8/layout/funnel1"/>
    <dgm:cxn modelId="{891AEFBD-BD93-4DE7-95ED-FEBD960513A2}" type="presParOf" srcId="{F4ABDD62-71EE-4FCE-A45E-F5BB91A97F0A}" destId="{98FDE254-1D78-470F-A893-9706BD5FD1FA}" srcOrd="5" destOrd="0" presId="urn:microsoft.com/office/officeart/2005/8/layout/funnel1"/>
    <dgm:cxn modelId="{191908F1-9C33-4EF0-BD90-D93CB152B415}" type="presParOf" srcId="{F4ABDD62-71EE-4FCE-A45E-F5BB91A97F0A}" destId="{CF553BEF-07C0-4E07-95A2-0FF8D6428B6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C7CBE-D567-4D7E-ACD7-CCD8D18741F3}">
      <dsp:nvSpPr>
        <dsp:cNvPr id="0" name=""/>
        <dsp:cNvSpPr/>
      </dsp:nvSpPr>
      <dsp:spPr>
        <a:xfrm>
          <a:off x="887653" y="327438"/>
          <a:ext cx="3243834" cy="1126540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B6537-1405-4D14-BFEC-7D6F6935B1A3}">
      <dsp:nvSpPr>
        <dsp:cNvPr id="0" name=""/>
        <dsp:cNvSpPr/>
      </dsp:nvSpPr>
      <dsp:spPr>
        <a:xfrm>
          <a:off x="2200274" y="3085954"/>
          <a:ext cx="628649" cy="402336"/>
        </a:xfrm>
        <a:prstGeom prst="down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2F31EC43-7208-4B50-966F-81E7D2C41949}">
      <dsp:nvSpPr>
        <dsp:cNvPr id="0" name=""/>
        <dsp:cNvSpPr/>
      </dsp:nvSpPr>
      <dsp:spPr>
        <a:xfrm>
          <a:off x="1005839" y="3407823"/>
          <a:ext cx="3017520" cy="75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K-means Clustering</a:t>
          </a:r>
        </a:p>
      </dsp:txBody>
      <dsp:txXfrm>
        <a:off x="1005839" y="3407823"/>
        <a:ext cx="3017520" cy="754380"/>
      </dsp:txXfrm>
    </dsp:sp>
    <dsp:sp modelId="{E0935318-3EF4-4A2C-BADC-11DA4074945C}">
      <dsp:nvSpPr>
        <dsp:cNvPr id="0" name=""/>
        <dsp:cNvSpPr/>
      </dsp:nvSpPr>
      <dsp:spPr>
        <a:xfrm>
          <a:off x="2067001" y="1540983"/>
          <a:ext cx="1131570" cy="11315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Demographic information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From census</a:t>
          </a:r>
        </a:p>
      </dsp:txBody>
      <dsp:txXfrm>
        <a:off x="2232716" y="1706698"/>
        <a:ext cx="800140" cy="800140"/>
      </dsp:txXfrm>
    </dsp:sp>
    <dsp:sp modelId="{FB5EA500-28D5-4D62-9D20-41FB5FB197C0}">
      <dsp:nvSpPr>
        <dsp:cNvPr id="0" name=""/>
        <dsp:cNvSpPr/>
      </dsp:nvSpPr>
      <dsp:spPr>
        <a:xfrm>
          <a:off x="1257299" y="692055"/>
          <a:ext cx="1131570" cy="1131570"/>
        </a:xfrm>
        <a:prstGeom prst="ellipse">
          <a:avLst/>
        </a:prstGeom>
        <a:gradFill rotWithShape="0">
          <a:gsLst>
            <a:gs pos="0">
              <a:schemeClr val="accent4">
                <a:hueOff val="-724736"/>
                <a:satOff val="5447"/>
                <a:lumOff val="254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724736"/>
                <a:satOff val="5447"/>
                <a:lumOff val="254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724736"/>
                <a:satOff val="5447"/>
                <a:lumOff val="254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Preschools data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From foursquare</a:t>
          </a:r>
        </a:p>
      </dsp:txBody>
      <dsp:txXfrm>
        <a:off x="1423014" y="857770"/>
        <a:ext cx="800140" cy="800140"/>
      </dsp:txXfrm>
    </dsp:sp>
    <dsp:sp modelId="{98FDE254-1D78-470F-A893-9706BD5FD1FA}">
      <dsp:nvSpPr>
        <dsp:cNvPr id="0" name=""/>
        <dsp:cNvSpPr/>
      </dsp:nvSpPr>
      <dsp:spPr>
        <a:xfrm>
          <a:off x="2414016" y="418466"/>
          <a:ext cx="1131570" cy="1131570"/>
        </a:xfrm>
        <a:prstGeom prst="ellipse">
          <a:avLst/>
        </a:prstGeom>
        <a:gradFill rotWithShape="0">
          <a:gsLst>
            <a:gs pos="0">
              <a:schemeClr val="accent4">
                <a:hueOff val="-1449473"/>
                <a:satOff val="10894"/>
                <a:lumOff val="50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1449473"/>
                <a:satOff val="10894"/>
                <a:lumOff val="50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1449473"/>
                <a:satOff val="10894"/>
                <a:lumOff val="50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Zip codes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With latitude and longitude</a:t>
          </a:r>
        </a:p>
      </dsp:txBody>
      <dsp:txXfrm>
        <a:off x="2579731" y="584181"/>
        <a:ext cx="800140" cy="800140"/>
      </dsp:txXfrm>
    </dsp:sp>
    <dsp:sp modelId="{CF553BEF-07C0-4E07-95A2-0FF8D6428B6D}">
      <dsp:nvSpPr>
        <dsp:cNvPr id="0" name=""/>
        <dsp:cNvSpPr/>
      </dsp:nvSpPr>
      <dsp:spPr>
        <a:xfrm>
          <a:off x="754379" y="189135"/>
          <a:ext cx="3520440" cy="281635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perfect spot for next Montessori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Using Machine learning to find best area for new Montessori school in North Texas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1145224"/>
          </a:xfrm>
        </p:spPr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requirement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EE4B4-F543-4616-9A90-EC4BBC58D275}"/>
              </a:ext>
            </a:extLst>
          </p:cNvPr>
          <p:cNvSpPr txBox="1"/>
          <p:nvPr/>
        </p:nvSpPr>
        <p:spPr>
          <a:xfrm flipH="1">
            <a:off x="1066800" y="1828800"/>
            <a:ext cx="58216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successful Montessori owner in my hometown of Frisco, TX wants to expand to new areas within the DFW metroplex. After having 2 successful schools, one in Plano TX and other one in Frisco TX, the owner now wants to expand in a similar area and wants some recommendations</a:t>
            </a:r>
          </a:p>
          <a:p>
            <a:endParaRPr lang="en-US" dirty="0"/>
          </a:p>
          <a:p>
            <a:r>
              <a:rPr lang="en-US" dirty="0"/>
              <a:t>Anand Lonkar to the rescue with his newly earned Machine learning skills!</a:t>
            </a:r>
          </a:p>
          <a:p>
            <a:endParaRPr lang="en-US" dirty="0"/>
          </a:p>
          <a:p>
            <a:r>
              <a:rPr lang="en-US" dirty="0"/>
              <a:t>In the presentation we will see how I used the knowledge learned in the </a:t>
            </a:r>
            <a:r>
              <a:rPr lang="it-IT" b="1" dirty="0"/>
              <a:t>IBM Data Science Professional Certificate</a:t>
            </a:r>
            <a:r>
              <a:rPr lang="en-US" b="1" dirty="0"/>
              <a:t> </a:t>
            </a:r>
            <a:r>
              <a:rPr lang="en-US" dirty="0"/>
              <a:t>program to solve this problem</a:t>
            </a:r>
            <a:endParaRPr lang="it-IT" dirty="0"/>
          </a:p>
        </p:txBody>
      </p:sp>
      <p:pic>
        <p:nvPicPr>
          <p:cNvPr id="1026" name="Picture 2" descr="Image result for data science to the rescue">
            <a:extLst>
              <a:ext uri="{FF2B5EF4-FFF2-40B4-BE49-F238E27FC236}">
                <a16:creationId xmlns:a16="http://schemas.microsoft.com/office/drawing/2014/main" id="{AD6541CC-6060-4499-9FFD-FF4AB0DD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19312"/>
            <a:ext cx="3984522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440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All Zip codes within 100 miles of my location - Data from https://www.zipcodestogo.com/lookups/radius-search.php</a:t>
            </a:r>
          </a:p>
          <a:p>
            <a:pPr lvl="0"/>
            <a:r>
              <a:rPr lang="en-US" dirty="0"/>
              <a:t>Location data for all zip codes in Texas - https://github.com/OpenDataDE/State-zip-code-GeoJSON</a:t>
            </a:r>
          </a:p>
          <a:p>
            <a:pPr lvl="0"/>
            <a:r>
              <a:rPr lang="en-US" dirty="0"/>
              <a:t>Census Data for each zip code – </a:t>
            </a:r>
          </a:p>
          <a:p>
            <a:pPr lvl="0"/>
            <a:r>
              <a:rPr lang="en-US" dirty="0"/>
              <a:t>Population data – Total population and kids under 5</a:t>
            </a:r>
          </a:p>
          <a:p>
            <a:pPr lvl="0"/>
            <a:r>
              <a:rPr lang="en-US" dirty="0"/>
              <a:t>Income profile for each Zip code</a:t>
            </a:r>
          </a:p>
          <a:p>
            <a:pPr lvl="0"/>
            <a:r>
              <a:rPr lang="en-US" dirty="0"/>
              <a:t>Housing data for each Zip code</a:t>
            </a:r>
          </a:p>
          <a:p>
            <a:pPr lvl="0"/>
            <a:r>
              <a:rPr lang="en-US" dirty="0"/>
              <a:t>Foursquare API - to find educational institutions in each of the zip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B30AD49-3CB9-4DE6-B485-88F179EFEB3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72601268"/>
              </p:ext>
            </p:extLst>
          </p:nvPr>
        </p:nvGraphicFramePr>
        <p:xfrm>
          <a:off x="838200" y="1825625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CE887-2D88-43E1-A23F-A58343C81B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Collect location data with zip codes</a:t>
            </a:r>
          </a:p>
          <a:p>
            <a:r>
              <a:rPr lang="en-US" dirty="0"/>
              <a:t>Get preschools information from foursquare</a:t>
            </a:r>
          </a:p>
          <a:p>
            <a:r>
              <a:rPr lang="en-US" dirty="0"/>
              <a:t>Cleanse and merge collected data</a:t>
            </a:r>
          </a:p>
          <a:p>
            <a:r>
              <a:rPr lang="en-US" dirty="0"/>
              <a:t>Calculate kids to school ratio</a:t>
            </a:r>
          </a:p>
          <a:p>
            <a:r>
              <a:rPr lang="en-US" dirty="0"/>
              <a:t>Perform </a:t>
            </a:r>
            <a:r>
              <a:rPr lang="en-US" dirty="0" err="1"/>
              <a:t>kmeans</a:t>
            </a:r>
            <a:r>
              <a:rPr lang="en-US" dirty="0"/>
              <a:t> clustering making sure that the existing preschools of the owner are in same cluster</a:t>
            </a:r>
          </a:p>
          <a:p>
            <a:r>
              <a:rPr lang="en-US" dirty="0"/>
              <a:t>Select the zip code with highest kids to school ratio</a:t>
            </a:r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28AC31-498F-4544-9EEF-B98A84379D4A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838200" y="3089696"/>
            <a:ext cx="5029200" cy="18231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CC4C2-09AB-4853-99A2-5D259EA225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Prosper TX is the clear winner</a:t>
            </a:r>
          </a:p>
          <a:p>
            <a:r>
              <a:rPr lang="en-US" dirty="0"/>
              <a:t>In the same cluster as the other 2 locations</a:t>
            </a:r>
          </a:p>
          <a:p>
            <a:r>
              <a:rPr lang="en-US" dirty="0"/>
              <a:t>Has a high kids to school ratio</a:t>
            </a:r>
          </a:p>
          <a:p>
            <a:r>
              <a:rPr lang="en-US" dirty="0"/>
              <a:t>Close to the other 2 locations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A863-84D2-4B8D-8DC4-BEC63DD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6938BD-FB24-404C-8327-2CA0BBDB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proper data set, K means is an effective way to cluster like datasets</a:t>
            </a:r>
          </a:p>
          <a:p>
            <a:r>
              <a:rPr lang="en-US" dirty="0"/>
              <a:t>In this scenario, the neighborhoods with high income and higher percentage of children under age of 5 were clustered together </a:t>
            </a:r>
          </a:p>
          <a:p>
            <a:r>
              <a:rPr lang="en-US" dirty="0"/>
              <a:t>Simple math was then used to find the best zip code with </a:t>
            </a:r>
            <a:r>
              <a:rPr lang="en-US"/>
              <a:t>least 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9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21</TotalTime>
  <Words>356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Schoolbook</vt:lpstr>
      <vt:lpstr>CITY SKETCH 16X9</vt:lpstr>
      <vt:lpstr>Finding perfect spot for next Montessori</vt:lpstr>
      <vt:lpstr>Title and Content Layout with List</vt:lpstr>
      <vt:lpstr>Problem statement</vt:lpstr>
      <vt:lpstr>Data requirement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perfect spot for next Montessori</dc:title>
  <dc:creator>Anand Lonkar</dc:creator>
  <cp:lastModifiedBy>Anand Lonkar</cp:lastModifiedBy>
  <cp:revision>3</cp:revision>
  <dcterms:created xsi:type="dcterms:W3CDTF">2019-03-06T04:43:53Z</dcterms:created>
  <dcterms:modified xsi:type="dcterms:W3CDTF">2019-03-06T05:05:51Z</dcterms:modified>
</cp:coreProperties>
</file>