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7" r:id="rId8"/>
    <p:sldId id="268" r:id="rId9"/>
    <p:sldId id="266" r:id="rId10"/>
    <p:sldId id="263" r:id="rId11"/>
    <p:sldId id="264" r:id="rId12"/>
    <p:sldId id="265" r:id="rId1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9"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88"/>
      </p:cViewPr>
      <p:guideLst>
        <p:guide orient="horz" pos="2839"/>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7432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638800" y="4257883"/>
            <a:ext cx="4800600" cy="1838117"/>
          </a:xfrm>
          <a:prstGeom prst="rect">
            <a:avLst/>
          </a:prstGeom>
        </p:spPr>
        <p:txBody>
          <a:bodyPr vert="horz" wrap="square" lIns="0" tIns="12700" rIns="0" bIns="0" rtlCol="0">
            <a:noAutofit/>
          </a:bodyPr>
          <a:lstStyle/>
          <a:p>
            <a:pPr marL="12700">
              <a:lnSpc>
                <a:spcPct val="100000"/>
              </a:lnSpc>
              <a:spcBef>
                <a:spcPts val="100"/>
              </a:spcBef>
            </a:pPr>
            <a:r>
              <a:rPr lang="en-IN" sz="2400" dirty="0">
                <a:latin typeface="Trebuchet MS" panose="020B0603020202020204"/>
                <a:cs typeface="Trebuchet MS" panose="020B0603020202020204"/>
              </a:rPr>
              <a:t>Presented By:</a:t>
            </a:r>
          </a:p>
          <a:p>
            <a:pPr marL="12700">
              <a:lnSpc>
                <a:spcPct val="100000"/>
              </a:lnSpc>
              <a:spcBef>
                <a:spcPts val="100"/>
              </a:spcBef>
            </a:pPr>
            <a:r>
              <a:rPr lang="en-IN" sz="2400" dirty="0">
                <a:latin typeface="Trebuchet MS" panose="020B0603020202020204"/>
                <a:cs typeface="Trebuchet MS" panose="020B0603020202020204"/>
              </a:rPr>
              <a:t>Anand M,</a:t>
            </a:r>
          </a:p>
          <a:p>
            <a:pPr marL="12700">
              <a:lnSpc>
                <a:spcPct val="100000"/>
              </a:lnSpc>
              <a:spcBef>
                <a:spcPts val="100"/>
              </a:spcBef>
            </a:pPr>
            <a:r>
              <a:rPr lang="en-IN" sz="2400" dirty="0" err="1">
                <a:latin typeface="Trebuchet MS" panose="020B0603020202020204"/>
                <a:cs typeface="Trebuchet MS" panose="020B0603020202020204"/>
              </a:rPr>
              <a:t>KGiSL</a:t>
            </a:r>
            <a:r>
              <a:rPr lang="en-IN" sz="2400" dirty="0">
                <a:latin typeface="Trebuchet MS" panose="020B0603020202020204"/>
                <a:cs typeface="Trebuchet MS" panose="020B0603020202020204"/>
              </a:rPr>
              <a:t> Institute Of Technology,</a:t>
            </a:r>
          </a:p>
          <a:p>
            <a:pPr marL="12700">
              <a:lnSpc>
                <a:spcPct val="100000"/>
              </a:lnSpc>
              <a:spcBef>
                <a:spcPts val="100"/>
              </a:spcBef>
            </a:pPr>
            <a:r>
              <a:rPr lang="en-IN" sz="2400" dirty="0">
                <a:latin typeface="Trebuchet MS" panose="020B0603020202020204"/>
                <a:cs typeface="Trebuchet MS" panose="020B0603020202020204"/>
              </a:rPr>
              <a:t>NM ID:au711721243010</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 Box 11"/>
          <p:cNvSpPr txBox="1"/>
          <p:nvPr/>
        </p:nvSpPr>
        <p:spPr>
          <a:xfrm>
            <a:off x="2286000" y="2743200"/>
            <a:ext cx="7086600" cy="1400383"/>
          </a:xfrm>
          <a:prstGeom prst="rect">
            <a:avLst/>
          </a:prstGeom>
          <a:noFill/>
        </p:spPr>
        <p:txBody>
          <a:bodyPr wrap="square" rtlCol="0" anchor="t">
            <a:spAutoFit/>
          </a:bodyPr>
          <a:lstStyle/>
          <a:p>
            <a:pPr marL="12700">
              <a:lnSpc>
                <a:spcPct val="100000"/>
              </a:lnSpc>
              <a:spcBef>
                <a:spcPts val="130"/>
              </a:spcBef>
            </a:pPr>
            <a:r>
              <a:rPr lang="en-US" sz="4250" dirty="0">
                <a:sym typeface="+mn-ea"/>
              </a:rPr>
              <a:t>Music Genre Classification using Deep Neural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lang="en-IN" sz="4250"/>
              <a:t>RESULTS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grpSp>
        <p:nvGrpSpPr>
          <p:cNvPr id="6" name="Group 5">
            <a:extLst>
              <a:ext uri="{FF2B5EF4-FFF2-40B4-BE49-F238E27FC236}">
                <a16:creationId xmlns:a16="http://schemas.microsoft.com/office/drawing/2014/main" id="{D5AA672E-6F52-9208-6E45-778E8F562354}"/>
              </a:ext>
            </a:extLst>
          </p:cNvPr>
          <p:cNvGrpSpPr/>
          <p:nvPr/>
        </p:nvGrpSpPr>
        <p:grpSpPr>
          <a:xfrm>
            <a:off x="1143000" y="1759137"/>
            <a:ext cx="9067800" cy="3339726"/>
            <a:chOff x="0" y="-2167"/>
            <a:chExt cx="8832300" cy="3340149"/>
          </a:xfrm>
        </p:grpSpPr>
        <p:sp>
          <p:nvSpPr>
            <p:cNvPr id="10" name="Shape 780">
              <a:extLst>
                <a:ext uri="{FF2B5EF4-FFF2-40B4-BE49-F238E27FC236}">
                  <a16:creationId xmlns:a16="http://schemas.microsoft.com/office/drawing/2014/main" id="{E85205A7-02EF-6232-AC9A-8A780B235839}"/>
                </a:ext>
              </a:extLst>
            </p:cNvPr>
            <p:cNvSpPr/>
            <p:nvPr/>
          </p:nvSpPr>
          <p:spPr>
            <a:xfrm>
              <a:off x="7843195" y="2350069"/>
              <a:ext cx="989100" cy="987900"/>
            </a:xfrm>
            <a:custGeom>
              <a:avLst/>
              <a:gdLst/>
              <a:ahLst/>
              <a:cxnLst/>
              <a:rect l="0" t="0" r="0" b="0"/>
              <a:pathLst>
                <a:path w="989100" h="987900">
                  <a:moveTo>
                    <a:pt x="0" y="0"/>
                  </a:moveTo>
                  <a:lnTo>
                    <a:pt x="989100" y="987900"/>
                  </a:lnTo>
                  <a:lnTo>
                    <a:pt x="0" y="987900"/>
                  </a:lnTo>
                  <a:lnTo>
                    <a:pt x="0" y="0"/>
                  </a:lnTo>
                  <a:close/>
                </a:path>
              </a:pathLst>
            </a:custGeom>
            <a:ln w="0" cap="flat">
              <a:miter lim="127000"/>
            </a:ln>
          </p:spPr>
          <p:style>
            <a:lnRef idx="0">
              <a:srgbClr val="000000">
                <a:alpha val="0"/>
              </a:srgbClr>
            </a:lnRef>
            <a:fillRef idx="1">
              <a:srgbClr val="F06292"/>
            </a:fillRef>
            <a:effectRef idx="0">
              <a:scrgbClr r="0" g="0" b="0"/>
            </a:effectRef>
            <a:fontRef idx="none"/>
          </p:style>
          <p:txBody>
            <a:bodyPr/>
            <a:lstStyle/>
            <a:p>
              <a:endParaRPr lang="en-IN"/>
            </a:p>
          </p:txBody>
        </p:sp>
        <p:sp>
          <p:nvSpPr>
            <p:cNvPr id="11" name="Shape 781">
              <a:extLst>
                <a:ext uri="{FF2B5EF4-FFF2-40B4-BE49-F238E27FC236}">
                  <a16:creationId xmlns:a16="http://schemas.microsoft.com/office/drawing/2014/main" id="{390E6DC6-F8A8-4585-E8F6-7D586CE790FD}"/>
                </a:ext>
              </a:extLst>
            </p:cNvPr>
            <p:cNvSpPr/>
            <p:nvPr/>
          </p:nvSpPr>
          <p:spPr>
            <a:xfrm>
              <a:off x="5869463" y="2350069"/>
              <a:ext cx="989100" cy="987900"/>
            </a:xfrm>
            <a:custGeom>
              <a:avLst/>
              <a:gdLst/>
              <a:ahLst/>
              <a:cxnLst/>
              <a:rect l="0" t="0" r="0" b="0"/>
              <a:pathLst>
                <a:path w="989100" h="987900">
                  <a:moveTo>
                    <a:pt x="989100" y="0"/>
                  </a:moveTo>
                  <a:lnTo>
                    <a:pt x="989100" y="987900"/>
                  </a:lnTo>
                  <a:lnTo>
                    <a:pt x="0" y="987900"/>
                  </a:lnTo>
                  <a:lnTo>
                    <a:pt x="989100" y="0"/>
                  </a:lnTo>
                  <a:close/>
                </a:path>
              </a:pathLst>
            </a:custGeom>
            <a:ln w="0" cap="flat">
              <a:miter lim="127000"/>
            </a:ln>
          </p:spPr>
          <p:style>
            <a:lnRef idx="0">
              <a:srgbClr val="000000">
                <a:alpha val="0"/>
              </a:srgbClr>
            </a:lnRef>
            <a:fillRef idx="1">
              <a:srgbClr val="F06292"/>
            </a:fillRef>
            <a:effectRef idx="0">
              <a:scrgbClr r="0" g="0" b="0"/>
            </a:effectRef>
            <a:fontRef idx="none"/>
          </p:style>
          <p:txBody>
            <a:bodyPr/>
            <a:lstStyle/>
            <a:p>
              <a:endParaRPr lang="en-IN"/>
            </a:p>
          </p:txBody>
        </p:sp>
        <p:sp>
          <p:nvSpPr>
            <p:cNvPr id="12" name="Shape 6298">
              <a:extLst>
                <a:ext uri="{FF2B5EF4-FFF2-40B4-BE49-F238E27FC236}">
                  <a16:creationId xmlns:a16="http://schemas.microsoft.com/office/drawing/2014/main" id="{1FA63AA8-62A3-9A47-EC77-252099B6BF4B}"/>
                </a:ext>
              </a:extLst>
            </p:cNvPr>
            <p:cNvSpPr/>
            <p:nvPr/>
          </p:nvSpPr>
          <p:spPr>
            <a:xfrm>
              <a:off x="6858574" y="2350069"/>
              <a:ext cx="989100" cy="987900"/>
            </a:xfrm>
            <a:custGeom>
              <a:avLst/>
              <a:gdLst/>
              <a:ahLst/>
              <a:cxnLst/>
              <a:rect l="0" t="0" r="0" b="0"/>
              <a:pathLst>
                <a:path w="989100" h="987900">
                  <a:moveTo>
                    <a:pt x="0" y="0"/>
                  </a:moveTo>
                  <a:lnTo>
                    <a:pt x="989100" y="0"/>
                  </a:lnTo>
                  <a:lnTo>
                    <a:pt x="989100" y="987900"/>
                  </a:lnTo>
                  <a:lnTo>
                    <a:pt x="0" y="987900"/>
                  </a:lnTo>
                  <a:lnTo>
                    <a:pt x="0" y="0"/>
                  </a:lnTo>
                </a:path>
              </a:pathLst>
            </a:custGeom>
            <a:ln w="0" cap="flat">
              <a:miter lim="127000"/>
            </a:ln>
          </p:spPr>
          <p:style>
            <a:lnRef idx="0">
              <a:srgbClr val="000000">
                <a:alpha val="0"/>
              </a:srgbClr>
            </a:lnRef>
            <a:fillRef idx="1">
              <a:srgbClr val="D23369"/>
            </a:fillRef>
            <a:effectRef idx="0">
              <a:scrgbClr r="0" g="0" b="0"/>
            </a:effectRef>
            <a:fontRef idx="none"/>
          </p:style>
          <p:txBody>
            <a:bodyPr/>
            <a:lstStyle/>
            <a:p>
              <a:endParaRPr lang="en-IN"/>
            </a:p>
          </p:txBody>
        </p:sp>
        <p:sp>
          <p:nvSpPr>
            <p:cNvPr id="13" name="Shape 783">
              <a:extLst>
                <a:ext uri="{FF2B5EF4-FFF2-40B4-BE49-F238E27FC236}">
                  <a16:creationId xmlns:a16="http://schemas.microsoft.com/office/drawing/2014/main" id="{B27CEA70-6916-4EC2-AACF-0ADCE9CB21E3}"/>
                </a:ext>
              </a:extLst>
            </p:cNvPr>
            <p:cNvSpPr/>
            <p:nvPr/>
          </p:nvSpPr>
          <p:spPr>
            <a:xfrm>
              <a:off x="7843057" y="2350082"/>
              <a:ext cx="989100" cy="987900"/>
            </a:xfrm>
            <a:custGeom>
              <a:avLst/>
              <a:gdLst/>
              <a:ahLst/>
              <a:cxnLst/>
              <a:rect l="0" t="0" r="0" b="0"/>
              <a:pathLst>
                <a:path w="989100" h="987900">
                  <a:moveTo>
                    <a:pt x="0" y="0"/>
                  </a:moveTo>
                  <a:lnTo>
                    <a:pt x="989100" y="0"/>
                  </a:lnTo>
                  <a:lnTo>
                    <a:pt x="989100" y="987900"/>
                  </a:lnTo>
                  <a:lnTo>
                    <a:pt x="0" y="0"/>
                  </a:lnTo>
                  <a:close/>
                </a:path>
              </a:pathLst>
            </a:custGeom>
            <a:ln w="0" cap="flat">
              <a:miter lim="127000"/>
            </a:ln>
          </p:spPr>
          <p:style>
            <a:lnRef idx="0">
              <a:srgbClr val="000000">
                <a:alpha val="0"/>
              </a:srgbClr>
            </a:lnRef>
            <a:fillRef idx="1">
              <a:srgbClr val="9C254D"/>
            </a:fillRef>
            <a:effectRef idx="0">
              <a:scrgbClr r="0" g="0" b="0"/>
            </a:effectRef>
            <a:fontRef idx="none"/>
          </p:style>
          <p:txBody>
            <a:bodyPr/>
            <a:lstStyle/>
            <a:p>
              <a:endParaRPr lang="en-IN"/>
            </a:p>
          </p:txBody>
        </p:sp>
        <p:pic>
          <p:nvPicPr>
            <p:cNvPr id="14" name="Picture 13">
              <a:extLst>
                <a:ext uri="{FF2B5EF4-FFF2-40B4-BE49-F238E27FC236}">
                  <a16:creationId xmlns:a16="http://schemas.microsoft.com/office/drawing/2014/main" id="{1C0D22D7-1A01-EB8E-9CB0-177F3EBEB4C3}"/>
                </a:ext>
              </a:extLst>
            </p:cNvPr>
            <p:cNvPicPr/>
            <p:nvPr/>
          </p:nvPicPr>
          <p:blipFill>
            <a:blip r:embed="rId2"/>
            <a:stretch>
              <a:fillRect/>
            </a:stretch>
          </p:blipFill>
          <p:spPr>
            <a:xfrm>
              <a:off x="0" y="66136"/>
              <a:ext cx="3566796" cy="2861824"/>
            </a:xfrm>
            <a:prstGeom prst="rect">
              <a:avLst/>
            </a:prstGeom>
          </p:spPr>
        </p:pic>
        <p:pic>
          <p:nvPicPr>
            <p:cNvPr id="15" name="Picture 14">
              <a:extLst>
                <a:ext uri="{FF2B5EF4-FFF2-40B4-BE49-F238E27FC236}">
                  <a16:creationId xmlns:a16="http://schemas.microsoft.com/office/drawing/2014/main" id="{41D0A8D8-31DF-CADD-B265-66848C13C13E}"/>
                </a:ext>
              </a:extLst>
            </p:cNvPr>
            <p:cNvPicPr/>
            <p:nvPr/>
          </p:nvPicPr>
          <p:blipFill>
            <a:blip r:embed="rId3"/>
            <a:stretch>
              <a:fillRect/>
            </a:stretch>
          </p:blipFill>
          <p:spPr>
            <a:xfrm>
              <a:off x="5125932" y="-2167"/>
              <a:ext cx="3706368" cy="2996184"/>
            </a:xfrm>
            <a:prstGeom prst="rect">
              <a:avLst/>
            </a:prstGeom>
          </p:spPr>
        </p:pic>
        <p:sp>
          <p:nvSpPr>
            <p:cNvPr id="16" name="Rectangle 15">
              <a:extLst>
                <a:ext uri="{FF2B5EF4-FFF2-40B4-BE49-F238E27FC236}">
                  <a16:creationId xmlns:a16="http://schemas.microsoft.com/office/drawing/2014/main" id="{1E9B0DBF-FE17-F5A4-6BC5-66DA07B8E054}"/>
                </a:ext>
              </a:extLst>
            </p:cNvPr>
            <p:cNvSpPr/>
            <p:nvPr/>
          </p:nvSpPr>
          <p:spPr>
            <a:xfrm>
              <a:off x="3826574" y="1714735"/>
              <a:ext cx="1384995" cy="226445"/>
            </a:xfrm>
            <a:prstGeom prst="rect">
              <a:avLst/>
            </a:prstGeom>
            <a:ln>
              <a:noFill/>
            </a:ln>
          </p:spPr>
          <p:txBody>
            <a:bodyPr vert="horz" lIns="0" tIns="0" rIns="0" bIns="0" rtlCol="0">
              <a:noAutofit/>
            </a:bodyPr>
            <a:lstStyle/>
            <a:p>
              <a:pPr>
                <a:lnSpc>
                  <a:spcPct val="107000"/>
                </a:lnSpc>
                <a:spcAft>
                  <a:spcPts val="800"/>
                </a:spcAft>
              </a:pPr>
              <a:r>
                <a:rPr lang="en-IN" sz="1200" b="1" kern="100">
                  <a:effectLst/>
                  <a:latin typeface="Arial" panose="020B0604020202020204" pitchFamily="34" charset="0"/>
                  <a:ea typeface="Arial" panose="020B0604020202020204" pitchFamily="34" charset="0"/>
                  <a:cs typeface="Times New Roman" panose="02020603050405020304" pitchFamily="18" charset="0"/>
                </a:rPr>
                <a:t>Average stage</a:t>
              </a:r>
              <a:endParaRPr lang="en-IN" sz="1100" kern="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Shape 798">
              <a:extLst>
                <a:ext uri="{FF2B5EF4-FFF2-40B4-BE49-F238E27FC236}">
                  <a16:creationId xmlns:a16="http://schemas.microsoft.com/office/drawing/2014/main" id="{D7C857D3-268E-C780-4E79-1FC4725F3555}"/>
                </a:ext>
              </a:extLst>
            </p:cNvPr>
            <p:cNvSpPr/>
            <p:nvPr/>
          </p:nvSpPr>
          <p:spPr>
            <a:xfrm>
              <a:off x="3566796" y="1497048"/>
              <a:ext cx="1504350" cy="0"/>
            </a:xfrm>
            <a:custGeom>
              <a:avLst/>
              <a:gdLst/>
              <a:ahLst/>
              <a:cxnLst/>
              <a:rect l="0" t="0" r="0" b="0"/>
              <a:pathLst>
                <a:path w="1504350">
                  <a:moveTo>
                    <a:pt x="0" y="0"/>
                  </a:moveTo>
                  <a:lnTo>
                    <a:pt x="1504350" y="0"/>
                  </a:lnTo>
                </a:path>
              </a:pathLst>
            </a:custGeom>
            <a:ln w="9525" cap="flat">
              <a:round/>
            </a:ln>
          </p:spPr>
          <p:style>
            <a:lnRef idx="1">
              <a:srgbClr val="434343"/>
            </a:lnRef>
            <a:fillRef idx="0">
              <a:srgbClr val="000000">
                <a:alpha val="0"/>
              </a:srgbClr>
            </a:fillRef>
            <a:effectRef idx="0">
              <a:scrgbClr r="0" g="0" b="0"/>
            </a:effectRef>
            <a:fontRef idx="none"/>
          </p:style>
          <p:txBody>
            <a:bodyPr/>
            <a:lstStyle/>
            <a:p>
              <a:endParaRPr lang="en-IN"/>
            </a:p>
          </p:txBody>
        </p:sp>
        <p:sp>
          <p:nvSpPr>
            <p:cNvPr id="18" name="Shape 799">
              <a:extLst>
                <a:ext uri="{FF2B5EF4-FFF2-40B4-BE49-F238E27FC236}">
                  <a16:creationId xmlns:a16="http://schemas.microsoft.com/office/drawing/2014/main" id="{0CCAD0C5-3C68-E909-FD57-EA86A1BC5A32}"/>
                </a:ext>
              </a:extLst>
            </p:cNvPr>
            <p:cNvSpPr/>
            <p:nvPr/>
          </p:nvSpPr>
          <p:spPr>
            <a:xfrm>
              <a:off x="5071147" y="1481315"/>
              <a:ext cx="43225" cy="31466"/>
            </a:xfrm>
            <a:custGeom>
              <a:avLst/>
              <a:gdLst/>
              <a:ahLst/>
              <a:cxnLst/>
              <a:rect l="0" t="0" r="0" b="0"/>
              <a:pathLst>
                <a:path w="43225" h="31466">
                  <a:moveTo>
                    <a:pt x="0" y="0"/>
                  </a:moveTo>
                  <a:lnTo>
                    <a:pt x="43225" y="15733"/>
                  </a:lnTo>
                  <a:lnTo>
                    <a:pt x="0" y="31466"/>
                  </a:lnTo>
                  <a:lnTo>
                    <a:pt x="0" y="0"/>
                  </a:lnTo>
                  <a:close/>
                </a:path>
              </a:pathLst>
            </a:custGeom>
            <a:ln w="9525" cap="flat">
              <a:miter lim="145716"/>
            </a:ln>
          </p:spPr>
          <p:style>
            <a:lnRef idx="1">
              <a:srgbClr val="434343"/>
            </a:lnRef>
            <a:fillRef idx="1">
              <a:srgbClr val="434343"/>
            </a:fillRef>
            <a:effectRef idx="0">
              <a:scrgbClr r="0" g="0" b="0"/>
            </a:effectRef>
            <a:fontRef idx="none"/>
          </p:style>
          <p:txBody>
            <a:bodyPr/>
            <a:lstStyle/>
            <a:p>
              <a:endParaRPr lang="en-I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object 8"/>
          <p:cNvSpPr txBox="1"/>
          <p:nvPr/>
        </p:nvSpPr>
        <p:spPr>
          <a:xfrm>
            <a:off x="739775" y="290830"/>
            <a:ext cx="4449445" cy="751840"/>
          </a:xfrm>
          <a:prstGeom prst="rect">
            <a:avLst/>
          </a:prstGeom>
        </p:spPr>
        <p:txBody>
          <a:bodyPr vert="horz" wrap="square" lIns="0" tIns="13335" rIns="0" bIns="0" rtlCol="0">
            <a:spAutoFit/>
          </a:bodyPr>
          <a:lstStyle/>
          <a:p>
            <a:pPr marL="12700">
              <a:lnSpc>
                <a:spcPct val="100000"/>
              </a:lnSpc>
              <a:spcBef>
                <a:spcPts val="105"/>
              </a:spcBef>
            </a:pPr>
            <a:r>
              <a:rPr lang="en-IN" sz="4800" b="1">
                <a:latin typeface="Trebuchet MS" panose="020B0603020202020204"/>
                <a:cs typeface="Trebuchet MS" panose="020B0603020202020204"/>
              </a:rPr>
              <a:t>CONCLUSION</a:t>
            </a:r>
          </a:p>
        </p:txBody>
      </p:sp>
      <p:sp>
        <p:nvSpPr>
          <p:cNvPr id="10" name="Text Box 9"/>
          <p:cNvSpPr txBox="1"/>
          <p:nvPr/>
        </p:nvSpPr>
        <p:spPr>
          <a:xfrm>
            <a:off x="860425" y="1457960"/>
            <a:ext cx="8549640" cy="3816985"/>
          </a:xfrm>
          <a:prstGeom prst="rect">
            <a:avLst/>
          </a:prstGeom>
          <a:noFill/>
        </p:spPr>
        <p:txBody>
          <a:bodyPr wrap="square" rtlCol="0" anchor="t">
            <a:noAutofit/>
          </a:bodyPr>
          <a:lstStyle/>
          <a:p>
            <a:r>
              <a:rPr lang="en-US" b="0" i="0" dirty="0">
                <a:solidFill>
                  <a:srgbClr val="0D0D0D"/>
                </a:solidFill>
                <a:effectLst/>
                <a:highlight>
                  <a:srgbClr val="FFFFFF"/>
                </a:highlight>
                <a:latin typeface="Söhne"/>
              </a:rPr>
              <a:t>In conclusion, the development of a music genre classification system using deep learning techniques involves a systematic approach to data processing, modeling, and evaluation. By leveraging advanced neural network architectures and feature extraction methods, we can accurately classify audio tracks into predefined genres, providing valuable insights for content organization, personalized music discovery, and data-driven decision-making in the music industry. Through careful consideration of model architecture, hyperparameter tuning, feature representation, and training strategies, we can create a robust and efficient classification system capable of handling diverse music datasets and real-world applications. The integration of ensemble methods and model interpretability further enhances the system's performance and provides valuable feedback for model refinement and validation. Overall, the development of such a system offers immense potential to revolutionize how music content is organized, discovered, and analyzed, ultimately enriching the music listening experience for users and driving innovation in the industry.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393065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40" dirty="0"/>
              <a:t>FERENCES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10" name="Text Box 9"/>
          <p:cNvSpPr txBox="1"/>
          <p:nvPr/>
        </p:nvSpPr>
        <p:spPr>
          <a:xfrm>
            <a:off x="838200" y="1289050"/>
            <a:ext cx="9232900" cy="5083810"/>
          </a:xfrm>
          <a:prstGeom prst="rect">
            <a:avLst/>
          </a:prstGeom>
          <a:noFill/>
        </p:spPr>
        <p:txBody>
          <a:bodyPr wrap="square" rtlCol="0" anchor="t">
            <a:noAutofit/>
          </a:bodyPr>
          <a:lstStyle/>
          <a:p>
            <a:pPr marL="285750" indent="-285750">
              <a:buFont typeface="Arial" panose="020B0604020202020204" pitchFamily="34" charset="0"/>
              <a:buChar char="•"/>
            </a:pPr>
            <a:r>
              <a:rPr lang="en-US"/>
              <a:t>Cho, K., Van Merriënboer, B., Gulcehre, C., Bahdanau, D., Bougares, F., Schwenk, H., &amp; Bengio, Y. (2014). Learning Phrase Representations using RNN Encoder-Decoder for Statistical Machine Translation. arXiv preprint arXiv:1406.1078.</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Karpathy, A. (2015). The Unreasonable Effectiveness of Recurrent Neural Networks. Blog post. Available online: http://karpathy.github.io/2015/05/21/rnn-effectiveness/.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Graves, A. (2013). Generating Sequences with Recurrent Neural Networks. arXiv preprint arXiv:1308.0850.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Goodfellow, I., Bengio, Y., Courville, A., &amp; Bengio, Y. (2016). Deep Learning. MIT Press.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Brownlee, J. (2019). Deep Learning for Natural Language Processing: Develop Deep Learning Models for Natural Language in Python. Machine Learning Mastery.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PyTorch Documentation: https://pytorch.org/docs/stable/index.html</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TensorFlow Documentation: https://www.tensorflow.org/api_docs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 Box 22"/>
          <p:cNvSpPr txBox="1"/>
          <p:nvPr/>
        </p:nvSpPr>
        <p:spPr>
          <a:xfrm>
            <a:off x="2895600" y="1828800"/>
            <a:ext cx="7193280" cy="4523105"/>
          </a:xfrm>
          <a:prstGeom prst="rect">
            <a:avLst/>
          </a:prstGeom>
          <a:noFill/>
        </p:spPr>
        <p:txBody>
          <a:bodyPr wrap="square" rtlCol="0">
            <a:spAutoFit/>
          </a:bodyPr>
          <a:lstStyle/>
          <a:p>
            <a:pPr marL="571500" indent="-571500">
              <a:buFont typeface="Arial" panose="020B0604020202020204" pitchFamily="34" charset="0"/>
              <a:buChar char="•"/>
            </a:pPr>
            <a:r>
              <a:rPr lang="en-IN" altLang="en-US" sz="3600"/>
              <a:t>Problem Statement</a:t>
            </a:r>
          </a:p>
          <a:p>
            <a:pPr marL="571500" indent="-571500">
              <a:buFont typeface="Arial" panose="020B0604020202020204" pitchFamily="34" charset="0"/>
              <a:buChar char="•"/>
            </a:pPr>
            <a:r>
              <a:rPr lang="en-IN" altLang="en-US" sz="3600"/>
              <a:t>P</a:t>
            </a:r>
            <a:r>
              <a:rPr lang="en-US" altLang="en-IN" sz="3600"/>
              <a:t>roject Overview</a:t>
            </a:r>
          </a:p>
          <a:p>
            <a:pPr marL="571500" indent="-571500">
              <a:buFont typeface="Arial" panose="020B0604020202020204" pitchFamily="34" charset="0"/>
              <a:buChar char="•"/>
            </a:pPr>
            <a:r>
              <a:rPr lang="en-US" sz="3600">
                <a:sym typeface="+mn-ea"/>
              </a:rPr>
              <a:t>Who are the end users?</a:t>
            </a:r>
            <a:endParaRPr lang="en-IN" altLang="en-US" sz="3600"/>
          </a:p>
          <a:p>
            <a:pPr marL="571500" indent="-571500">
              <a:buFont typeface="Arial" panose="020B0604020202020204" pitchFamily="34" charset="0"/>
              <a:buChar char="•"/>
            </a:pPr>
            <a:r>
              <a:rPr lang="en-US" altLang="en-IN" sz="3600"/>
              <a:t>Solution and its value proposition</a:t>
            </a:r>
          </a:p>
          <a:p>
            <a:pPr marL="571500" indent="-571500">
              <a:buFont typeface="Arial" panose="020B0604020202020204" pitchFamily="34" charset="0"/>
              <a:buChar char="•"/>
            </a:pPr>
            <a:r>
              <a:rPr lang="en-US" altLang="en-IN" sz="3600"/>
              <a:t>Modelling</a:t>
            </a:r>
            <a:endParaRPr lang="en-IN" altLang="en-US" sz="3600"/>
          </a:p>
          <a:p>
            <a:pPr marL="571500" indent="-571500">
              <a:buFont typeface="Arial" panose="020B0604020202020204" pitchFamily="34" charset="0"/>
              <a:buChar char="•"/>
            </a:pPr>
            <a:r>
              <a:rPr lang="en-IN" altLang="en-US" sz="3600"/>
              <a:t>Results </a:t>
            </a:r>
          </a:p>
          <a:p>
            <a:pPr marL="571500" indent="-571500">
              <a:buFont typeface="Arial" panose="020B0604020202020204" pitchFamily="34" charset="0"/>
              <a:buChar char="•"/>
            </a:pPr>
            <a:r>
              <a:rPr lang="en-IN" altLang="en-US" sz="3600"/>
              <a:t>Conclusion</a:t>
            </a:r>
          </a:p>
          <a:p>
            <a:pPr marL="571500" indent="-571500">
              <a:buFont typeface="Arial" panose="020B0604020202020204" pitchFamily="34" charset="0"/>
              <a:buChar char="•"/>
            </a:pPr>
            <a:r>
              <a:rPr lang="en-IN" altLang="en-US" sz="360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 Box 10"/>
          <p:cNvSpPr txBox="1"/>
          <p:nvPr/>
        </p:nvSpPr>
        <p:spPr>
          <a:xfrm>
            <a:off x="1314450" y="2045970"/>
            <a:ext cx="7753350" cy="2754629"/>
          </a:xfrm>
          <a:prstGeom prst="rect">
            <a:avLst/>
          </a:prstGeom>
          <a:noFill/>
        </p:spPr>
        <p:txBody>
          <a:bodyPr wrap="square" rtlCol="0">
            <a:noAutofit/>
          </a:bodyPr>
          <a:lstStyle/>
          <a:p>
            <a:pPr marL="285750" indent="-285750">
              <a:buFont typeface="Arial" panose="020B0604020202020204" pitchFamily="34" charset="0"/>
              <a:buChar char="•"/>
            </a:pPr>
            <a:r>
              <a:rPr lang="en-US" sz="2400" b="0" i="0" dirty="0">
                <a:solidFill>
                  <a:srgbClr val="0D0D0D"/>
                </a:solidFill>
                <a:effectLst/>
                <a:highlight>
                  <a:srgbClr val="FFFFFF"/>
                </a:highlight>
                <a:latin typeface="Söhne"/>
              </a:rPr>
              <a:t>Develop techniques to extract relevant features from audio data.</a:t>
            </a:r>
            <a:endParaRPr lang="en-US" sz="2400" dirty="0"/>
          </a:p>
          <a:p>
            <a:pPr marL="285750" indent="-285750">
              <a:buFont typeface="Arial" panose="020B0604020202020204" pitchFamily="34" charset="0"/>
              <a:buChar char="•"/>
            </a:pPr>
            <a:r>
              <a:rPr lang="en-US" sz="2400" b="0" i="0" dirty="0">
                <a:solidFill>
                  <a:srgbClr val="0D0D0D"/>
                </a:solidFill>
                <a:effectLst/>
                <a:highlight>
                  <a:srgbClr val="FFFFFF"/>
                </a:highlight>
                <a:latin typeface="Söhne"/>
              </a:rPr>
              <a:t>Design a deep learning architecture optimized for genre classification.</a:t>
            </a:r>
            <a:endParaRPr lang="en-US" sz="2400" dirty="0"/>
          </a:p>
          <a:p>
            <a:pPr marL="285750" indent="-285750">
              <a:buFont typeface="Arial" panose="020B0604020202020204" pitchFamily="34" charset="0"/>
              <a:buChar char="•"/>
            </a:pPr>
            <a:r>
              <a:rPr lang="en-US" sz="2400" b="0" i="0" dirty="0">
                <a:solidFill>
                  <a:srgbClr val="0D0D0D"/>
                </a:solidFill>
                <a:effectLst/>
                <a:highlight>
                  <a:srgbClr val="FFFFFF"/>
                </a:highlight>
                <a:latin typeface="Söhne"/>
              </a:rPr>
              <a:t>Collect a diverse, well-labeled dataset for training and evaluation</a:t>
            </a:r>
            <a:r>
              <a:rPr lang="en-US" dirty="0"/>
              <a:t>.</a:t>
            </a:r>
          </a:p>
        </p:txBody>
      </p:sp>
      <p:pic>
        <p:nvPicPr>
          <p:cNvPr id="6" name="Picture 5">
            <a:extLst>
              <a:ext uri="{FF2B5EF4-FFF2-40B4-BE49-F238E27FC236}">
                <a16:creationId xmlns:a16="http://schemas.microsoft.com/office/drawing/2014/main" id="{7FF56C1C-1CFE-C723-73AF-2ED8387519E4}"/>
              </a:ext>
            </a:extLst>
          </p:cNvPr>
          <p:cNvPicPr/>
          <p:nvPr/>
        </p:nvPicPr>
        <p:blipFill>
          <a:blip r:embed="rId4"/>
          <a:stretch>
            <a:fillRect/>
          </a:stretch>
        </p:blipFill>
        <p:spPr>
          <a:xfrm>
            <a:off x="6705600" y="376617"/>
            <a:ext cx="1075055" cy="1075055"/>
          </a:xfrm>
          <a:prstGeom prst="rect">
            <a:avLst/>
          </a:prstGeom>
        </p:spPr>
      </p:pic>
      <p:grpSp>
        <p:nvGrpSpPr>
          <p:cNvPr id="9" name="Group 8">
            <a:extLst>
              <a:ext uri="{FF2B5EF4-FFF2-40B4-BE49-F238E27FC236}">
                <a16:creationId xmlns:a16="http://schemas.microsoft.com/office/drawing/2014/main" id="{268E5002-BE22-6732-5C25-2069D31CAB55}"/>
              </a:ext>
            </a:extLst>
          </p:cNvPr>
          <p:cNvGrpSpPr/>
          <p:nvPr/>
        </p:nvGrpSpPr>
        <p:grpSpPr>
          <a:xfrm>
            <a:off x="761995" y="4382452"/>
            <a:ext cx="8247208" cy="2475548"/>
            <a:chOff x="366675" y="0"/>
            <a:chExt cx="8258271" cy="2538947"/>
          </a:xfrm>
        </p:grpSpPr>
        <p:sp>
          <p:nvSpPr>
            <p:cNvPr id="12" name="Shape 567">
              <a:extLst>
                <a:ext uri="{FF2B5EF4-FFF2-40B4-BE49-F238E27FC236}">
                  <a16:creationId xmlns:a16="http://schemas.microsoft.com/office/drawing/2014/main" id="{F5F5D533-58CA-7473-BCF8-31D500932C4A}"/>
                </a:ext>
              </a:extLst>
            </p:cNvPr>
            <p:cNvSpPr/>
            <p:nvPr/>
          </p:nvSpPr>
          <p:spPr>
            <a:xfrm>
              <a:off x="7635846" y="1551034"/>
              <a:ext cx="989100" cy="987900"/>
            </a:xfrm>
            <a:custGeom>
              <a:avLst/>
              <a:gdLst/>
              <a:ahLst/>
              <a:cxnLst/>
              <a:rect l="0" t="0" r="0" b="0"/>
              <a:pathLst>
                <a:path w="989100" h="987900">
                  <a:moveTo>
                    <a:pt x="0" y="0"/>
                  </a:moveTo>
                  <a:lnTo>
                    <a:pt x="989100" y="987900"/>
                  </a:lnTo>
                  <a:lnTo>
                    <a:pt x="0" y="987900"/>
                  </a:lnTo>
                  <a:lnTo>
                    <a:pt x="0" y="0"/>
                  </a:lnTo>
                  <a:close/>
                </a:path>
              </a:pathLst>
            </a:custGeom>
            <a:ln w="0" cap="flat">
              <a:miter lim="127000"/>
            </a:ln>
          </p:spPr>
          <p:style>
            <a:lnRef idx="0">
              <a:srgbClr val="000000">
                <a:alpha val="0"/>
              </a:srgbClr>
            </a:lnRef>
            <a:fillRef idx="1">
              <a:srgbClr val="F06292"/>
            </a:fillRef>
            <a:effectRef idx="0">
              <a:scrgbClr r="0" g="0" b="0"/>
            </a:effectRef>
            <a:fontRef idx="none"/>
          </p:style>
          <p:txBody>
            <a:bodyPr/>
            <a:lstStyle/>
            <a:p>
              <a:endParaRPr lang="en-IN"/>
            </a:p>
          </p:txBody>
        </p:sp>
        <p:sp>
          <p:nvSpPr>
            <p:cNvPr id="13" name="Shape 568">
              <a:extLst>
                <a:ext uri="{FF2B5EF4-FFF2-40B4-BE49-F238E27FC236}">
                  <a16:creationId xmlns:a16="http://schemas.microsoft.com/office/drawing/2014/main" id="{159BF8D9-E6E6-45E0-4529-88389285282A}"/>
                </a:ext>
              </a:extLst>
            </p:cNvPr>
            <p:cNvSpPr/>
            <p:nvPr/>
          </p:nvSpPr>
          <p:spPr>
            <a:xfrm>
              <a:off x="5662113" y="1551034"/>
              <a:ext cx="989100" cy="987900"/>
            </a:xfrm>
            <a:custGeom>
              <a:avLst/>
              <a:gdLst/>
              <a:ahLst/>
              <a:cxnLst/>
              <a:rect l="0" t="0" r="0" b="0"/>
              <a:pathLst>
                <a:path w="989100" h="987900">
                  <a:moveTo>
                    <a:pt x="989100" y="0"/>
                  </a:moveTo>
                  <a:lnTo>
                    <a:pt x="989100" y="987900"/>
                  </a:lnTo>
                  <a:lnTo>
                    <a:pt x="0" y="987900"/>
                  </a:lnTo>
                  <a:lnTo>
                    <a:pt x="989100" y="0"/>
                  </a:lnTo>
                  <a:close/>
                </a:path>
              </a:pathLst>
            </a:custGeom>
            <a:ln w="0" cap="flat">
              <a:miter lim="127000"/>
            </a:ln>
          </p:spPr>
          <p:style>
            <a:lnRef idx="0">
              <a:srgbClr val="000000">
                <a:alpha val="0"/>
              </a:srgbClr>
            </a:lnRef>
            <a:fillRef idx="1">
              <a:srgbClr val="F06292"/>
            </a:fillRef>
            <a:effectRef idx="0">
              <a:scrgbClr r="0" g="0" b="0"/>
            </a:effectRef>
            <a:fontRef idx="none"/>
          </p:style>
          <p:txBody>
            <a:bodyPr/>
            <a:lstStyle/>
            <a:p>
              <a:endParaRPr lang="en-IN"/>
            </a:p>
          </p:txBody>
        </p:sp>
        <p:sp>
          <p:nvSpPr>
            <p:cNvPr id="14" name="Shape 6258">
              <a:extLst>
                <a:ext uri="{FF2B5EF4-FFF2-40B4-BE49-F238E27FC236}">
                  <a16:creationId xmlns:a16="http://schemas.microsoft.com/office/drawing/2014/main" id="{DAFDBAB7-65C5-CE14-1306-E90466BBC23A}"/>
                </a:ext>
              </a:extLst>
            </p:cNvPr>
            <p:cNvSpPr/>
            <p:nvPr/>
          </p:nvSpPr>
          <p:spPr>
            <a:xfrm>
              <a:off x="6651224" y="1551034"/>
              <a:ext cx="989100" cy="987900"/>
            </a:xfrm>
            <a:custGeom>
              <a:avLst/>
              <a:gdLst/>
              <a:ahLst/>
              <a:cxnLst/>
              <a:rect l="0" t="0" r="0" b="0"/>
              <a:pathLst>
                <a:path w="989100" h="987900">
                  <a:moveTo>
                    <a:pt x="0" y="0"/>
                  </a:moveTo>
                  <a:lnTo>
                    <a:pt x="989100" y="0"/>
                  </a:lnTo>
                  <a:lnTo>
                    <a:pt x="989100" y="987900"/>
                  </a:lnTo>
                  <a:lnTo>
                    <a:pt x="0" y="987900"/>
                  </a:lnTo>
                  <a:lnTo>
                    <a:pt x="0" y="0"/>
                  </a:lnTo>
                </a:path>
              </a:pathLst>
            </a:custGeom>
            <a:ln w="0" cap="flat">
              <a:miter lim="127000"/>
            </a:ln>
          </p:spPr>
          <p:style>
            <a:lnRef idx="0">
              <a:srgbClr val="000000">
                <a:alpha val="0"/>
              </a:srgbClr>
            </a:lnRef>
            <a:fillRef idx="1">
              <a:srgbClr val="D23369"/>
            </a:fillRef>
            <a:effectRef idx="0">
              <a:scrgbClr r="0" g="0" b="0"/>
            </a:effectRef>
            <a:fontRef idx="none"/>
          </p:style>
          <p:txBody>
            <a:bodyPr/>
            <a:lstStyle/>
            <a:p>
              <a:endParaRPr lang="en-IN"/>
            </a:p>
          </p:txBody>
        </p:sp>
        <p:sp>
          <p:nvSpPr>
            <p:cNvPr id="15" name="Shape 570">
              <a:extLst>
                <a:ext uri="{FF2B5EF4-FFF2-40B4-BE49-F238E27FC236}">
                  <a16:creationId xmlns:a16="http://schemas.microsoft.com/office/drawing/2014/main" id="{35690627-9D8F-A5E4-1AC1-317EF125BD27}"/>
                </a:ext>
              </a:extLst>
            </p:cNvPr>
            <p:cNvSpPr/>
            <p:nvPr/>
          </p:nvSpPr>
          <p:spPr>
            <a:xfrm>
              <a:off x="7635708" y="1551047"/>
              <a:ext cx="989100" cy="987900"/>
            </a:xfrm>
            <a:custGeom>
              <a:avLst/>
              <a:gdLst/>
              <a:ahLst/>
              <a:cxnLst/>
              <a:rect l="0" t="0" r="0" b="0"/>
              <a:pathLst>
                <a:path w="989100" h="987900">
                  <a:moveTo>
                    <a:pt x="0" y="0"/>
                  </a:moveTo>
                  <a:lnTo>
                    <a:pt x="989100" y="0"/>
                  </a:lnTo>
                  <a:lnTo>
                    <a:pt x="989100" y="987900"/>
                  </a:lnTo>
                  <a:lnTo>
                    <a:pt x="0" y="0"/>
                  </a:lnTo>
                  <a:close/>
                </a:path>
              </a:pathLst>
            </a:custGeom>
            <a:ln w="0" cap="flat">
              <a:miter lim="127000"/>
            </a:ln>
          </p:spPr>
          <p:style>
            <a:lnRef idx="0">
              <a:srgbClr val="000000">
                <a:alpha val="0"/>
              </a:srgbClr>
            </a:lnRef>
            <a:fillRef idx="1">
              <a:srgbClr val="9C254D"/>
            </a:fillRef>
            <a:effectRef idx="0">
              <a:scrgbClr r="0" g="0" b="0"/>
            </a:effectRef>
            <a:fontRef idx="none"/>
          </p:style>
          <p:txBody>
            <a:bodyPr/>
            <a:lstStyle/>
            <a:p>
              <a:endParaRPr lang="en-IN"/>
            </a:p>
          </p:txBody>
        </p:sp>
        <p:sp>
          <p:nvSpPr>
            <p:cNvPr id="17" name="Rectangle 16">
              <a:extLst>
                <a:ext uri="{FF2B5EF4-FFF2-40B4-BE49-F238E27FC236}">
                  <a16:creationId xmlns:a16="http://schemas.microsoft.com/office/drawing/2014/main" id="{1549D224-E862-D10C-A50F-D4B9D4D8A283}"/>
                </a:ext>
              </a:extLst>
            </p:cNvPr>
            <p:cNvSpPr/>
            <p:nvPr/>
          </p:nvSpPr>
          <p:spPr>
            <a:xfrm>
              <a:off x="366675" y="0"/>
              <a:ext cx="674551" cy="967125"/>
            </a:xfrm>
            <a:prstGeom prst="rect">
              <a:avLst/>
            </a:prstGeom>
            <a:ln>
              <a:noFill/>
            </a:ln>
          </p:spPr>
          <p:txBody>
            <a:bodyPr vert="horz" lIns="0" tIns="0" rIns="0" bIns="0" rtlCol="0">
              <a:noAutofit/>
            </a:bodyPr>
            <a:lstStyle/>
            <a:p>
              <a:pPr>
                <a:lnSpc>
                  <a:spcPct val="107000"/>
                </a:lnSpc>
                <a:spcAft>
                  <a:spcPts val="800"/>
                </a:spcAft>
              </a:pPr>
              <a:r>
                <a:rPr lang="en-IN" sz="1800" kern="100" dirty="0">
                  <a:effectLst/>
                  <a:latin typeface="Arial" panose="020B0604020202020204" pitchFamily="34" charset="0"/>
                  <a:ea typeface="Arial" panose="020B0604020202020204" pitchFamily="34" charset="0"/>
                  <a:cs typeface="Times New Roman" panose="02020603050405020304" pitchFamily="18" charset="0"/>
                </a:rPr>
                <a:t> </a:t>
              </a:r>
              <a:endParaRPr lang="en-IN" sz="11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E9063EA9-F0FD-AFCB-E3F6-184700B851A4}"/>
                </a:ext>
              </a:extLst>
            </p:cNvPr>
            <p:cNvPicPr/>
            <p:nvPr/>
          </p:nvPicPr>
          <p:blipFill>
            <a:blip r:embed="rId5"/>
            <a:stretch>
              <a:fillRect/>
            </a:stretch>
          </p:blipFill>
          <p:spPr>
            <a:xfrm>
              <a:off x="922300" y="673540"/>
              <a:ext cx="1379675" cy="1379675"/>
            </a:xfrm>
            <a:prstGeom prst="rect">
              <a:avLst/>
            </a:prstGeom>
          </p:spPr>
        </p:pic>
        <p:pic>
          <p:nvPicPr>
            <p:cNvPr id="19" name="Picture 18">
              <a:extLst>
                <a:ext uri="{FF2B5EF4-FFF2-40B4-BE49-F238E27FC236}">
                  <a16:creationId xmlns:a16="http://schemas.microsoft.com/office/drawing/2014/main" id="{F573D185-5E62-85E1-CC7D-9FAA5AF99226}"/>
                </a:ext>
              </a:extLst>
            </p:cNvPr>
            <p:cNvPicPr/>
            <p:nvPr/>
          </p:nvPicPr>
          <p:blipFill>
            <a:blip r:embed="rId6"/>
            <a:stretch>
              <a:fillRect/>
            </a:stretch>
          </p:blipFill>
          <p:spPr>
            <a:xfrm>
              <a:off x="4010800" y="673540"/>
              <a:ext cx="1379675" cy="1379675"/>
            </a:xfrm>
            <a:prstGeom prst="rect">
              <a:avLst/>
            </a:prstGeom>
          </p:spPr>
        </p:pic>
        <p:pic>
          <p:nvPicPr>
            <p:cNvPr id="20" name="Picture 19">
              <a:extLst>
                <a:ext uri="{FF2B5EF4-FFF2-40B4-BE49-F238E27FC236}">
                  <a16:creationId xmlns:a16="http://schemas.microsoft.com/office/drawing/2014/main" id="{789EA2EC-7DDC-37A2-C7B0-B96741CD2758}"/>
                </a:ext>
              </a:extLst>
            </p:cNvPr>
            <p:cNvPicPr/>
            <p:nvPr/>
          </p:nvPicPr>
          <p:blipFill>
            <a:blip r:embed="rId7"/>
            <a:stretch>
              <a:fillRect/>
            </a:stretch>
          </p:blipFill>
          <p:spPr>
            <a:xfrm>
              <a:off x="2301975" y="673540"/>
              <a:ext cx="1379675" cy="1379675"/>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85800"/>
            <a:ext cx="6497320"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altLang="en-IN" sz="4250"/>
              <a:t>PROJECT OVERVIEW</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457200" y="1371600"/>
            <a:ext cx="9221470" cy="6271895"/>
          </a:xfrm>
          <a:prstGeom prst="rect">
            <a:avLst/>
          </a:prstGeom>
          <a:noFill/>
        </p:spPr>
        <p:txBody>
          <a:bodyPr wrap="square" rtlCol="0">
            <a:no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Söhne"/>
              </a:rPr>
              <a:t>This project aims to develop a robust music genre classification system using deep learning techniques. Leveraging advances in neural network architectures and feature extraction methods, the system will accurately classify audio tracks into predefined music genres</a:t>
            </a:r>
            <a:r>
              <a:rPr lang="en-US" dirty="0"/>
              <a:t>.</a:t>
            </a:r>
          </a:p>
          <a:p>
            <a:endParaRPr lang="en-US" dirty="0"/>
          </a:p>
          <a:p>
            <a:r>
              <a:rPr lang="en-US" b="1" dirty="0"/>
              <a:t>Project Components:</a:t>
            </a:r>
          </a:p>
          <a:p>
            <a:pPr marL="285750" indent="-285750">
              <a:buFont typeface="Arial" panose="020B0604020202020204" pitchFamily="34" charset="0"/>
              <a:buChar char="•"/>
            </a:pPr>
            <a:r>
              <a:rPr lang="en-US" b="1" i="0" dirty="0">
                <a:solidFill>
                  <a:srgbClr val="0D0D0D"/>
                </a:solidFill>
                <a:effectLst/>
                <a:highlight>
                  <a:srgbClr val="FFFFFF"/>
                </a:highlight>
                <a:latin typeface="Söhne"/>
              </a:rPr>
              <a:t>Feature Extraction</a:t>
            </a:r>
            <a:r>
              <a:rPr lang="en-US" b="0" i="0" dirty="0">
                <a:solidFill>
                  <a:srgbClr val="0D0D0D"/>
                </a:solidFill>
                <a:effectLst/>
                <a:highlight>
                  <a:srgbClr val="FFFFFF"/>
                </a:highlight>
                <a:latin typeface="Söhne"/>
              </a:rPr>
              <a:t>: Develop techniques to extract relevant features from raw audio data, such as spectrograms, Mel-frequency cepstral coefficients (MFCCs), or deep learned representations. These features will capture the spectral, temporal, and tonal characteristics of the music, serving as inputs to the classification model.</a:t>
            </a:r>
          </a:p>
          <a:p>
            <a:pPr marL="285750" indent="-285750">
              <a:buFont typeface="Arial" panose="020B0604020202020204" pitchFamily="34" charset="0"/>
              <a:buChar char="•"/>
            </a:pPr>
            <a:r>
              <a:rPr lang="en-US" b="1" dirty="0"/>
              <a:t>Model </a:t>
            </a:r>
            <a:r>
              <a:rPr lang="en-US" b="1" dirty="0" err="1"/>
              <a:t>Architecture:</a:t>
            </a:r>
            <a:r>
              <a:rPr lang="en-US" b="0" i="0" dirty="0" err="1">
                <a:solidFill>
                  <a:srgbClr val="0D0D0D"/>
                </a:solidFill>
                <a:effectLst/>
                <a:highlight>
                  <a:srgbClr val="FFFFFF"/>
                </a:highlight>
                <a:latin typeface="Söhne"/>
              </a:rPr>
              <a:t>Design</a:t>
            </a:r>
            <a:r>
              <a:rPr lang="en-US" b="0" i="0" dirty="0">
                <a:solidFill>
                  <a:srgbClr val="0D0D0D"/>
                </a:solidFill>
                <a:effectLst/>
                <a:highlight>
                  <a:srgbClr val="FFFFFF"/>
                </a:highlight>
                <a:latin typeface="Söhne"/>
              </a:rPr>
              <a:t> and implement a deep learning architecture optimized for music genre classification. This may involve convolutional neural networks (CNNs), recurrent neural networks (RNNs), or hybrid architectures like convolutional recurrent networks (CRNNs), tailored to handle the sequential nature of audio data and effectively learn hierarchical representations for classification</a:t>
            </a:r>
            <a:r>
              <a:rPr lang="en-US" dirty="0"/>
              <a:t>.</a:t>
            </a:r>
          </a:p>
          <a:p>
            <a:pPr marL="285750" indent="-285750">
              <a:buFont typeface="Arial" panose="020B0604020202020204" pitchFamily="34" charset="0"/>
              <a:buChar char="•"/>
            </a:pPr>
            <a:r>
              <a:rPr lang="en-US" b="1" dirty="0" err="1"/>
              <a:t>Training</a:t>
            </a:r>
            <a:r>
              <a:rPr lang="en-US" b="0" i="0" dirty="0" err="1">
                <a:solidFill>
                  <a:srgbClr val="0D0D0D"/>
                </a:solidFill>
                <a:effectLst/>
                <a:highlight>
                  <a:srgbClr val="FFFFFF"/>
                </a:highlight>
                <a:latin typeface="Söhne"/>
              </a:rPr>
              <a:t>Train</a:t>
            </a:r>
            <a:r>
              <a:rPr lang="en-US" b="0" i="0" dirty="0">
                <a:solidFill>
                  <a:srgbClr val="0D0D0D"/>
                </a:solidFill>
                <a:effectLst/>
                <a:highlight>
                  <a:srgbClr val="FFFFFF"/>
                </a:highlight>
                <a:latin typeface="Söhne"/>
              </a:rPr>
              <a:t> the deep learning model using the preprocessed dataset and evaluate its performance on the validation set. Fine-tune the model's hyperparameters and architecture based on validation results to improve classification accuracy</a:t>
            </a:r>
            <a:r>
              <a:rPr lang="en-US" dirty="0"/>
              <a:t>.</a:t>
            </a:r>
          </a:p>
          <a:p>
            <a:pPr marL="285750" indent="-285750">
              <a:buFont typeface="Arial" panose="020B0604020202020204" pitchFamily="34" charset="0"/>
              <a:buChar char="•"/>
            </a:pPr>
            <a:r>
              <a:rPr lang="en-US" b="1" dirty="0"/>
              <a:t>Text </a:t>
            </a:r>
            <a:r>
              <a:rPr lang="en-US" b="1" dirty="0" err="1"/>
              <a:t>Generation:</a:t>
            </a:r>
            <a:r>
              <a:rPr lang="en-US" b="0" i="0" dirty="0" err="1">
                <a:solidFill>
                  <a:srgbClr val="0D0D0D"/>
                </a:solidFill>
                <a:effectLst/>
                <a:highlight>
                  <a:srgbClr val="FFFFFF"/>
                </a:highlight>
                <a:latin typeface="Söhne"/>
              </a:rPr>
              <a:t>Deploy</a:t>
            </a:r>
            <a:r>
              <a:rPr lang="en-US" b="0" i="0" dirty="0">
                <a:solidFill>
                  <a:srgbClr val="0D0D0D"/>
                </a:solidFill>
                <a:effectLst/>
                <a:highlight>
                  <a:srgbClr val="FFFFFF"/>
                </a:highlight>
                <a:latin typeface="Söhne"/>
              </a:rPr>
              <a:t> the trained model into production-ready systems or applications where music genre classification is required.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838200" y="1524000"/>
            <a:ext cx="9960610" cy="5055235"/>
          </a:xfrm>
          <a:prstGeom prst="rect">
            <a:avLst/>
          </a:prstGeom>
          <a:noFill/>
        </p:spPr>
        <p:txBody>
          <a:bodyPr wrap="square" rtlCol="0" anchor="t">
            <a:noAutofit/>
          </a:bodyPr>
          <a:lstStyle/>
          <a:p>
            <a:pPr marL="285750" indent="-285750">
              <a:buFont typeface="Arial" panose="020B0604020202020204" pitchFamily="34" charset="0"/>
              <a:buChar char="•"/>
            </a:pPr>
            <a:r>
              <a:rPr lang="en-US" b="1" dirty="0"/>
              <a:t>Content </a:t>
            </a:r>
            <a:r>
              <a:rPr lang="en-US" b="1" dirty="0" err="1"/>
              <a:t>Creators:</a:t>
            </a:r>
            <a:r>
              <a:rPr lang="en-US" b="0" i="0" dirty="0" err="1">
                <a:solidFill>
                  <a:srgbClr val="0D0D0D"/>
                </a:solidFill>
                <a:effectLst/>
                <a:highlight>
                  <a:srgbClr val="FFFFFF"/>
                </a:highlight>
                <a:latin typeface="Söhne"/>
              </a:rPr>
              <a:t>Companies</a:t>
            </a:r>
            <a:r>
              <a:rPr lang="en-US" b="0" i="0" dirty="0">
                <a:solidFill>
                  <a:srgbClr val="0D0D0D"/>
                </a:solidFill>
                <a:effectLst/>
                <a:highlight>
                  <a:srgbClr val="FFFFFF"/>
                </a:highlight>
                <a:latin typeface="Söhne"/>
              </a:rPr>
              <a:t> like Spotify, Apple Music, or YouTube Music could utilize the classification system to improve their recommendation algorithms, personalized playlists, and music discovery features. End users in this context would be the platform's subscribers or users seeking curated music experiences.</a:t>
            </a:r>
          </a:p>
          <a:p>
            <a:pPr marL="285750" indent="-285750">
              <a:buFont typeface="Arial" panose="020B0604020202020204" pitchFamily="34" charset="0"/>
              <a:buChar char="•"/>
            </a:pPr>
            <a:r>
              <a:rPr lang="en-US" b="1" dirty="0"/>
              <a:t>Language </a:t>
            </a:r>
            <a:r>
              <a:rPr lang="en-US" b="1" dirty="0" err="1"/>
              <a:t>Learners:</a:t>
            </a:r>
            <a:r>
              <a:rPr lang="en-US" b="0" i="0" dirty="0" err="1">
                <a:solidFill>
                  <a:srgbClr val="0D0D0D"/>
                </a:solidFill>
                <a:effectLst/>
                <a:highlight>
                  <a:srgbClr val="FFFFFF"/>
                </a:highlight>
                <a:latin typeface="Söhne"/>
              </a:rPr>
              <a:t>Professionals</a:t>
            </a:r>
            <a:r>
              <a:rPr lang="en-US" b="0" i="0" dirty="0">
                <a:solidFill>
                  <a:srgbClr val="0D0D0D"/>
                </a:solidFill>
                <a:effectLst/>
                <a:highlight>
                  <a:srgbClr val="FFFFFF"/>
                </a:highlight>
                <a:latin typeface="Söhne"/>
              </a:rPr>
              <a:t> responsible for organizing music libraries, creating playlists, or DJing at events could benefit from the system to quickly categorize and organize large volumes of music according to genre.</a:t>
            </a:r>
          </a:p>
          <a:p>
            <a:pPr marL="285750" indent="-285750">
              <a:buFont typeface="Arial" panose="020B0604020202020204" pitchFamily="34" charset="0"/>
              <a:buChar char="•"/>
            </a:pPr>
            <a:r>
              <a:rPr lang="en-US" b="1" dirty="0"/>
              <a:t>Chatbot </a:t>
            </a:r>
            <a:r>
              <a:rPr lang="en-US" b="1" dirty="0" err="1"/>
              <a:t>Developers:</a:t>
            </a:r>
            <a:r>
              <a:rPr lang="en-US" b="0" i="0" dirty="0" err="1">
                <a:solidFill>
                  <a:srgbClr val="0D0D0D"/>
                </a:solidFill>
                <a:effectLst/>
                <a:highlight>
                  <a:srgbClr val="FFFFFF"/>
                </a:highlight>
                <a:latin typeface="Söhne"/>
              </a:rPr>
              <a:t>Researchers</a:t>
            </a:r>
            <a:r>
              <a:rPr lang="en-US" b="0" i="0" dirty="0">
                <a:solidFill>
                  <a:srgbClr val="0D0D0D"/>
                </a:solidFill>
                <a:effectLst/>
                <a:highlight>
                  <a:srgbClr val="FFFFFF"/>
                </a:highlight>
                <a:latin typeface="Söhne"/>
              </a:rPr>
              <a:t>, academics, or analysts studying trends in music consumption, genre popularity, or cultural influences could use the classification system to analyze large datasets of music metadata.</a:t>
            </a:r>
          </a:p>
          <a:p>
            <a:pPr marL="285750" indent="-285750">
              <a:buFont typeface="Arial" panose="020B0604020202020204" pitchFamily="34" charset="0"/>
              <a:buChar char="•"/>
            </a:pPr>
            <a:r>
              <a:rPr lang="en-US" b="1" dirty="0"/>
              <a:t>Creative Writing </a:t>
            </a:r>
            <a:r>
              <a:rPr lang="en-US" b="1" dirty="0" err="1"/>
              <a:t>Enthusiasts:</a:t>
            </a:r>
            <a:r>
              <a:rPr lang="en-US" b="0" i="0" dirty="0" err="1">
                <a:solidFill>
                  <a:srgbClr val="0D0D0D"/>
                </a:solidFill>
                <a:effectLst/>
                <a:highlight>
                  <a:srgbClr val="FFFFFF"/>
                </a:highlight>
                <a:latin typeface="Söhne"/>
              </a:rPr>
              <a:t>Companies</a:t>
            </a:r>
            <a:r>
              <a:rPr lang="en-US" b="0" i="0" dirty="0">
                <a:solidFill>
                  <a:srgbClr val="0D0D0D"/>
                </a:solidFill>
                <a:effectLst/>
                <a:highlight>
                  <a:srgbClr val="FFFFFF"/>
                </a:highlight>
                <a:latin typeface="Söhne"/>
              </a:rPr>
              <a:t> involved in media production, such as film, television, or advertising agencies, could leverage the system to find suitable music tracks for their projects based on genre requirements. End users in this case would be the producers, editors, or creative teams responsible for selecting music for their productions.</a:t>
            </a:r>
          </a:p>
          <a:p>
            <a:pPr marL="285750" indent="-285750">
              <a:buFont typeface="Arial" panose="020B0604020202020204" pitchFamily="34" charset="0"/>
              <a:buChar char="•"/>
            </a:pPr>
            <a:r>
              <a:rPr lang="en-US" b="1" dirty="0"/>
              <a:t>Educational </a:t>
            </a:r>
            <a:r>
              <a:rPr lang="en-US" b="1" dirty="0" err="1"/>
              <a:t>Institutions:</a:t>
            </a:r>
            <a:r>
              <a:rPr lang="en-US" b="0" i="0" dirty="0" err="1">
                <a:solidFill>
                  <a:srgbClr val="0D0D0D"/>
                </a:solidFill>
                <a:effectLst/>
                <a:highlight>
                  <a:srgbClr val="FFFFFF"/>
                </a:highlight>
                <a:latin typeface="Söhne"/>
              </a:rPr>
              <a:t>Developers</a:t>
            </a:r>
            <a:r>
              <a:rPr lang="en-US" b="0" i="0" dirty="0">
                <a:solidFill>
                  <a:srgbClr val="0D0D0D"/>
                </a:solidFill>
                <a:effectLst/>
                <a:highlight>
                  <a:srgbClr val="FFFFFF"/>
                </a:highlight>
                <a:latin typeface="Söhne"/>
              </a:rPr>
              <a:t> creating mobile applications related to music discovery, education, or entertainment could integrate the classification system to enhance their app's functionality. End users would be the app's users seeking features like automatic genre tagging, music quizzes, or genre-based recommendations.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10928985" cy="567055"/>
          </a:xfrm>
          <a:prstGeom prst="rect">
            <a:avLst/>
          </a:prstGeom>
        </p:spPr>
        <p:txBody>
          <a:bodyPr vert="horz" wrap="square" lIns="0" tIns="13335" rIns="0" bIns="0" rtlCol="0">
            <a:spAutoFit/>
          </a:bodyPr>
          <a:lstStyle/>
          <a:p>
            <a:pPr marL="12700">
              <a:lnSpc>
                <a:spcPct val="100000"/>
              </a:lnSpc>
              <a:spcBef>
                <a:spcPts val="105"/>
              </a:spcBef>
            </a:pPr>
            <a:r>
              <a:rPr lang="en-US" altLang="en-IN" sz="3600" dirty="0"/>
              <a:t>SOLUTION AND ITS VALUE PROPOSITION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 Box 10"/>
          <p:cNvSpPr txBox="1"/>
          <p:nvPr/>
        </p:nvSpPr>
        <p:spPr>
          <a:xfrm>
            <a:off x="312420" y="1447800"/>
            <a:ext cx="11685270" cy="5088255"/>
          </a:xfrm>
          <a:prstGeom prst="rect">
            <a:avLst/>
          </a:prstGeom>
          <a:noFill/>
        </p:spPr>
        <p:txBody>
          <a:bodyPr wrap="square" rtlCol="0" anchor="t">
            <a:noAutofit/>
          </a:bodyPr>
          <a:lstStyle/>
          <a:p>
            <a:pPr marL="342900" indent="-342900">
              <a:buAutoNum type="arabicPeriod"/>
            </a:pPr>
            <a:r>
              <a:rPr lang="en-US" sz="2400" dirty="0"/>
              <a:t>Data </a:t>
            </a:r>
            <a:r>
              <a:rPr lang="en-US" sz="2400" dirty="0" err="1"/>
              <a:t>Preprocessing:</a:t>
            </a:r>
            <a:r>
              <a:rPr lang="en-US" sz="2400" b="0" i="0" dirty="0" err="1">
                <a:solidFill>
                  <a:srgbClr val="0D0D0D"/>
                </a:solidFill>
                <a:effectLst/>
                <a:highlight>
                  <a:srgbClr val="FFFFFF"/>
                </a:highlight>
                <a:latin typeface="Söhne"/>
              </a:rPr>
              <a:t>Data</a:t>
            </a:r>
            <a:r>
              <a:rPr lang="en-US" sz="2400" b="0" i="0" dirty="0">
                <a:solidFill>
                  <a:srgbClr val="0D0D0D"/>
                </a:solidFill>
                <a:effectLst/>
                <a:highlight>
                  <a:srgbClr val="FFFFFF"/>
                </a:highlight>
                <a:latin typeface="Söhne"/>
              </a:rPr>
              <a:t> processing involves gathering diverse audio data, preprocessing it for feature extraction, labeling with appropriate genres, and splitting it into training, validation, and testing sets for model development and evaluation.</a:t>
            </a:r>
          </a:p>
          <a:p>
            <a:pPr marL="342900" indent="-342900">
              <a:buAutoNum type="arabicPeriod"/>
            </a:pPr>
            <a:r>
              <a:rPr lang="en-US" sz="2400" dirty="0"/>
              <a:t>Model </a:t>
            </a:r>
            <a:r>
              <a:rPr lang="en-US" sz="2400" dirty="0" err="1"/>
              <a:t>Architecture:Choose</a:t>
            </a:r>
            <a:r>
              <a:rPr lang="en-US" sz="2400" dirty="0"/>
              <a:t> an CNN architecture and define its parameters.</a:t>
            </a:r>
          </a:p>
          <a:p>
            <a:pPr marL="342900" indent="-342900">
              <a:buAutoNum type="arabicPeriod"/>
            </a:pPr>
            <a:r>
              <a:rPr lang="en-US" sz="2400" dirty="0" err="1"/>
              <a:t>Initialization:Initialize</a:t>
            </a:r>
            <a:r>
              <a:rPr lang="en-US" sz="2400" dirty="0"/>
              <a:t> the CNN model with random weights.</a:t>
            </a:r>
          </a:p>
          <a:p>
            <a:pPr marL="342900" indent="-342900">
              <a:buAutoNum type="arabicPeriod"/>
            </a:pPr>
            <a:r>
              <a:rPr lang="en-US" sz="2400" dirty="0"/>
              <a:t>Training </a:t>
            </a:r>
            <a:r>
              <a:rPr lang="en-US" sz="2400" dirty="0" err="1"/>
              <a:t>Loop:Iterate</a:t>
            </a:r>
            <a:r>
              <a:rPr lang="en-US" sz="2400" dirty="0"/>
              <a:t> over the dataset for a specified number of </a:t>
            </a:r>
            <a:r>
              <a:rPr lang="en-US" sz="2400" dirty="0" err="1"/>
              <a:t>epochs:Input</a:t>
            </a:r>
            <a:r>
              <a:rPr lang="en-US" sz="2400" dirty="0"/>
              <a:t> sequences into the CNN </a:t>
            </a:r>
            <a:r>
              <a:rPr lang="en-US" sz="2400" dirty="0" err="1"/>
              <a:t>model.Compute</a:t>
            </a:r>
            <a:r>
              <a:rPr lang="en-US" sz="2400" dirty="0"/>
              <a:t> and minimize the loss using an optimization algorithm.</a:t>
            </a:r>
          </a:p>
          <a:p>
            <a:pPr marL="342900" indent="-342900">
              <a:buAutoNum type="arabicPeriod"/>
            </a:pPr>
            <a:r>
              <a:rPr lang="en-US" sz="2400" dirty="0" err="1"/>
              <a:t>Evaluation:Periodically</a:t>
            </a:r>
            <a:r>
              <a:rPr lang="en-US" sz="2400" dirty="0"/>
              <a:t> evaluate the model's performance using validation data.</a:t>
            </a:r>
          </a:p>
          <a:p>
            <a:pPr marL="342900" indent="-342900">
              <a:buAutoNum type="arabicPeriod"/>
            </a:pPr>
            <a:r>
              <a:rPr lang="en-US" sz="2400" dirty="0"/>
              <a:t>Hyperparameter </a:t>
            </a:r>
            <a:r>
              <a:rPr lang="en-US" sz="2400" dirty="0" err="1"/>
              <a:t>Tuning:Experiment</a:t>
            </a:r>
            <a:r>
              <a:rPr lang="en-US" sz="2400" dirty="0"/>
              <a:t> with different hyperparameters to optimize performance.</a:t>
            </a:r>
          </a:p>
          <a:p>
            <a:pPr marL="342900" indent="-342900">
              <a:buAutoNum type="arabicPeriod"/>
            </a:pPr>
            <a:r>
              <a:rPr lang="en-US" sz="2400" dirty="0" err="1"/>
              <a:t>Testing:Evaluate</a:t>
            </a:r>
            <a:r>
              <a:rPr lang="en-US" sz="2400" dirty="0"/>
              <a:t> the final trained model on a test dataset to assess its performance.</a:t>
            </a:r>
          </a:p>
          <a:p>
            <a:pPr marL="342900" indent="-342900">
              <a:buAutoNum type="arabicPeriod"/>
            </a:pPr>
            <a:r>
              <a:rPr lang="en-US" sz="2400" dirty="0" err="1"/>
              <a:t>Deployment:Deploy</a:t>
            </a:r>
            <a:r>
              <a:rPr lang="en-US" sz="2400" dirty="0"/>
              <a:t> the trained model for inference in applications or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10928985" cy="567055"/>
          </a:xfrm>
          <a:prstGeom prst="rect">
            <a:avLst/>
          </a:prstGeom>
        </p:spPr>
        <p:txBody>
          <a:bodyPr vert="horz" wrap="square" lIns="0" tIns="13335" rIns="0" bIns="0" rtlCol="0">
            <a:spAutoFit/>
          </a:bodyPr>
          <a:lstStyle/>
          <a:p>
            <a:pPr marL="12700">
              <a:lnSpc>
                <a:spcPct val="100000"/>
              </a:lnSpc>
              <a:spcBef>
                <a:spcPts val="105"/>
              </a:spcBef>
            </a:pPr>
            <a:r>
              <a:rPr lang="en-US" altLang="en-IN" sz="3600" dirty="0"/>
              <a:t>SOLUTION AND ITS VALUE PROPOSITION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 Box 10"/>
          <p:cNvSpPr txBox="1"/>
          <p:nvPr/>
        </p:nvSpPr>
        <p:spPr>
          <a:xfrm>
            <a:off x="312421" y="1447800"/>
            <a:ext cx="11271252" cy="4360545"/>
          </a:xfrm>
          <a:prstGeom prst="rect">
            <a:avLst/>
          </a:prstGeom>
          <a:noFill/>
        </p:spPr>
        <p:txBody>
          <a:bodyPr wrap="square" rtlCol="0" anchor="t">
            <a:noAutofit/>
          </a:bodyPr>
          <a:lstStyle/>
          <a:p>
            <a:pPr>
              <a:buFont typeface="+mj-lt"/>
              <a:buAutoNum type="arabicPeriod"/>
            </a:pPr>
            <a:r>
              <a:rPr lang="en-US" sz="2000" b="1" i="0" dirty="0">
                <a:solidFill>
                  <a:srgbClr val="0D0D0D"/>
                </a:solidFill>
                <a:effectLst/>
                <a:highlight>
                  <a:srgbClr val="FFFFFF"/>
                </a:highlight>
                <a:latin typeface="Söhne"/>
              </a:rPr>
              <a:t>Accurate Genre Identification: </a:t>
            </a:r>
            <a:r>
              <a:rPr lang="en-US" sz="2000" i="0" dirty="0">
                <a:solidFill>
                  <a:srgbClr val="0D0D0D"/>
                </a:solidFill>
                <a:effectLst/>
                <a:highlight>
                  <a:srgbClr val="FFFFFF"/>
                </a:highlight>
                <a:latin typeface="Söhne"/>
              </a:rPr>
              <a:t>Our deep learning-based system accurately classifies music tracks into predefined genres, ensuring that music recommendations, playlists, and search results are tailored to users' preferences.</a:t>
            </a:r>
          </a:p>
          <a:p>
            <a:pPr>
              <a:buFont typeface="+mj-lt"/>
              <a:buAutoNum type="arabicPeriod"/>
            </a:pPr>
            <a:r>
              <a:rPr lang="en-US" sz="2000" b="1" i="0" dirty="0">
                <a:solidFill>
                  <a:srgbClr val="0D0D0D"/>
                </a:solidFill>
                <a:effectLst/>
                <a:highlight>
                  <a:srgbClr val="FFFFFF"/>
                </a:highlight>
                <a:latin typeface="Söhne"/>
              </a:rPr>
              <a:t>Efficient Content Organization: </a:t>
            </a:r>
            <a:r>
              <a:rPr lang="en-US" sz="2000" i="0" dirty="0">
                <a:solidFill>
                  <a:srgbClr val="0D0D0D"/>
                </a:solidFill>
                <a:effectLst/>
                <a:highlight>
                  <a:srgbClr val="FFFFFF"/>
                </a:highlight>
                <a:latin typeface="Söhne"/>
              </a:rPr>
              <a:t>Content curators and streaming platforms can efficiently organize vast music libraries based on genre, streamlining workflow processes and improving </a:t>
            </a:r>
            <a:r>
              <a:rPr lang="en-US" sz="2000" i="0" dirty="0" err="1">
                <a:solidFill>
                  <a:srgbClr val="0D0D0D"/>
                </a:solidFill>
                <a:effectLst/>
                <a:highlight>
                  <a:srgbClr val="FFFFFF"/>
                </a:highlight>
                <a:latin typeface="Söhne"/>
              </a:rPr>
              <a:t>productivity.Enhanced</a:t>
            </a:r>
            <a:r>
              <a:rPr lang="en-US" sz="2000" i="0" dirty="0">
                <a:solidFill>
                  <a:srgbClr val="0D0D0D"/>
                </a:solidFill>
                <a:effectLst/>
                <a:highlight>
                  <a:srgbClr val="FFFFFF"/>
                </a:highlight>
                <a:latin typeface="Söhne"/>
              </a:rPr>
              <a:t> </a:t>
            </a:r>
          </a:p>
          <a:p>
            <a:pPr>
              <a:buFont typeface="+mj-lt"/>
              <a:buAutoNum type="arabicPeriod"/>
            </a:pPr>
            <a:r>
              <a:rPr lang="en-US" sz="2000" b="1" i="0" dirty="0">
                <a:solidFill>
                  <a:srgbClr val="0D0D0D"/>
                </a:solidFill>
                <a:effectLst/>
                <a:highlight>
                  <a:srgbClr val="FFFFFF"/>
                </a:highlight>
                <a:latin typeface="Söhne"/>
              </a:rPr>
              <a:t>Music Discovery: </a:t>
            </a:r>
            <a:r>
              <a:rPr lang="en-US" sz="2000" i="0" dirty="0">
                <a:solidFill>
                  <a:srgbClr val="0D0D0D"/>
                </a:solidFill>
                <a:effectLst/>
                <a:highlight>
                  <a:srgbClr val="FFFFFF"/>
                </a:highlight>
                <a:latin typeface="Söhne"/>
              </a:rPr>
              <a:t>Users benefit from personalized music recommendations and discovery features, leading to increased engagement and satisfaction with the platform or application.</a:t>
            </a:r>
          </a:p>
          <a:p>
            <a:pPr>
              <a:buFont typeface="+mj-lt"/>
              <a:buAutoNum type="arabicPeriod"/>
            </a:pPr>
            <a:r>
              <a:rPr lang="en-US" sz="2000" b="1" i="0" dirty="0">
                <a:solidFill>
                  <a:srgbClr val="0D0D0D"/>
                </a:solidFill>
                <a:effectLst/>
                <a:highlight>
                  <a:srgbClr val="FFFFFF"/>
                </a:highlight>
                <a:latin typeface="Söhne"/>
              </a:rPr>
              <a:t>Insightful Data Analysis: </a:t>
            </a:r>
            <a:r>
              <a:rPr lang="en-US" sz="2000" i="0" dirty="0">
                <a:solidFill>
                  <a:srgbClr val="0D0D0D"/>
                </a:solidFill>
                <a:effectLst/>
                <a:highlight>
                  <a:srgbClr val="FFFFFF"/>
                </a:highlight>
                <a:latin typeface="Söhne"/>
              </a:rPr>
              <a:t>Music researchers and industry professionals gain valuable insights into music trends and preferences, facilitating data-driven decision-making in areas such as market analysis and content strategy.</a:t>
            </a:r>
          </a:p>
          <a:p>
            <a:pPr>
              <a:buFont typeface="+mj-lt"/>
              <a:buAutoNum type="arabicPeriod"/>
            </a:pPr>
            <a:r>
              <a:rPr lang="en-US" sz="2000" b="1" i="0" dirty="0">
                <a:solidFill>
                  <a:srgbClr val="0D0D0D"/>
                </a:solidFill>
                <a:effectLst/>
                <a:highlight>
                  <a:srgbClr val="FFFFFF"/>
                </a:highlight>
                <a:latin typeface="Söhne"/>
              </a:rPr>
              <a:t>Flexible Integration: </a:t>
            </a:r>
            <a:r>
              <a:rPr lang="en-US" sz="2000" i="0" dirty="0">
                <a:solidFill>
                  <a:srgbClr val="0D0D0D"/>
                </a:solidFill>
                <a:effectLst/>
                <a:highlight>
                  <a:srgbClr val="FFFFFF"/>
                </a:highlight>
                <a:latin typeface="Söhne"/>
              </a:rPr>
              <a:t>The solution seamlessly integrates into existing music-related applications and workflows, empowering developers and organizations to enhance their products and services with advanced genre classification capabilities.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10928985" cy="567055"/>
          </a:xfrm>
          <a:prstGeom prst="rect">
            <a:avLst/>
          </a:prstGeom>
        </p:spPr>
        <p:txBody>
          <a:bodyPr vert="horz" wrap="square" lIns="0" tIns="13335" rIns="0" bIns="0" rtlCol="0">
            <a:spAutoFit/>
          </a:bodyPr>
          <a:lstStyle/>
          <a:p>
            <a:pPr marL="12700">
              <a:lnSpc>
                <a:spcPct val="100000"/>
              </a:lnSpc>
              <a:spcBef>
                <a:spcPts val="105"/>
              </a:spcBef>
            </a:pPr>
            <a:r>
              <a:rPr lang="en-US" altLang="en-IN" sz="3600" dirty="0"/>
              <a:t>THE WOW IN SOLUTION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 Box 10"/>
          <p:cNvSpPr txBox="1"/>
          <p:nvPr/>
        </p:nvSpPr>
        <p:spPr>
          <a:xfrm>
            <a:off x="312420" y="1447800"/>
            <a:ext cx="11445875" cy="5088255"/>
          </a:xfrm>
          <a:prstGeom prst="rect">
            <a:avLst/>
          </a:prstGeom>
          <a:noFill/>
        </p:spPr>
        <p:txBody>
          <a:bodyPr wrap="square" rtlCol="0" anchor="t">
            <a:noAutofit/>
          </a:bodyPr>
          <a:lstStyle/>
          <a:p>
            <a:pPr marL="342900" indent="-342900">
              <a:buFont typeface="Arial" panose="020B0604020202020204" pitchFamily="34" charset="0"/>
              <a:buChar char="•"/>
            </a:pPr>
            <a:r>
              <a:rPr lang="en-US" sz="2000" b="1" dirty="0"/>
              <a:t>Revolutionary Accuracy: </a:t>
            </a:r>
            <a:r>
              <a:rPr lang="en-US" sz="2000" dirty="0"/>
              <a:t>Our deep learning-based system achieves groundbreaking accuracy in genre classification, surpassing traditional methods and revolutionizing the way music content is organized and recommended.</a:t>
            </a:r>
          </a:p>
          <a:p>
            <a:pPr marL="342900" indent="-342900">
              <a:buFont typeface="Arial" panose="020B0604020202020204" pitchFamily="34" charset="0"/>
              <a:buChar char="•"/>
            </a:pPr>
            <a:r>
              <a:rPr lang="en-US" sz="2000" b="1" dirty="0"/>
              <a:t>Streamlined Efficiency: </a:t>
            </a:r>
            <a:r>
              <a:rPr lang="en-US" sz="2000" dirty="0"/>
              <a:t>With lightning-fast processing speeds and automated genre tagging, our solution revolutionizes content organization, saving countless hours of manual labor and enabling content curators to focus on higher-value tasks.</a:t>
            </a:r>
          </a:p>
          <a:p>
            <a:pPr marL="342900" indent="-342900">
              <a:buFont typeface="Arial" panose="020B0604020202020204" pitchFamily="34" charset="0"/>
              <a:buChar char="•"/>
            </a:pPr>
            <a:r>
              <a:rPr lang="en-US" sz="2000" b="1" dirty="0"/>
              <a:t>Personalized Music Exploration: </a:t>
            </a:r>
            <a:r>
              <a:rPr lang="en-US" sz="2000" dirty="0"/>
              <a:t>By providing hyper-personalized music recommendations and discovery experiences, our solution transforms the way users explore music, uncovering hidden gems and delivering a tailored soundtrack to their lives.</a:t>
            </a:r>
          </a:p>
          <a:p>
            <a:pPr marL="342900" indent="-342900">
              <a:buFont typeface="Arial" panose="020B0604020202020204" pitchFamily="34" charset="0"/>
              <a:buChar char="•"/>
            </a:pPr>
            <a:r>
              <a:rPr lang="en-US" sz="2000" b="1" dirty="0"/>
              <a:t>Actionable Insights: </a:t>
            </a:r>
            <a:r>
              <a:rPr lang="en-US" sz="2000" dirty="0"/>
              <a:t>Unlocking deep insights into music consumption patterns and genre preferences, our solution empowers businesses with actionable data-driven strategies, driving innovation and growth in the music industry.</a:t>
            </a:r>
          </a:p>
          <a:p>
            <a:pPr marL="342900" indent="-342900">
              <a:buFont typeface="Arial" panose="020B0604020202020204" pitchFamily="34" charset="0"/>
              <a:buChar char="•"/>
            </a:pPr>
            <a:r>
              <a:rPr lang="en-US" sz="2000" b="1" dirty="0"/>
              <a:t>Seamless Integration, Limitless Possibilities: </a:t>
            </a:r>
            <a:r>
              <a:rPr lang="en-US" sz="2000" dirty="0"/>
              <a:t>Seamlessly integrating into existing platforms and workflows, our solution opens doors to limitless possibilities, from enhancing user experiences in music streaming apps to revolutionizing music research and analysis tools.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85800"/>
            <a:ext cx="6497320" cy="132397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altLang="en-IN" sz="4250"/>
              <a:t>MODELLING</a:t>
            </a:r>
            <a:br>
              <a:rPr lang="en-US" altLang="en-IN" sz="4250"/>
            </a:br>
            <a:endParaRPr lang="en-US" altLang="en-IN"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6" name="Text Box 5"/>
          <p:cNvSpPr txBox="1"/>
          <p:nvPr/>
        </p:nvSpPr>
        <p:spPr>
          <a:xfrm>
            <a:off x="642620" y="4191000"/>
            <a:ext cx="10342245" cy="2667000"/>
          </a:xfrm>
          <a:prstGeom prst="rect">
            <a:avLst/>
          </a:prstGeom>
          <a:noFill/>
        </p:spPr>
        <p:txBody>
          <a:bodyPr wrap="square" rtlCol="0" anchor="t">
            <a:noAutofit/>
          </a:bodyPr>
          <a:lstStyle/>
          <a:p>
            <a:r>
              <a:rPr lang="en-US" b="0" i="0" dirty="0">
                <a:solidFill>
                  <a:srgbClr val="0D0D0D"/>
                </a:solidFill>
                <a:effectLst/>
                <a:highlight>
                  <a:srgbClr val="FFFFFF"/>
                </a:highlight>
                <a:latin typeface="Söhne"/>
              </a:rPr>
              <a:t>In the modeling phase of music genre classification, the focus is on selecting and optimizing deep learning architectures to effectively classify audio tracks into predefined genres. This involves careful consideration of architecture selection, hyperparameter tuning, feature representation, training strategy, transfer learning, ensemble methods, and model interpretability. Firstly, the choice of architecture, whether it's CNNs, RNNs, or hybrid models like CRNNs, depends on the characteristics of the music data and the complexity of the classification task. Hyperparameter tuning is then crucial to fine-tune the model's parameters, such as learning rate and dropout rate, to achieve optimal classification performance. Feature representation plays a significant role in capturing relevant audio characteristics, such as spectrograms or MFCCs, which are essential for effective genre classification.  </a:t>
            </a:r>
            <a:endParaRPr lang="en-US" dirty="0"/>
          </a:p>
        </p:txBody>
      </p:sp>
      <p:pic>
        <p:nvPicPr>
          <p:cNvPr id="2" name="Picture 1">
            <a:extLst>
              <a:ext uri="{FF2B5EF4-FFF2-40B4-BE49-F238E27FC236}">
                <a16:creationId xmlns:a16="http://schemas.microsoft.com/office/drawing/2014/main" id="{DF838EA4-1800-C2F1-3233-1AC3C83B4EC9}"/>
              </a:ext>
            </a:extLst>
          </p:cNvPr>
          <p:cNvPicPr/>
          <p:nvPr/>
        </p:nvPicPr>
        <p:blipFill>
          <a:blip r:embed="rId3"/>
          <a:stretch>
            <a:fillRect/>
          </a:stretch>
        </p:blipFill>
        <p:spPr>
          <a:xfrm>
            <a:off x="1069160" y="1714500"/>
            <a:ext cx="5941240" cy="2286000"/>
          </a:xfrm>
          <a:prstGeom prst="rect">
            <a:avLst/>
          </a:prstGeom>
        </p:spPr>
      </p:pic>
      <p:grpSp>
        <p:nvGrpSpPr>
          <p:cNvPr id="3" name="Group 2">
            <a:extLst>
              <a:ext uri="{FF2B5EF4-FFF2-40B4-BE49-F238E27FC236}">
                <a16:creationId xmlns:a16="http://schemas.microsoft.com/office/drawing/2014/main" id="{472195D0-8583-3360-F472-A5DAE3E2212B}"/>
              </a:ext>
            </a:extLst>
          </p:cNvPr>
          <p:cNvGrpSpPr/>
          <p:nvPr/>
        </p:nvGrpSpPr>
        <p:grpSpPr>
          <a:xfrm>
            <a:off x="7345228" y="1484630"/>
            <a:ext cx="2364740" cy="2364740"/>
            <a:chOff x="0" y="0"/>
            <a:chExt cx="2364956" cy="2364930"/>
          </a:xfrm>
        </p:grpSpPr>
        <p:pic>
          <p:nvPicPr>
            <p:cNvPr id="4" name="Picture 3">
              <a:extLst>
                <a:ext uri="{FF2B5EF4-FFF2-40B4-BE49-F238E27FC236}">
                  <a16:creationId xmlns:a16="http://schemas.microsoft.com/office/drawing/2014/main" id="{94A0CC4A-4CEA-19BF-FA1D-A066006AD6DE}"/>
                </a:ext>
              </a:extLst>
            </p:cNvPr>
            <p:cNvPicPr/>
            <p:nvPr/>
          </p:nvPicPr>
          <p:blipFill>
            <a:blip r:embed="rId4"/>
            <a:stretch>
              <a:fillRect/>
            </a:stretch>
          </p:blipFill>
          <p:spPr>
            <a:xfrm>
              <a:off x="0" y="0"/>
              <a:ext cx="1095925" cy="1095925"/>
            </a:xfrm>
            <a:prstGeom prst="rect">
              <a:avLst/>
            </a:prstGeom>
          </p:spPr>
        </p:pic>
        <p:pic>
          <p:nvPicPr>
            <p:cNvPr id="5" name="Picture 4">
              <a:extLst>
                <a:ext uri="{FF2B5EF4-FFF2-40B4-BE49-F238E27FC236}">
                  <a16:creationId xmlns:a16="http://schemas.microsoft.com/office/drawing/2014/main" id="{C8597646-509E-33F3-DDB2-DCA976A30685}"/>
                </a:ext>
              </a:extLst>
            </p:cNvPr>
            <p:cNvPicPr/>
            <p:nvPr/>
          </p:nvPicPr>
          <p:blipFill>
            <a:blip r:embed="rId5"/>
            <a:stretch>
              <a:fillRect/>
            </a:stretch>
          </p:blipFill>
          <p:spPr>
            <a:xfrm>
              <a:off x="1095931" y="1095930"/>
              <a:ext cx="1269025" cy="126900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1500</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PowerPoint Presentation</vt:lpstr>
      <vt:lpstr>AGENDA</vt:lpstr>
      <vt:lpstr>PROBLEM STATEMENT</vt:lpstr>
      <vt:lpstr>PROJECT OVERVIEW</vt:lpstr>
      <vt:lpstr>WHO ARE THE END USERS?</vt:lpstr>
      <vt:lpstr>SOLUTION AND ITS VALUE PROPOSITION</vt:lpstr>
      <vt:lpstr>SOLUTION AND ITS VALUE PROPOSITION</vt:lpstr>
      <vt:lpstr>THE WOW IN SOLUTION</vt:lpstr>
      <vt:lpstr>MODELLING </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M</dc:creator>
  <cp:lastModifiedBy>Anand M</cp:lastModifiedBy>
  <cp:revision>7</cp:revision>
  <dcterms:created xsi:type="dcterms:W3CDTF">2024-04-02T15:46:00Z</dcterms:created>
  <dcterms:modified xsi:type="dcterms:W3CDTF">2024-04-14T16:54:24Z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2024-04-02T11:00:00Z</vt:filetime>
  </property>
  <property fmtid="{D5CDD505-2E9C-101B-9397-08002B2CF9AE}" pid="4" name="ICV">
    <vt:lpwstr>293612CF54C74DEFBDDAFD796A2592DD_13</vt:lpwstr>
  </property>
  <property fmtid="{D5CDD505-2E9C-101B-9397-08002B2CF9AE}" pid="5" name="KSOProductBuildVer">
    <vt:lpwstr>1033-12.2.0.16703</vt:lpwstr>
  </property>
</Properties>
</file>