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7"/>
  </p:notesMasterIdLst>
  <p:sldIdLst>
    <p:sldId id="53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C6E0B4"/>
    <a:srgbClr val="D7514F"/>
    <a:srgbClr val="FFFF99"/>
    <a:srgbClr val="2075CF"/>
    <a:srgbClr val="767579"/>
    <a:srgbClr val="E4E2D3"/>
    <a:srgbClr val="FEDCDF"/>
    <a:srgbClr val="79787D"/>
    <a:srgbClr val="E0E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2" autoAdjust="0"/>
    <p:restoredTop sz="94434" autoAdjust="0"/>
  </p:normalViewPr>
  <p:slideViewPr>
    <p:cSldViewPr snapToGrid="0">
      <p:cViewPr varScale="1">
        <p:scale>
          <a:sx n="91" d="100"/>
          <a:sy n="91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D3C8-A131-4DA0-AEBD-78E4C46197C7}" type="datetimeFigureOut">
              <a:rPr lang="en-US" smtClean="0"/>
              <a:t>1/17/2017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AD972-46F6-456A-854E-5547A4CB34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52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ctrTitle"/>
          </p:nvPr>
        </p:nvSpPr>
        <p:spPr>
          <a:xfrm>
            <a:off x="1860550" y="1296988"/>
            <a:ext cx="5475288" cy="566737"/>
          </a:xfrm>
        </p:spPr>
        <p:txBody>
          <a:bodyPr anchor="t"/>
          <a:lstStyle>
            <a:lvl1pPr>
              <a:defRPr sz="250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subTitle" idx="1"/>
          </p:nvPr>
        </p:nvSpPr>
        <p:spPr>
          <a:xfrm>
            <a:off x="1860550" y="1855788"/>
            <a:ext cx="5475288" cy="930275"/>
          </a:xfrm>
        </p:spPr>
        <p:txBody>
          <a:bodyPr/>
          <a:lstStyle>
            <a:lvl1pPr marL="0" indent="0">
              <a:defRPr sz="12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DuPont TCS Confidential </a:t>
            </a:r>
            <a:endParaRPr lang="en-US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AB6575-B2BD-474B-9FFA-CD2A321A11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9" y="131739"/>
            <a:ext cx="2461574" cy="8599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B6575-B2BD-474B-9FFA-CD2A321A11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8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288" y="6472238"/>
            <a:ext cx="2019300" cy="365125"/>
          </a:xfrm>
          <a:prstGeom prst="rect">
            <a:avLst/>
          </a:prstGeom>
        </p:spPr>
        <p:txBody>
          <a:bodyPr/>
          <a:lstStyle/>
          <a:p>
            <a:fld id="{6F7B6999-9051-458C-B944-AD40A1CDA926}" type="datetime1">
              <a:rPr lang="en-US" smtClean="0"/>
              <a:pPr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DuPont Confidential Special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CA61-DD69-4C40-9041-544B9E12D9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48275" y="6289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43875" y="6289675"/>
            <a:ext cx="542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B5CF-69CA-42E7-8356-8DDBFC83F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48275" y="62896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43875" y="6289675"/>
            <a:ext cx="542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B5CF-69CA-42E7-8356-8DDBFC83F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8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6263" y="5762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6263" y="1692275"/>
            <a:ext cx="72628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448300" y="6289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343900" y="6289675"/>
            <a:ext cx="5810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cs typeface="Arial" charset="0"/>
              </a:defRPr>
            </a:lvl1pPr>
          </a:lstStyle>
          <a:p>
            <a:fld id="{36AB6575-B2BD-474B-9FFA-CD2A321A118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31" name="Picture 4" descr="\\10.29.56.102\thomasglusac\Desktop\Dupont Backgrounds\DuPont PowerPoint_Rev6a 2x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72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ts val="2400"/>
        </a:spcBef>
        <a:spcAft>
          <a:spcPct val="0"/>
        </a:spcAft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marL="457200" indent="-457200" algn="l" defTabSz="457200" rtl="0" eaLnBrk="1" fontAlgn="base" hangingPunct="1">
        <a:spcBef>
          <a:spcPct val="20000"/>
        </a:spcBef>
        <a:spcAft>
          <a:spcPct val="0"/>
        </a:spcAft>
        <a:buSzPct val="125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6858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38125" y="6299200"/>
            <a:ext cx="20193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900"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448300" y="6289675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343900" y="6289675"/>
            <a:ext cx="581025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cs typeface="Arial" charset="0"/>
              </a:defRPr>
            </a:lvl1pPr>
          </a:lstStyle>
          <a:p>
            <a:fld id="{E2F64166-B538-463D-A595-FCEEE1F5DF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4" descr="\\10.29.56.102\thomasglusac\Desktop\Dupont Backgrounds\DuPont PowerPoint_Rev6a 2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" y="1"/>
            <a:ext cx="7848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629400"/>
            <a:ext cx="5562600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Accenture and DuPont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75259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defTabSz="457146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293"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440"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586" algn="l" defTabSz="457146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860" indent="-342860" algn="l" defTabSz="457146" rtl="0" eaLnBrk="1" fontAlgn="base" hangingPunct="1">
        <a:spcBef>
          <a:spcPts val="2400"/>
        </a:spcBef>
        <a:spcAft>
          <a:spcPct val="0"/>
        </a:spcAft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1pPr>
      <a:lvl2pPr marL="225399" indent="-225399" algn="l" defTabSz="457146" rtl="0" eaLnBrk="1" fontAlgn="base" hangingPunct="1">
        <a:spcBef>
          <a:spcPct val="20000"/>
        </a:spcBef>
        <a:spcAft>
          <a:spcPct val="0"/>
        </a:spcAft>
        <a:buSzPct val="125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2pPr>
      <a:lvl3pPr marL="688894" indent="-226987" algn="l" defTabSz="457146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3pPr>
      <a:lvl4pPr marL="1136517" indent="-222224" algn="l" defTabSz="457146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4pPr>
      <a:lvl5pPr marL="1603187" indent="-226987" algn="l" defTabSz="457146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100" kern="1200">
          <a:solidFill>
            <a:schemeClr val="tx1"/>
          </a:solidFill>
          <a:latin typeface="Arial" pitchFamily="34" charset="0"/>
          <a:ea typeface="ＭＳ Ｐゴシック" charset="-128"/>
          <a:cs typeface="+mn-cs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8000"/>
          </a:xfrm>
        </p:spPr>
        <p:txBody>
          <a:bodyPr/>
          <a:lstStyle/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69" name="Rounded Rectangle 268"/>
          <p:cNvSpPr/>
          <p:nvPr/>
        </p:nvSpPr>
        <p:spPr>
          <a:xfrm>
            <a:off x="482230" y="862745"/>
            <a:ext cx="8136655" cy="219233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342900" indent="-342900" algn="just">
              <a:buSzPct val="100000"/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srgbClr val="545454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8229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bg1"/>
                </a:solidFill>
                <a:latin typeface="Arial" pitchFamily="34" charset="0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IN" dirty="0" smtClean="0"/>
              <a:t>Database Migration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535827"/>
            <a:ext cx="3082067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 Application/services &amp; Put DB single user Mode</a:t>
            </a:r>
            <a:endParaRPr lang="en-US" sz="1400" dirty="0"/>
          </a:p>
        </p:txBody>
      </p:sp>
      <p:sp>
        <p:nvSpPr>
          <p:cNvPr id="9" name="Flowchart: Decision 8"/>
          <p:cNvSpPr/>
          <p:nvPr/>
        </p:nvSpPr>
        <p:spPr>
          <a:xfrm>
            <a:off x="3468575" y="624860"/>
            <a:ext cx="2311104" cy="7584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</a:t>
            </a:r>
            <a:r>
              <a:rPr lang="en-US" sz="1400" dirty="0" err="1" smtClean="0"/>
              <a:t>IaaS</a:t>
            </a:r>
            <a:r>
              <a:rPr lang="en-US" sz="1400" dirty="0" smtClean="0"/>
              <a:t>/</a:t>
            </a:r>
            <a:r>
              <a:rPr lang="en-US" sz="1400" dirty="0" err="1" smtClean="0"/>
              <a:t>PaaS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" y="3230910"/>
            <a:ext cx="3082067" cy="32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Backup, copy &amp; Restore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" y="3759253"/>
            <a:ext cx="3082067" cy="68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dependent objects(Jobs, Logins, Scripts, Link servers etc..) &amp; Fix orphan users if any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0" y="4641074"/>
            <a:ext cx="3082067" cy="29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</a:t>
            </a:r>
            <a:r>
              <a:rPr lang="en-US" sz="1400" dirty="0" smtClean="0"/>
              <a:t>Compatibility If Required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9119" y="180596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132237"/>
            <a:ext cx="3082067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Rebuild / Update Index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396043" y="4610949"/>
            <a:ext cx="2321013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 services &amp; verify logs</a:t>
            </a:r>
            <a:endParaRPr lang="en-US" sz="1400" dirty="0"/>
          </a:p>
        </p:txBody>
      </p:sp>
      <p:sp>
        <p:nvSpPr>
          <p:cNvPr id="17" name="Flowchart: Decision 16"/>
          <p:cNvSpPr/>
          <p:nvPr/>
        </p:nvSpPr>
        <p:spPr>
          <a:xfrm>
            <a:off x="3405952" y="5560385"/>
            <a:ext cx="2311104" cy="75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Connectivity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05952" y="5073501"/>
            <a:ext cx="2311104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Connection strings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405952" y="6460491"/>
            <a:ext cx="2311104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Bring Source DBs offline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299145" y="5791978"/>
            <a:ext cx="1080496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Rollback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02945" y="6202680"/>
            <a:ext cx="43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66" y="5621448"/>
            <a:ext cx="41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05952" y="1931238"/>
            <a:ext cx="2311104" cy="48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Fix as per recommendations</a:t>
            </a:r>
            <a:endParaRPr lang="en-US" sz="1400" dirty="0"/>
          </a:p>
        </p:txBody>
      </p:sp>
      <p:sp>
        <p:nvSpPr>
          <p:cNvPr id="26" name="Flowchart: Decision 25"/>
          <p:cNvSpPr/>
          <p:nvPr/>
        </p:nvSpPr>
        <p:spPr>
          <a:xfrm>
            <a:off x="385480" y="1113289"/>
            <a:ext cx="2311104" cy="7584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 Upgrade Adviser</a:t>
            </a:r>
            <a:endParaRPr lang="en-US" sz="1400" dirty="0"/>
          </a:p>
        </p:txBody>
      </p:sp>
      <p:sp>
        <p:nvSpPr>
          <p:cNvPr id="27" name="Flowchart: Decision 26"/>
          <p:cNvSpPr/>
          <p:nvPr/>
        </p:nvSpPr>
        <p:spPr>
          <a:xfrm>
            <a:off x="6449649" y="1135568"/>
            <a:ext cx="2311104" cy="7584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Compatibility Check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780563" y="186133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3490" y="2529899"/>
            <a:ext cx="3082067" cy="5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Stop Application/services &amp; Put DB single user Mode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29984" y="2176947"/>
            <a:ext cx="43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2558" y="2172870"/>
            <a:ext cx="436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54095" y="3754720"/>
            <a:ext cx="3089905" cy="68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Deploy to </a:t>
            </a:r>
            <a:r>
              <a:rPr lang="en-US" sz="1300" dirty="0" err="1" smtClean="0"/>
              <a:t>PaaS</a:t>
            </a:r>
            <a:r>
              <a:rPr lang="en-US" sz="1300" dirty="0" smtClean="0"/>
              <a:t> </a:t>
            </a:r>
            <a:br>
              <a:rPr lang="en-US" sz="1300" dirty="0" smtClean="0"/>
            </a:br>
            <a:r>
              <a:rPr lang="en-US" sz="1300" dirty="0" smtClean="0"/>
              <a:t>1. Create Import Export .</a:t>
            </a:r>
            <a:r>
              <a:rPr lang="en-US" sz="1300" dirty="0" err="1" smtClean="0"/>
              <a:t>bacpac</a:t>
            </a:r>
            <a:r>
              <a:rPr lang="en-US" sz="1300" dirty="0" smtClean="0"/>
              <a:t> &amp; .</a:t>
            </a:r>
            <a:r>
              <a:rPr lang="en-US" sz="1300" dirty="0" err="1" smtClean="0"/>
              <a:t>dacpac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 smtClean="0"/>
              <a:t>2. </a:t>
            </a:r>
            <a:r>
              <a:rPr lang="en-US" sz="1300" dirty="0" smtClean="0"/>
              <a:t>Azure Migration wizard </a:t>
            </a:r>
            <a:endParaRPr lang="en-US" sz="1300" dirty="0"/>
          </a:p>
        </p:txBody>
      </p:sp>
      <p:sp>
        <p:nvSpPr>
          <p:cNvPr id="39" name="Rectangle 38"/>
          <p:cNvSpPr/>
          <p:nvPr/>
        </p:nvSpPr>
        <p:spPr>
          <a:xfrm>
            <a:off x="6053491" y="4609787"/>
            <a:ext cx="3092744" cy="29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SQL logins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786466" y="1095789"/>
            <a:ext cx="583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PaaS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736478" y="1137076"/>
            <a:ext cx="627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IaaS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9" idx="1"/>
            <a:endCxn id="26" idx="0"/>
          </p:cNvCxnSpPr>
          <p:nvPr/>
        </p:nvCxnSpPr>
        <p:spPr>
          <a:xfrm rot="10800000" flipV="1">
            <a:off x="1541033" y="1004067"/>
            <a:ext cx="1927543" cy="1092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39" idx="1"/>
            <a:endCxn id="16" idx="3"/>
          </p:cNvCxnSpPr>
          <p:nvPr/>
        </p:nvCxnSpPr>
        <p:spPr>
          <a:xfrm rot="10800000" flipV="1">
            <a:off x="5717057" y="4757705"/>
            <a:ext cx="336435" cy="11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/>
          <p:cNvCxnSpPr>
            <a:stCxn id="15" idx="3"/>
            <a:endCxn id="16" idx="1"/>
          </p:cNvCxnSpPr>
          <p:nvPr/>
        </p:nvCxnSpPr>
        <p:spPr>
          <a:xfrm flipV="1">
            <a:off x="3082067" y="4758867"/>
            <a:ext cx="313976" cy="521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27" idx="2"/>
            <a:endCxn id="32" idx="0"/>
          </p:cNvCxnSpPr>
          <p:nvPr/>
        </p:nvCxnSpPr>
        <p:spPr>
          <a:xfrm flipH="1">
            <a:off x="7594524" y="1893982"/>
            <a:ext cx="10677" cy="635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9" idx="3"/>
            <a:endCxn id="27" idx="0"/>
          </p:cNvCxnSpPr>
          <p:nvPr/>
        </p:nvCxnSpPr>
        <p:spPr>
          <a:xfrm>
            <a:off x="5779679" y="1004067"/>
            <a:ext cx="1825522" cy="1315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26" idx="2"/>
            <a:endCxn id="8" idx="0"/>
          </p:cNvCxnSpPr>
          <p:nvPr/>
        </p:nvCxnSpPr>
        <p:spPr>
          <a:xfrm rot="16200000" flipH="1">
            <a:off x="1208970" y="2203764"/>
            <a:ext cx="664124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Elbow Connector 331"/>
          <p:cNvCxnSpPr>
            <a:stCxn id="26" idx="2"/>
            <a:endCxn id="25" idx="1"/>
          </p:cNvCxnSpPr>
          <p:nvPr/>
        </p:nvCxnSpPr>
        <p:spPr>
          <a:xfrm rot="16200000" flipH="1">
            <a:off x="2323593" y="1089142"/>
            <a:ext cx="299798" cy="1864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27" idx="2"/>
            <a:endCxn id="25" idx="3"/>
          </p:cNvCxnSpPr>
          <p:nvPr/>
        </p:nvCxnSpPr>
        <p:spPr>
          <a:xfrm rot="5400000">
            <a:off x="6522370" y="1088669"/>
            <a:ext cx="277519" cy="18881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/>
          <p:cNvCxnSpPr>
            <a:stCxn id="25" idx="2"/>
            <a:endCxn id="32" idx="1"/>
          </p:cNvCxnSpPr>
          <p:nvPr/>
        </p:nvCxnSpPr>
        <p:spPr>
          <a:xfrm rot="16200000" flipH="1">
            <a:off x="5113958" y="1859309"/>
            <a:ext cx="387078" cy="14919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25" idx="2"/>
            <a:endCxn id="8" idx="3"/>
          </p:cNvCxnSpPr>
          <p:nvPr/>
        </p:nvCxnSpPr>
        <p:spPr>
          <a:xfrm rot="5400000">
            <a:off x="3625282" y="1868547"/>
            <a:ext cx="393006" cy="14794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8" idx="2"/>
            <a:endCxn id="10" idx="0"/>
          </p:cNvCxnSpPr>
          <p:nvPr/>
        </p:nvCxnSpPr>
        <p:spPr>
          <a:xfrm>
            <a:off x="1541033" y="3073710"/>
            <a:ext cx="2" cy="1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10" idx="2"/>
            <a:endCxn id="11" idx="0"/>
          </p:cNvCxnSpPr>
          <p:nvPr/>
        </p:nvCxnSpPr>
        <p:spPr>
          <a:xfrm>
            <a:off x="1541035" y="3557918"/>
            <a:ext cx="0" cy="201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11" idx="2"/>
            <a:endCxn id="12" idx="0"/>
          </p:cNvCxnSpPr>
          <p:nvPr/>
        </p:nvCxnSpPr>
        <p:spPr>
          <a:xfrm flipH="1">
            <a:off x="1541034" y="4445745"/>
            <a:ext cx="1" cy="195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12" idx="2"/>
            <a:endCxn id="15" idx="0"/>
          </p:cNvCxnSpPr>
          <p:nvPr/>
        </p:nvCxnSpPr>
        <p:spPr>
          <a:xfrm>
            <a:off x="1541034" y="4936908"/>
            <a:ext cx="0" cy="195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stCxn id="16" idx="2"/>
            <a:endCxn id="18" idx="0"/>
          </p:cNvCxnSpPr>
          <p:nvPr/>
        </p:nvCxnSpPr>
        <p:spPr>
          <a:xfrm>
            <a:off x="4556550" y="4906784"/>
            <a:ext cx="4954" cy="166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18" idx="2"/>
            <a:endCxn id="17" idx="0"/>
          </p:cNvCxnSpPr>
          <p:nvPr/>
        </p:nvCxnSpPr>
        <p:spPr>
          <a:xfrm>
            <a:off x="4561504" y="5369336"/>
            <a:ext cx="0" cy="19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7" idx="2"/>
            <a:endCxn id="19" idx="0"/>
          </p:cNvCxnSpPr>
          <p:nvPr/>
        </p:nvCxnSpPr>
        <p:spPr>
          <a:xfrm>
            <a:off x="4561504" y="6319408"/>
            <a:ext cx="0" cy="14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17" idx="3"/>
            <a:endCxn id="20" idx="1"/>
          </p:cNvCxnSpPr>
          <p:nvPr/>
        </p:nvCxnSpPr>
        <p:spPr>
          <a:xfrm flipV="1">
            <a:off x="5717056" y="5939896"/>
            <a:ext cx="5820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>
            <a:stCxn id="37" idx="2"/>
            <a:endCxn id="39" idx="0"/>
          </p:cNvCxnSpPr>
          <p:nvPr/>
        </p:nvCxnSpPr>
        <p:spPr>
          <a:xfrm>
            <a:off x="7599048" y="4441124"/>
            <a:ext cx="815" cy="168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053490" y="3234336"/>
            <a:ext cx="3082067" cy="32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 Backup, copy &amp; Restore</a:t>
            </a:r>
            <a:endParaRPr lang="en-US" sz="1400" dirty="0"/>
          </a:p>
        </p:txBody>
      </p:sp>
      <p:cxnSp>
        <p:nvCxnSpPr>
          <p:cNvPr id="196" name="Straight Arrow Connector 195"/>
          <p:cNvCxnSpPr>
            <a:stCxn id="32" idx="2"/>
            <a:endCxn id="192" idx="0"/>
          </p:cNvCxnSpPr>
          <p:nvPr/>
        </p:nvCxnSpPr>
        <p:spPr>
          <a:xfrm>
            <a:off x="7594524" y="3067782"/>
            <a:ext cx="0" cy="16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2" idx="2"/>
            <a:endCxn id="37" idx="0"/>
          </p:cNvCxnSpPr>
          <p:nvPr/>
        </p:nvCxnSpPr>
        <p:spPr>
          <a:xfrm>
            <a:off x="7594524" y="3561344"/>
            <a:ext cx="4524" cy="193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pont Blue">
  <a:themeElements>
    <a:clrScheme name="Custom 7">
      <a:dk1>
        <a:sysClr val="windowText" lastClr="000000"/>
      </a:dk1>
      <a:lt1>
        <a:sysClr val="window" lastClr="FFFFFF"/>
      </a:lt1>
      <a:dk2>
        <a:srgbClr val="86A315"/>
      </a:dk2>
      <a:lt2>
        <a:srgbClr val="EEECE1"/>
      </a:lt2>
      <a:accent1>
        <a:srgbClr val="4F81BD"/>
      </a:accent1>
      <a:accent2>
        <a:srgbClr val="C0504D"/>
      </a:accent2>
      <a:accent3>
        <a:srgbClr val="026CB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uPont_Blue">
  <a:themeElements>
    <a:clrScheme name="Custom 7">
      <a:dk1>
        <a:sysClr val="windowText" lastClr="000000"/>
      </a:dk1>
      <a:lt1>
        <a:sysClr val="window" lastClr="FFFFFF"/>
      </a:lt1>
      <a:dk2>
        <a:srgbClr val="86A315"/>
      </a:dk2>
      <a:lt2>
        <a:srgbClr val="EEECE1"/>
      </a:lt2>
      <a:accent1>
        <a:srgbClr val="4F81BD"/>
      </a:accent1>
      <a:accent2>
        <a:srgbClr val="C0504D"/>
      </a:accent2>
      <a:accent3>
        <a:srgbClr val="026CB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8AA0D9A7FF244822B2DC3E325B0FB" ma:contentTypeVersion="0" ma:contentTypeDescription="Create a new document." ma:contentTypeScope="" ma:versionID="8dd2c4d7c3e53e59293a7e058249df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F1FED-9479-410D-81E9-F4A10333A662}"/>
</file>

<file path=customXml/itemProps2.xml><?xml version="1.0" encoding="utf-8"?>
<ds:datastoreItem xmlns:ds="http://schemas.openxmlformats.org/officeDocument/2006/customXml" ds:itemID="{F4EF6EA1-42D8-4231-BE00-721515B06C0A}"/>
</file>

<file path=customXml/itemProps3.xml><?xml version="1.0" encoding="utf-8"?>
<ds:datastoreItem xmlns:ds="http://schemas.openxmlformats.org/officeDocument/2006/customXml" ds:itemID="{A718AD61-2687-409C-8E9C-90B631E10F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29820</TotalTime>
  <Words>98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Times New Roman</vt:lpstr>
      <vt:lpstr>Wingdings</vt:lpstr>
      <vt:lpstr>Dupont Blue</vt:lpstr>
      <vt:lpstr>DuPont_Blue</vt:lpstr>
      <vt:lpstr> 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DuPont IT&amp;P</dc:title>
  <dc:subject/>
  <dc:creator>matthew.s.goldberg</dc:creator>
  <cp:lastModifiedBy>Darani Sai  Gaddipati</cp:lastModifiedBy>
  <cp:revision>944</cp:revision>
  <dcterms:created xsi:type="dcterms:W3CDTF">2013-09-25T11:08:09Z</dcterms:created>
  <dcterms:modified xsi:type="dcterms:W3CDTF">2017-01-17T10:21:45Z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0x0101000B88AA0D9A7FF244822B2DC3E325B0FB</vt:lpwstr>
  </property>
  <property fmtid="{D5CDD505-2E9C-101B-9397-08002B2CF9AE}" pid="3" name="ItemRetentionFormula">
    <vt:lpwstr>&lt;formula id="DuPont.Collab.Policies.GlobalPolicy" /&gt;</vt:lpwstr>
  </property>
  <property fmtid="{D5CDD505-2E9C-101B-9397-08002B2CF9AE}" pid="4" name="_dlc_policyId">
    <vt:lpwstr>0x0101|2132935403</vt:lpwstr>
  </property>
  <property fmtid="{D5CDD505-2E9C-101B-9397-08002B2CF9AE}" pid="5" name="DISO">
    <vt:lpwstr>6;#Confidential|e224e446-6ebd-4448-8dee-41ae75881b17</vt:lpwstr>
  </property>
  <property fmtid="{D5CDD505-2E9C-101B-9397-08002B2CF9AE}" pid="6" name="RCSExpiration">
    <vt:lpwstr>9;#Permanent|936186d0-832e-4921-95f2-b1be432b942b</vt:lpwstr>
  </property>
  <property fmtid="{D5CDD505-2E9C-101B-9397-08002B2CF9AE}" pid="7" name="OriginalSubject">
    <vt:lpwstr/>
  </property>
  <property fmtid="{D5CDD505-2E9C-101B-9397-08002B2CF9AE}" pid="8" name="Order">
    <vt:r8>22600</vt:r8>
  </property>
  <property fmtid="{D5CDD505-2E9C-101B-9397-08002B2CF9AE}" pid="9" name="ConversationTopic">
    <vt:lpwstr/>
  </property>
  <property fmtid="{D5CDD505-2E9C-101B-9397-08002B2CF9AE}" pid="10" name="Categories">
    <vt:lpwstr/>
  </property>
  <property fmtid="{D5CDD505-2E9C-101B-9397-08002B2CF9AE}" pid="11" name="MessageID">
    <vt:lpwstr/>
  </property>
  <property fmtid="{D5CDD505-2E9C-101B-9397-08002B2CF9AE}" pid="12" name="To">
    <vt:lpwstr/>
  </property>
  <property fmtid="{D5CDD505-2E9C-101B-9397-08002B2CF9AE}" pid="13" name="Cc">
    <vt:lpwstr/>
  </property>
  <property fmtid="{D5CDD505-2E9C-101B-9397-08002B2CF9AE}" pid="14" name="From1">
    <vt:lpwstr/>
  </property>
  <property fmtid="{D5CDD505-2E9C-101B-9397-08002B2CF9AE}" pid="15" name="HasAttachments">
    <vt:bool>false</vt:bool>
  </property>
  <property fmtid="{D5CDD505-2E9C-101B-9397-08002B2CF9AE}" pid="16" name="ConversationIndex">
    <vt:lpwstr/>
  </property>
  <property fmtid="{D5CDD505-2E9C-101B-9397-08002B2CF9AE}" pid="17" name="Importance">
    <vt:lpwstr/>
  </property>
  <property fmtid="{D5CDD505-2E9C-101B-9397-08002B2CF9AE}" pid="18" name="ReplyTo">
    <vt:lpwstr/>
  </property>
  <property fmtid="{D5CDD505-2E9C-101B-9397-08002B2CF9AE}" pid="19" name="Received">
    <vt:lpwstr/>
  </property>
  <property fmtid="{D5CDD505-2E9C-101B-9397-08002B2CF9AE}" pid="20" name="References1">
    <vt:lpwstr/>
  </property>
  <property fmtid="{D5CDD505-2E9C-101B-9397-08002B2CF9AE}" pid="21" name="InReplyTo">
    <vt:lpwstr/>
  </property>
  <property fmtid="{D5CDD505-2E9C-101B-9397-08002B2CF9AE}" pid="22" name="Owner">
    <vt:lpwstr>276;#ROWAN, MARK A</vt:lpwstr>
  </property>
</Properties>
</file>