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4"/>
  </p:sldMasterIdLst>
  <p:sldIdLst>
    <p:sldId id="256" r:id="rId5"/>
    <p:sldId id="257" r:id="rId6"/>
    <p:sldId id="277" r:id="rId7"/>
    <p:sldId id="258" r:id="rId8"/>
    <p:sldId id="259" r:id="rId9"/>
    <p:sldId id="261" r:id="rId10"/>
    <p:sldId id="263" r:id="rId11"/>
    <p:sldId id="260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5" r:id="rId21"/>
    <p:sldId id="2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6" d="100"/>
          <a:sy n="96" d="100"/>
        </p:scale>
        <p:origin x="-149" y="-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F47A-AB6F-483F-8361-9EB6F20CEAA7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41C2D-D874-4E45-AF3A-0894D172C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379867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F47A-AB6F-483F-8361-9EB6F20CEAA7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41C2D-D874-4E45-AF3A-0894D172C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95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F47A-AB6F-483F-8361-9EB6F20CEAA7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41C2D-D874-4E45-AF3A-0894D172C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71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fidential No Text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>
            <a:lvl1pPr>
              <a:defRPr sz="2400" b="1" baseline="0">
                <a:latin typeface="Century Gothic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04800" y="5852160"/>
            <a:ext cx="11582400" cy="457200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 algn="r">
              <a:buNone/>
              <a:defRPr sz="1867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algn="ctr">
              <a:buNone/>
              <a:defRPr sz="1867">
                <a:latin typeface="+mj-lt"/>
              </a:defRPr>
            </a:lvl2pPr>
            <a:lvl3pPr marL="0" indent="0" algn="ctr">
              <a:buFont typeface="Arial" pitchFamily="34" charset="0"/>
              <a:buNone/>
              <a:defRPr sz="1867">
                <a:latin typeface="+mj-lt"/>
              </a:defRPr>
            </a:lvl3pPr>
            <a:lvl4pPr marL="0" indent="0" algn="ctr">
              <a:buFont typeface="Arial" pitchFamily="34" charset="0"/>
              <a:buNone/>
              <a:defRPr sz="1867">
                <a:latin typeface="+mj-lt"/>
              </a:defRPr>
            </a:lvl4pPr>
            <a:lvl5pPr marL="0" indent="0" algn="ctr">
              <a:buFont typeface="Arial" pitchFamily="34" charset="0"/>
              <a:buNone/>
              <a:defRPr sz="1867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38347" y="924965"/>
            <a:ext cx="11348852" cy="4525963"/>
          </a:xfrm>
        </p:spPr>
        <p:txBody>
          <a:bodyPr>
            <a:noAutofit/>
          </a:bodyPr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 sz="1600">
                <a:latin typeface="Calibri" panose="020F0502020204030204" pitchFamily="34" charset="0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089471897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F47A-AB6F-483F-8361-9EB6F20CEAA7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41C2D-D874-4E45-AF3A-0894D172C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95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F47A-AB6F-483F-8361-9EB6F20CEAA7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41C2D-D874-4E45-AF3A-0894D172C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81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F47A-AB6F-483F-8361-9EB6F20CEAA7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41C2D-D874-4E45-AF3A-0894D172C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6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F47A-AB6F-483F-8361-9EB6F20CEAA7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41C2D-D874-4E45-AF3A-0894D172C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06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F47A-AB6F-483F-8361-9EB6F20CEAA7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41C2D-D874-4E45-AF3A-0894D172C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85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F47A-AB6F-483F-8361-9EB6F20CEAA7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41C2D-D874-4E45-AF3A-0894D172C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453956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F47A-AB6F-483F-8361-9EB6F20CEAA7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41C2D-D874-4E45-AF3A-0894D172C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82373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3F47A-AB6F-483F-8361-9EB6F20CEAA7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41C2D-D874-4E45-AF3A-0894D172C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72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3F47A-AB6F-483F-8361-9EB6F20CEAA7}" type="datetimeFigureOut">
              <a:rPr lang="en-US" smtClean="0"/>
              <a:t>4/4/2018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41C2D-D874-4E45-AF3A-0894D172C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960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  <p:sldLayoutId id="214748381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package" Target="../embeddings/Microsoft_Word_Document1.docx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Azure Migration Process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956663" y="3396343"/>
            <a:ext cx="3840480" cy="13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03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97280"/>
            <a:ext cx="10515600" cy="72834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3554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They have given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demo of Ag-specs application, deployment process.</a:t>
            </a:r>
          </a:p>
          <a:p>
            <a:pPr lv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Connectivity on-premises database to Azure (application).</a:t>
            </a:r>
          </a:p>
          <a:p>
            <a:pPr lv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Explain about cache clear and log clear of the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servers.</a:t>
            </a:r>
          </a:p>
          <a:p>
            <a:pPr lvl="0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Start and stop of tomcat instances.</a:t>
            </a:r>
          </a:p>
          <a:p>
            <a:pPr lvl="0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Only limited access given to the team.</a:t>
            </a:r>
          </a:p>
          <a:p>
            <a:pPr lvl="0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They explained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how to configure the Azure Active Directory Authentication.</a:t>
            </a:r>
          </a:p>
          <a:p>
            <a:pPr lvl="0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 team will do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configuration level changes.</a:t>
            </a:r>
          </a:p>
          <a:p>
            <a:pPr lvl="0"/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01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97280"/>
            <a:ext cx="10515600" cy="72834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Application Team (.NET):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 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ChandraShekhar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&amp; Shiva for .NET application migration: 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22925"/>
          </a:xfrm>
        </p:spPr>
        <p:txBody>
          <a:bodyPr>
            <a:noAutofit/>
          </a:bodyPr>
          <a:lstStyle/>
          <a:p>
            <a:pPr lvl="0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After Assessment Report (TAQ), Application team will get Azure-Fitment Analysis.</a:t>
            </a:r>
          </a:p>
          <a:p>
            <a:pPr lvl="0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On the basis of TAQ, application team will create RFS request with the help of fitment analysis report.</a:t>
            </a:r>
          </a:p>
          <a:p>
            <a:pPr lvl="0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 Owner will give approval for creation of RG.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They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connected with AMS team for code.</a:t>
            </a:r>
          </a:p>
          <a:p>
            <a:pPr lvl="0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team responsible to check-in the code into VSTS.</a:t>
            </a:r>
          </a:p>
          <a:p>
            <a:pPr lvl="0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Devops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team will do the build and migration on Azure-Portal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They have editor (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.net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2015 version) and trying to build the application with 4.6 framework.</a:t>
            </a:r>
          </a:p>
          <a:p>
            <a:pPr lvl="0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While building if there is any issue, then they are fixing.</a:t>
            </a:r>
          </a:p>
          <a:p>
            <a:pPr lvl="0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After fixing all build issue, they checked-in code into VSTS.</a:t>
            </a:r>
          </a:p>
          <a:p>
            <a:pPr marL="0" indent="0" algn="r">
              <a:buNone/>
            </a:pPr>
            <a:r>
              <a:rPr lang="en-US" dirty="0"/>
              <a:t>Continue…</a:t>
            </a:r>
            <a:endParaRPr lang="en-US" sz="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96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97280"/>
            <a:ext cx="10515600" cy="72834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7280"/>
            <a:ext cx="10515600" cy="4963887"/>
          </a:xfrm>
        </p:spPr>
        <p:txBody>
          <a:bodyPr>
            <a:noAutofit/>
          </a:bodyPr>
          <a:lstStyle/>
          <a:p>
            <a:pPr lvl="0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All team members will take latest code from VSTS, will start changing the code.</a:t>
            </a:r>
          </a:p>
          <a:p>
            <a:pPr lvl="0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All the application which requires to move Azure must have AD authentication.</a:t>
            </a:r>
          </a:p>
          <a:p>
            <a:pPr lvl="0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Once RG created by DuPont team they also register the application into AD.</a:t>
            </a:r>
          </a:p>
          <a:p>
            <a:pPr lvl="0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For AD implementation we have to change one user table in database.</a:t>
            </a:r>
          </a:p>
          <a:p>
            <a:pPr lvl="0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We have one pre-defined document for AD implementation.</a:t>
            </a:r>
          </a:p>
          <a:p>
            <a:pPr lvl="0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After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AD implementation, if there are any interop excel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dll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it needs to be replaced with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EP-Plus.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As they already got access for VM (with the help of clearing house), login to VM and create local folder according to application in VM only.</a:t>
            </a:r>
          </a:p>
          <a:p>
            <a:pPr lv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We have to check all the configuration which is done by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devops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team like IIS configuration, .NET Framework and etc...</a:t>
            </a:r>
          </a:p>
          <a:p>
            <a:pPr lv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Change Binding, we have to change https from http and update SSL certificate.</a:t>
            </a:r>
          </a:p>
          <a:p>
            <a:pPr lv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Now give the read/write access for the folder which is created on VM according to application.</a:t>
            </a:r>
          </a:p>
          <a:p>
            <a:pPr lv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If we have Oracle database, then on VM we have to install Oracle Client 11g and configure TNS file.</a:t>
            </a:r>
          </a:p>
          <a:p>
            <a:pPr lv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We have to fill reply URL (by making request URL from clearing house team).</a:t>
            </a:r>
          </a:p>
          <a:p>
            <a:pPr lv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For sending mail, DuPont provided the SMTP server which we have to use.</a:t>
            </a:r>
          </a:p>
          <a:p>
            <a:pPr lvl="0"/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69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97280"/>
            <a:ext cx="10515600" cy="72834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Database: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 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Rama Devi (Oracle) &amp;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Darani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(SQL) for database process: 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5292"/>
            <a:ext cx="10515600" cy="48332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Rama Devi: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She explained about the role and responsibilities of DBA.</a:t>
            </a:r>
          </a:p>
          <a:p>
            <a:pPr lv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She sends mail to clearing house team to get the database back up from on-premises team.</a:t>
            </a:r>
          </a:p>
          <a:p>
            <a:pPr lv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Clearing house will raise the ticket to get the database back up.</a:t>
            </a:r>
          </a:p>
          <a:p>
            <a:pPr lv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On-premises DB team will keep the database backup file to shared location.</a:t>
            </a:r>
          </a:p>
          <a:p>
            <a:pPr lv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Taken back-up from on-premises from using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exp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expdp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path which is shared by vendor.</a:t>
            </a:r>
          </a:p>
          <a:p>
            <a:pPr lv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Azure DBA team will copy the data base backup from shared location to Azure environment.</a:t>
            </a:r>
          </a:p>
          <a:p>
            <a:pPr lv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For shared location need to raise the request to open the port to copy files.</a:t>
            </a:r>
          </a:p>
          <a:p>
            <a:pPr lv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Installed the Oracle data base which is compatible with Azure Red Hat Linux Version. Currently they are using Oracle 12c version on azure.</a:t>
            </a:r>
          </a:p>
          <a:p>
            <a:pPr lv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There are three ways to create database - Manual, DBCA, GUI.</a:t>
            </a:r>
          </a:p>
          <a:p>
            <a:pPr lv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She created one database through DBCA on VM.</a:t>
            </a:r>
          </a:p>
          <a:p>
            <a:pPr lv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She created default DBA file which is similar to on-premises.</a:t>
            </a:r>
          </a:p>
          <a:p>
            <a:pPr lv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As per the DuPont guidelines she changed the Oracle home as well as default path.</a:t>
            </a:r>
          </a:p>
          <a:p>
            <a:pPr lv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Then, created table-spaces where actual tables get stored.</a:t>
            </a:r>
          </a:p>
          <a:p>
            <a:pPr lv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Then, she created user-groups and after verification (objects, tables), handed over to DB-development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team.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>
              <a:buNone/>
            </a:pPr>
            <a:r>
              <a:rPr lang="en-US" dirty="0" smtClean="0"/>
              <a:t>Continue</a:t>
            </a:r>
            <a:r>
              <a:rPr lang="en-US" dirty="0"/>
              <a:t>…</a:t>
            </a:r>
            <a:endParaRPr lang="en-US" sz="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2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97280"/>
            <a:ext cx="10515600" cy="72834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7280"/>
            <a:ext cx="10515600" cy="4963887"/>
          </a:xfrm>
        </p:spPr>
        <p:txBody>
          <a:bodyPr>
            <a:noAutofit/>
          </a:bodyPr>
          <a:lstStyle/>
          <a:p>
            <a:pPr lvl="0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Darani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After Assessment Report (TAQ), they got Azure-Fitment Analysis.</a:t>
            </a:r>
          </a:p>
          <a:p>
            <a:pPr lv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On the basis of that they got the back-up file from AMS team (either from IBM, CSC or TCS).</a:t>
            </a:r>
          </a:p>
          <a:p>
            <a:pPr lv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Clearing House team will raise the ticket for access/port opening.</a:t>
            </a:r>
          </a:p>
          <a:p>
            <a:pPr lv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There are two tool for assessment- 1: Data Migration Assistant, 2: Azure Migration Wizard</a:t>
            </a:r>
          </a:p>
          <a:p>
            <a:pPr lv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If we have SQL Jobs and if we have web-jobs, then we can proceed for PAAS.</a:t>
            </a:r>
          </a:p>
          <a:p>
            <a:pPr lv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Check Point Identity Agent (to connect from local to VM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lvl="0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24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97280"/>
            <a:ext cx="10515600" cy="72834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DevOps: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 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Madhu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Kolli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for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devops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process: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22925"/>
          </a:xfrm>
        </p:spPr>
        <p:txBody>
          <a:bodyPr>
            <a:noAutofit/>
          </a:bodyPr>
          <a:lstStyle/>
          <a:p>
            <a:pPr marL="0" indent="0" algn="r">
              <a:buNone/>
            </a:pPr>
            <a:endParaRPr lang="en-US" sz="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Explain role and responsibilities of DevOps Team.</a:t>
            </a:r>
          </a:p>
          <a:p>
            <a:pPr lv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Currently DevOps Involved with the deployment of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.net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applications only.</a:t>
            </a:r>
          </a:p>
          <a:p>
            <a:pPr lv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Once source code is pushed by application team to VSTS. then DevOps will come into action.</a:t>
            </a:r>
          </a:p>
          <a:p>
            <a:pPr lv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DevOps team will build and release the packages to the dev/prod environment from VSTS.</a:t>
            </a:r>
          </a:p>
          <a:p>
            <a:pPr lv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For Java application build and deployment is done manually and not through VSTS.</a:t>
            </a:r>
          </a:p>
          <a:p>
            <a:pPr lv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 future DevOps team will be responsible to create of VM, Installation of Software using ARM template which is currently being executed by IS Team.</a:t>
            </a:r>
          </a:p>
          <a:p>
            <a:pPr lvl="0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70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97280"/>
            <a:ext cx="10515600" cy="72834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Scrum Master: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 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AthiNarayanan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for scrum process: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22925"/>
          </a:xfrm>
        </p:spPr>
        <p:txBody>
          <a:bodyPr>
            <a:noAutofit/>
          </a:bodyPr>
          <a:lstStyle/>
          <a:p>
            <a:pPr marL="0" indent="0" algn="r">
              <a:buNone/>
            </a:pPr>
            <a:endParaRPr lang="en-US" sz="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They are following Kanban method in agile to track all the migration activity.</a:t>
            </a:r>
          </a:p>
          <a:p>
            <a:pPr lv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They maintain detail level tracking for each activity either for prod or dev.</a:t>
            </a:r>
          </a:p>
          <a:p>
            <a:pPr lv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Finally, scrum updates are in predefined TFS.</a:t>
            </a:r>
          </a:p>
          <a:p>
            <a:pPr lvl="0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80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97280"/>
            <a:ext cx="10515600" cy="72834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Contact Details: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 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Please find the attached excel file for this: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22925"/>
          </a:xfrm>
        </p:spPr>
        <p:txBody>
          <a:bodyPr>
            <a:noAutofit/>
          </a:bodyPr>
          <a:lstStyle/>
          <a:p>
            <a:pPr marL="0" indent="0" algn="r">
              <a:buNone/>
            </a:pPr>
            <a:endParaRPr lang="en-US" sz="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0063214"/>
              </p:ext>
            </p:extLst>
          </p:nvPr>
        </p:nvGraphicFramePr>
        <p:xfrm>
          <a:off x="1223554" y="1996621"/>
          <a:ext cx="3283132" cy="1713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Worksheet" showAsIcon="1" r:id="rId3" imgW="914400" imgH="771480" progId="Excel.Sheet.12">
                  <p:embed/>
                </p:oleObj>
              </mc:Choice>
              <mc:Fallback>
                <p:oleObj name="Worksheet" showAsIcon="1" r:id="rId3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23554" y="1996621"/>
                        <a:ext cx="3283132" cy="1713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76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Thank You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50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98171"/>
            <a:ext cx="10515600" cy="12745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Introduction:</a:t>
            </a:r>
            <a:b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 smtClean="0"/>
              <a:t> 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Connected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with following team members:</a:t>
            </a:r>
          </a:p>
          <a:p>
            <a:pPr lvl="0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Chakrapani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Rajeev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Mahatha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BSSrinivas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Ravi P</a:t>
            </a:r>
          </a:p>
          <a:p>
            <a:pPr lvl="0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Chalma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Govind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Sai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Charan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Anjali, Sunil P (HYD team, they have attending session with us)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Rajeev M, gave overview for overall process, like what are the steps for overall migration.</a:t>
            </a:r>
          </a:p>
          <a:p>
            <a:pPr lv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He has suggested few associates name -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Pratap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Reddy/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Surjeet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Thakur (IS for Linux),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Uday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(IS for window) to discuss in detail.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54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318" y="31497"/>
            <a:ext cx="11348852" cy="642647"/>
          </a:xfrm>
        </p:spPr>
        <p:txBody>
          <a:bodyPr vert="horz" wrap="square" lIns="91440" tIns="45720" rIns="91440" bIns="45720" rtlCol="0" anchor="ctr">
            <a:normAutofit fontScale="90000"/>
          </a:bodyPr>
          <a:lstStyle/>
          <a:p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Migration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Process (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IAAS):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2800" dirty="0">
                <a:solidFill>
                  <a:schemeClr val="accent6">
                    <a:lumMod val="75000"/>
                  </a:schemeClr>
                </a:solidFill>
              </a:rPr>
            </a:br>
            <a:endParaRPr lang="en-US" sz="2800" b="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7877" y="948346"/>
            <a:ext cx="1302483" cy="579549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>
                <a:solidFill>
                  <a:prstClr val="white"/>
                </a:solidFill>
              </a:rPr>
              <a:t>Discovery</a:t>
            </a:r>
            <a:endParaRPr lang="en-US" sz="900" b="1" dirty="0">
              <a:solidFill>
                <a:prstClr val="white"/>
              </a:solidFill>
            </a:endParaRPr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>
            <a:off x="739119" y="1527895"/>
            <a:ext cx="558" cy="475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iamond 7"/>
          <p:cNvSpPr/>
          <p:nvPr/>
        </p:nvSpPr>
        <p:spPr>
          <a:xfrm>
            <a:off x="-6812" y="3029844"/>
            <a:ext cx="1499714" cy="1492087"/>
          </a:xfrm>
          <a:prstGeom prst="diamond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>
                <a:solidFill>
                  <a:prstClr val="white"/>
                </a:solidFill>
              </a:rPr>
              <a:t>Patterning</a:t>
            </a:r>
            <a:endParaRPr lang="en-US" sz="900" b="1" dirty="0">
              <a:solidFill>
                <a:prstClr val="white"/>
              </a:solidFill>
            </a:endParaRPr>
          </a:p>
          <a:p>
            <a:pPr algn="ctr"/>
            <a:r>
              <a:rPr lang="en-US" sz="900" b="1" dirty="0" smtClean="0">
                <a:solidFill>
                  <a:prstClr val="white"/>
                </a:solidFill>
              </a:rPr>
              <a:t>- Is Azure Fit</a:t>
            </a:r>
            <a:endParaRPr lang="en-US" sz="900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8268" y="5001455"/>
            <a:ext cx="1302483" cy="935629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>
                <a:solidFill>
                  <a:prstClr val="white"/>
                </a:solidFill>
              </a:rPr>
              <a:t>Propose Azure </a:t>
            </a:r>
            <a:r>
              <a:rPr lang="en-US" sz="900" b="1" dirty="0">
                <a:solidFill>
                  <a:prstClr val="white"/>
                </a:solidFill>
              </a:rPr>
              <a:t>Architectural </a:t>
            </a:r>
            <a:r>
              <a:rPr lang="en-US" sz="900" b="1" dirty="0" smtClean="0">
                <a:solidFill>
                  <a:prstClr val="white"/>
                </a:solidFill>
              </a:rPr>
              <a:t>Document</a:t>
            </a:r>
          </a:p>
          <a:p>
            <a:pPr algn="ctr"/>
            <a:r>
              <a:rPr lang="en-US" sz="900" b="1" dirty="0" smtClean="0">
                <a:solidFill>
                  <a:prstClr val="white"/>
                </a:solidFill>
              </a:rPr>
              <a:t>(Azure Architect) </a:t>
            </a:r>
            <a:endParaRPr lang="en-US" sz="900" b="1" dirty="0">
              <a:solidFill>
                <a:prstClr val="white"/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724091" y="4620626"/>
            <a:ext cx="5630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</a:rPr>
              <a:t>No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1792875" y="3545055"/>
            <a:ext cx="5630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</a:rPr>
              <a:t>Yes</a:t>
            </a:r>
          </a:p>
        </p:txBody>
      </p:sp>
      <p:sp>
        <p:nvSpPr>
          <p:cNvPr id="58" name="Rectangle 57"/>
          <p:cNvSpPr/>
          <p:nvPr/>
        </p:nvSpPr>
        <p:spPr>
          <a:xfrm>
            <a:off x="72850" y="2002265"/>
            <a:ext cx="1302483" cy="579549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>
                <a:solidFill>
                  <a:prstClr val="white"/>
                </a:solidFill>
              </a:rPr>
              <a:t>Assessment</a:t>
            </a:r>
            <a:endParaRPr lang="en-US" sz="900" b="1" dirty="0">
              <a:solidFill>
                <a:prstClr val="white"/>
              </a:solidFill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724092" y="2568940"/>
            <a:ext cx="558" cy="475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endCxn id="91" idx="1"/>
          </p:cNvCxnSpPr>
          <p:nvPr/>
        </p:nvCxnSpPr>
        <p:spPr>
          <a:xfrm>
            <a:off x="1410891" y="5267671"/>
            <a:ext cx="305857" cy="12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737195" y="4525877"/>
            <a:ext cx="558" cy="475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Diamond 90"/>
          <p:cNvSpPr/>
          <p:nvPr/>
        </p:nvSpPr>
        <p:spPr>
          <a:xfrm>
            <a:off x="1716748" y="4617911"/>
            <a:ext cx="1409826" cy="1324859"/>
          </a:xfrm>
          <a:prstGeom prst="diamond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>
                <a:solidFill>
                  <a:prstClr val="white"/>
                </a:solidFill>
              </a:rPr>
              <a:t>ARB Approval</a:t>
            </a:r>
            <a:endParaRPr lang="en-US" sz="900" b="1" dirty="0">
              <a:solidFill>
                <a:prstClr val="white"/>
              </a:solidFill>
            </a:endParaRPr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2417919" y="5937084"/>
            <a:ext cx="558" cy="303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Connector 39"/>
          <p:cNvSpPr/>
          <p:nvPr/>
        </p:nvSpPr>
        <p:spPr>
          <a:xfrm>
            <a:off x="2024396" y="6193134"/>
            <a:ext cx="777537" cy="377106"/>
          </a:xfrm>
          <a:prstGeom prst="flowChartConnector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prstClr val="white"/>
                </a:solidFill>
              </a:rPr>
              <a:t>On Prim</a:t>
            </a:r>
          </a:p>
          <a:p>
            <a:pPr algn="ctr"/>
            <a:endParaRPr lang="en-US" sz="800" dirty="0"/>
          </a:p>
        </p:txBody>
      </p:sp>
      <p:cxnSp>
        <p:nvCxnSpPr>
          <p:cNvPr id="44" name="Straight Connector 43"/>
          <p:cNvCxnSpPr>
            <a:stCxn id="8" idx="3"/>
          </p:cNvCxnSpPr>
          <p:nvPr/>
        </p:nvCxnSpPr>
        <p:spPr>
          <a:xfrm flipV="1">
            <a:off x="1492902" y="3775887"/>
            <a:ext cx="91176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2439681" y="4189075"/>
            <a:ext cx="5630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</a:rPr>
              <a:t>Yes</a:t>
            </a:r>
          </a:p>
        </p:txBody>
      </p:sp>
      <p:cxnSp>
        <p:nvCxnSpPr>
          <p:cNvPr id="52" name="Straight Arrow Connector 51"/>
          <p:cNvCxnSpPr>
            <a:stCxn id="91" idx="0"/>
          </p:cNvCxnSpPr>
          <p:nvPr/>
        </p:nvCxnSpPr>
        <p:spPr>
          <a:xfrm flipH="1" flipV="1">
            <a:off x="2404669" y="2576599"/>
            <a:ext cx="16992" cy="2041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1792875" y="1420187"/>
            <a:ext cx="1142489" cy="116162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>
                <a:solidFill>
                  <a:prstClr val="white"/>
                </a:solidFill>
              </a:rPr>
              <a:t> </a:t>
            </a:r>
            <a:r>
              <a:rPr lang="en-US" sz="900" b="1" dirty="0">
                <a:solidFill>
                  <a:prstClr val="white"/>
                </a:solidFill>
              </a:rPr>
              <a:t>Fill out the RFS and RG  Document</a:t>
            </a:r>
          </a:p>
          <a:p>
            <a:pPr algn="ctr"/>
            <a:r>
              <a:rPr lang="en-US" sz="900" b="1" dirty="0" smtClean="0">
                <a:solidFill>
                  <a:prstClr val="white"/>
                </a:solidFill>
              </a:rPr>
              <a:t>(</a:t>
            </a:r>
            <a:r>
              <a:rPr lang="en-US" sz="900" b="1" dirty="0">
                <a:solidFill>
                  <a:prstClr val="white"/>
                </a:solidFill>
              </a:rPr>
              <a:t>Application </a:t>
            </a:r>
            <a:r>
              <a:rPr lang="en-US" sz="900" b="1" dirty="0" smtClean="0">
                <a:solidFill>
                  <a:prstClr val="white"/>
                </a:solidFill>
              </a:rPr>
              <a:t>Team)</a:t>
            </a:r>
            <a:endParaRPr lang="en-US" sz="900" b="1" dirty="0">
              <a:solidFill>
                <a:prstClr val="white"/>
              </a:solidFill>
            </a:endParaRPr>
          </a:p>
          <a:p>
            <a:endParaRPr lang="en-US" sz="900" b="1" dirty="0">
              <a:solidFill>
                <a:prstClr val="white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6805355" y="3487699"/>
            <a:ext cx="1302483" cy="49910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>
                <a:solidFill>
                  <a:prstClr val="white"/>
                </a:solidFill>
              </a:rPr>
              <a:t>Request for Source Code (Clearing  House)</a:t>
            </a:r>
            <a:endParaRPr lang="en-US" sz="900" b="1" dirty="0">
              <a:solidFill>
                <a:prstClr val="white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4460238" y="3161369"/>
            <a:ext cx="1302483" cy="579549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>
                <a:solidFill>
                  <a:prstClr val="white"/>
                </a:solidFill>
              </a:rPr>
              <a:t>Request for RG Creation</a:t>
            </a:r>
          </a:p>
          <a:p>
            <a:pPr algn="ctr"/>
            <a:r>
              <a:rPr lang="en-US" sz="900" b="1" dirty="0" smtClean="0">
                <a:solidFill>
                  <a:prstClr val="white"/>
                </a:solidFill>
              </a:rPr>
              <a:t>(IS Team)</a:t>
            </a:r>
            <a:endParaRPr lang="en-US" sz="900" b="1" dirty="0">
              <a:solidFill>
                <a:prstClr val="white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7780428" y="964743"/>
            <a:ext cx="1302483" cy="579549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>
                <a:solidFill>
                  <a:prstClr val="white"/>
                </a:solidFill>
              </a:rPr>
              <a:t>Request for </a:t>
            </a:r>
            <a:r>
              <a:rPr lang="en-US" sz="900" b="1" u="sng" dirty="0" smtClean="0">
                <a:solidFill>
                  <a:prstClr val="white"/>
                </a:solidFill>
              </a:rPr>
              <a:t>VM</a:t>
            </a:r>
            <a:r>
              <a:rPr lang="en-US" sz="900" b="1" dirty="0" smtClean="0">
                <a:solidFill>
                  <a:prstClr val="white"/>
                </a:solidFill>
              </a:rPr>
              <a:t> Access (Clearing House)</a:t>
            </a:r>
            <a:endParaRPr lang="en-US" sz="900" b="1" dirty="0">
              <a:solidFill>
                <a:prstClr val="white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2709733" y="3170788"/>
            <a:ext cx="1302483" cy="579549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>
                <a:solidFill>
                  <a:prstClr val="white"/>
                </a:solidFill>
              </a:rPr>
              <a:t>Raise request for RFS (IS Team)</a:t>
            </a:r>
            <a:endParaRPr lang="en-US" sz="900" b="1" dirty="0">
              <a:solidFill>
                <a:prstClr val="white"/>
              </a:solidFill>
            </a:endParaRPr>
          </a:p>
        </p:txBody>
      </p:sp>
      <p:cxnSp>
        <p:nvCxnSpPr>
          <p:cNvPr id="111" name="Elbow Connector 110"/>
          <p:cNvCxnSpPr>
            <a:stCxn id="105" idx="3"/>
            <a:endCxn id="127" idx="0"/>
          </p:cNvCxnSpPr>
          <p:nvPr/>
        </p:nvCxnSpPr>
        <p:spPr>
          <a:xfrm>
            <a:off x="2935364" y="2001001"/>
            <a:ext cx="425611" cy="11697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4464398" y="2075323"/>
            <a:ext cx="1342236" cy="579549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>
                <a:solidFill>
                  <a:prstClr val="white"/>
                </a:solidFill>
              </a:rPr>
              <a:t>RG Creation</a:t>
            </a:r>
          </a:p>
          <a:p>
            <a:pPr algn="ctr"/>
            <a:r>
              <a:rPr lang="en-US" sz="900" b="1" dirty="0" smtClean="0">
                <a:solidFill>
                  <a:prstClr val="white"/>
                </a:solidFill>
              </a:rPr>
              <a:t>(Automatically)</a:t>
            </a:r>
            <a:endParaRPr lang="en-US" sz="900" b="1" dirty="0">
              <a:solidFill>
                <a:prstClr val="white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3874588" y="3803851"/>
            <a:ext cx="1083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Approved by Client</a:t>
            </a:r>
            <a:endParaRPr lang="en-US" sz="900" dirty="0"/>
          </a:p>
        </p:txBody>
      </p:sp>
      <p:sp>
        <p:nvSpPr>
          <p:cNvPr id="137" name="Rectangle 136"/>
          <p:cNvSpPr/>
          <p:nvPr/>
        </p:nvSpPr>
        <p:spPr>
          <a:xfrm>
            <a:off x="4465983" y="948345"/>
            <a:ext cx="1340651" cy="579549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>
                <a:solidFill>
                  <a:prstClr val="white"/>
                </a:solidFill>
              </a:rPr>
              <a:t>Execute ARM Template to  Create  VM and Other Resources</a:t>
            </a:r>
            <a:endParaRPr lang="en-US" sz="900" b="1" dirty="0">
              <a:solidFill>
                <a:prstClr val="white"/>
              </a:solidFill>
            </a:endParaRPr>
          </a:p>
        </p:txBody>
      </p:sp>
      <p:cxnSp>
        <p:nvCxnSpPr>
          <p:cNvPr id="150" name="Straight Arrow Connector 149"/>
          <p:cNvCxnSpPr/>
          <p:nvPr/>
        </p:nvCxnSpPr>
        <p:spPr>
          <a:xfrm flipV="1">
            <a:off x="3974730" y="3447912"/>
            <a:ext cx="485512" cy="4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5358487" y="2744010"/>
            <a:ext cx="1042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Approved by Client</a:t>
            </a:r>
            <a:endParaRPr lang="en-US" sz="900" dirty="0"/>
          </a:p>
        </p:txBody>
      </p:sp>
      <p:sp>
        <p:nvSpPr>
          <p:cNvPr id="156" name="Rectangle 155"/>
          <p:cNvSpPr/>
          <p:nvPr/>
        </p:nvSpPr>
        <p:spPr>
          <a:xfrm>
            <a:off x="5995001" y="948344"/>
            <a:ext cx="1302483" cy="579549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>
                <a:solidFill>
                  <a:prstClr val="white"/>
                </a:solidFill>
              </a:rPr>
              <a:t>Raise request for  Port Opening (NSG)</a:t>
            </a:r>
            <a:endParaRPr lang="en-US" sz="900" b="1" dirty="0">
              <a:solidFill>
                <a:prstClr val="white"/>
              </a:solidFill>
            </a:endParaRPr>
          </a:p>
        </p:txBody>
      </p:sp>
      <p:cxnSp>
        <p:nvCxnSpPr>
          <p:cNvPr id="140" name="Straight Arrow Connector 139"/>
          <p:cNvCxnSpPr>
            <a:stCxn id="137" idx="3"/>
            <a:endCxn id="156" idx="1"/>
          </p:cNvCxnSpPr>
          <p:nvPr/>
        </p:nvCxnSpPr>
        <p:spPr>
          <a:xfrm flipV="1">
            <a:off x="5806634" y="1238119"/>
            <a:ext cx="1883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/>
          <p:cNvSpPr/>
          <p:nvPr/>
        </p:nvSpPr>
        <p:spPr>
          <a:xfrm>
            <a:off x="7780428" y="2196903"/>
            <a:ext cx="1302483" cy="579549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>
                <a:solidFill>
                  <a:prstClr val="white"/>
                </a:solidFill>
              </a:rPr>
              <a:t>Required Software Installation (IS Team)</a:t>
            </a:r>
            <a:endParaRPr lang="en-US" sz="900" b="1" dirty="0">
              <a:solidFill>
                <a:prstClr val="white"/>
              </a:solidFill>
            </a:endParaRPr>
          </a:p>
        </p:txBody>
      </p:sp>
      <p:cxnSp>
        <p:nvCxnSpPr>
          <p:cNvPr id="166" name="Straight Arrow Connector 165"/>
          <p:cNvCxnSpPr>
            <a:endCxn id="163" idx="0"/>
          </p:cNvCxnSpPr>
          <p:nvPr/>
        </p:nvCxnSpPr>
        <p:spPr>
          <a:xfrm>
            <a:off x="8431669" y="1562373"/>
            <a:ext cx="1" cy="634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/>
          <p:cNvSpPr/>
          <p:nvPr/>
        </p:nvSpPr>
        <p:spPr>
          <a:xfrm>
            <a:off x="6805355" y="4598572"/>
            <a:ext cx="1312676" cy="82156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>
                <a:solidFill>
                  <a:prstClr val="white"/>
                </a:solidFill>
              </a:rPr>
              <a:t>Receive On - Prem Code, verify and Make compatible to Azure and check in the code on VSTS( Dev Team)</a:t>
            </a:r>
            <a:endParaRPr lang="en-US" sz="900" b="1" dirty="0">
              <a:solidFill>
                <a:prstClr val="white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8299919" y="4603115"/>
            <a:ext cx="1351324" cy="82734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>
                <a:solidFill>
                  <a:prstClr val="white"/>
                </a:solidFill>
              </a:rPr>
              <a:t>Restore &amp; Verify DB back on Azure VM (DBA)</a:t>
            </a:r>
            <a:endParaRPr lang="en-US" sz="900" b="1" dirty="0">
              <a:solidFill>
                <a:prstClr val="white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2150268" y="5973172"/>
            <a:ext cx="5630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</a:rPr>
              <a:t>No</a:t>
            </a:r>
          </a:p>
        </p:txBody>
      </p:sp>
      <p:sp>
        <p:nvSpPr>
          <p:cNvPr id="42" name="Rectangle 41"/>
          <p:cNvSpPr/>
          <p:nvPr/>
        </p:nvSpPr>
        <p:spPr>
          <a:xfrm>
            <a:off x="8325675" y="3483531"/>
            <a:ext cx="1302483" cy="49910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>
                <a:solidFill>
                  <a:prstClr val="white"/>
                </a:solidFill>
              </a:rPr>
              <a:t>Request for DB Back up (Clearing  House)</a:t>
            </a:r>
            <a:endParaRPr lang="en-US" sz="900" b="1" dirty="0">
              <a:solidFill>
                <a:prstClr val="white"/>
              </a:solidFill>
            </a:endParaRPr>
          </a:p>
        </p:txBody>
      </p:sp>
      <p:cxnSp>
        <p:nvCxnSpPr>
          <p:cNvPr id="9" name="Elbow Connector 8"/>
          <p:cNvCxnSpPr>
            <a:endCxn id="42" idx="0"/>
          </p:cNvCxnSpPr>
          <p:nvPr/>
        </p:nvCxnSpPr>
        <p:spPr>
          <a:xfrm rot="16200000" flipH="1">
            <a:off x="8471989" y="2978602"/>
            <a:ext cx="696139" cy="3137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 rot="5400000">
            <a:off x="7522294" y="2897987"/>
            <a:ext cx="696140" cy="4749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620309" y="3982632"/>
            <a:ext cx="0" cy="637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8996199" y="3980484"/>
            <a:ext cx="0" cy="637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935128" y="4601407"/>
            <a:ext cx="1147610" cy="82486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>
                <a:solidFill>
                  <a:prstClr val="white"/>
                </a:solidFill>
              </a:rPr>
              <a:t>. Net Build  &amp; Release (DevOps)</a:t>
            </a:r>
          </a:p>
          <a:p>
            <a:pPr algn="ctr"/>
            <a:r>
              <a:rPr lang="en-US" sz="900" b="1" dirty="0" smtClean="0">
                <a:solidFill>
                  <a:prstClr val="white"/>
                </a:solidFill>
              </a:rPr>
              <a:t>Java Build &amp; Release (IS/Application Team)</a:t>
            </a:r>
            <a:endParaRPr lang="en-US" sz="900" b="1" dirty="0">
              <a:solidFill>
                <a:prstClr val="white"/>
              </a:solidFill>
            </a:endParaRPr>
          </a:p>
        </p:txBody>
      </p:sp>
      <p:cxnSp>
        <p:nvCxnSpPr>
          <p:cNvPr id="21" name="Straight Arrow Connector 20"/>
          <p:cNvCxnSpPr>
            <a:stCxn id="168" idx="1"/>
          </p:cNvCxnSpPr>
          <p:nvPr/>
        </p:nvCxnSpPr>
        <p:spPr>
          <a:xfrm flipH="1">
            <a:off x="6059855" y="5009356"/>
            <a:ext cx="745500" cy="8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3425627" y="4598572"/>
            <a:ext cx="1034611" cy="8318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>
                <a:solidFill>
                  <a:prstClr val="white"/>
                </a:solidFill>
              </a:rPr>
              <a:t>Unit /Smoke Testing (TCS Team)</a:t>
            </a:r>
          </a:p>
        </p:txBody>
      </p:sp>
      <p:cxnSp>
        <p:nvCxnSpPr>
          <p:cNvPr id="26" name="Straight Arrow Connector 25"/>
          <p:cNvCxnSpPr>
            <a:stCxn id="55" idx="1"/>
            <a:endCxn id="64" idx="3"/>
          </p:cNvCxnSpPr>
          <p:nvPr/>
        </p:nvCxnSpPr>
        <p:spPr>
          <a:xfrm flipH="1">
            <a:off x="4460238" y="5013837"/>
            <a:ext cx="474890" cy="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3195456" y="5745522"/>
            <a:ext cx="1050385" cy="824860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>
                <a:solidFill>
                  <a:prstClr val="white"/>
                </a:solidFill>
              </a:rPr>
              <a:t> App Scan</a:t>
            </a:r>
          </a:p>
        </p:txBody>
      </p:sp>
      <p:sp>
        <p:nvSpPr>
          <p:cNvPr id="72" name="Rectangle 71"/>
          <p:cNvSpPr/>
          <p:nvPr/>
        </p:nvSpPr>
        <p:spPr>
          <a:xfrm>
            <a:off x="7424951" y="5721099"/>
            <a:ext cx="1027089" cy="824860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>
                <a:solidFill>
                  <a:prstClr val="white"/>
                </a:solidFill>
              </a:rPr>
              <a:t> DNS Cutover (Go Live)</a:t>
            </a:r>
          </a:p>
        </p:txBody>
      </p:sp>
      <p:sp>
        <p:nvSpPr>
          <p:cNvPr id="75" name="Flowchart: Connector 74"/>
          <p:cNvSpPr/>
          <p:nvPr/>
        </p:nvSpPr>
        <p:spPr>
          <a:xfrm>
            <a:off x="8903073" y="5890880"/>
            <a:ext cx="573683" cy="469800"/>
          </a:xfrm>
          <a:prstGeom prst="flowChartConnector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prstClr val="white"/>
                </a:solidFill>
              </a:rPr>
              <a:t>END</a:t>
            </a:r>
            <a:endParaRPr lang="en-US" sz="8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8455637" y="6125780"/>
            <a:ext cx="485987" cy="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9685282" y="704155"/>
            <a:ext cx="2216843" cy="57861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accent5"/>
                </a:solidFill>
              </a:rPr>
              <a:t>Assessment Team</a:t>
            </a:r>
          </a:p>
          <a:p>
            <a:r>
              <a:rPr lang="en-US" sz="1000" b="1" dirty="0" smtClean="0">
                <a:solidFill>
                  <a:schemeClr val="accent6">
                    <a:lumMod val="50000"/>
                  </a:schemeClr>
                </a:solidFill>
              </a:rPr>
              <a:t>  Janga Reddy</a:t>
            </a:r>
          </a:p>
          <a:p>
            <a:endParaRPr lang="en-US" sz="1000" b="1" dirty="0">
              <a:solidFill>
                <a:schemeClr val="accent5"/>
              </a:solidFill>
            </a:endParaRPr>
          </a:p>
          <a:p>
            <a:r>
              <a:rPr lang="en-US" sz="1000" b="1" dirty="0">
                <a:solidFill>
                  <a:schemeClr val="accent5"/>
                </a:solidFill>
              </a:rPr>
              <a:t>ARB</a:t>
            </a:r>
          </a:p>
          <a:p>
            <a:r>
              <a:rPr lang="en-US" sz="1000" b="1" dirty="0">
                <a:solidFill>
                  <a:schemeClr val="accent6">
                    <a:lumMod val="50000"/>
                  </a:schemeClr>
                </a:solidFill>
              </a:rPr>
              <a:t>  Kenith, Onshore, Dupont</a:t>
            </a:r>
          </a:p>
          <a:p>
            <a:endParaRPr lang="en-US" sz="1000" b="1" dirty="0" smtClean="0">
              <a:solidFill>
                <a:schemeClr val="accent5"/>
              </a:solidFill>
            </a:endParaRPr>
          </a:p>
          <a:p>
            <a:r>
              <a:rPr lang="en-US" sz="1000" b="1" dirty="0" smtClean="0">
                <a:solidFill>
                  <a:schemeClr val="accent5"/>
                </a:solidFill>
              </a:rPr>
              <a:t>IS </a:t>
            </a:r>
            <a:r>
              <a:rPr lang="en-US" sz="1000" b="1" dirty="0">
                <a:solidFill>
                  <a:schemeClr val="accent5"/>
                </a:solidFill>
              </a:rPr>
              <a:t>Admin</a:t>
            </a:r>
            <a:r>
              <a:rPr lang="en-US" sz="1000" b="1" dirty="0" smtClean="0">
                <a:solidFill>
                  <a:schemeClr val="accent5"/>
                </a:solidFill>
              </a:rPr>
              <a:t/>
            </a:r>
            <a:br>
              <a:rPr lang="en-US" sz="1000" b="1" dirty="0" smtClean="0">
                <a:solidFill>
                  <a:schemeClr val="accent5"/>
                </a:solidFill>
              </a:rPr>
            </a:br>
            <a:r>
              <a:rPr lang="en-US" sz="1000" b="1" dirty="0" smtClean="0">
                <a:solidFill>
                  <a:schemeClr val="accent5"/>
                </a:solidFill>
              </a:rPr>
              <a:t> </a:t>
            </a:r>
            <a:r>
              <a:rPr lang="en-US" sz="1000" b="1" dirty="0" smtClean="0">
                <a:solidFill>
                  <a:schemeClr val="accent6">
                    <a:lumMod val="50000"/>
                  </a:schemeClr>
                </a:solidFill>
              </a:rPr>
              <a:t> Pratap Reddy (LINUX)</a:t>
            </a:r>
          </a:p>
          <a:p>
            <a:r>
              <a:rPr lang="en-US" sz="1000" b="1" dirty="0" smtClean="0">
                <a:solidFill>
                  <a:schemeClr val="accent6">
                    <a:lumMod val="50000"/>
                  </a:schemeClr>
                </a:solidFill>
              </a:rPr>
              <a:t>  Uday (Window)</a:t>
            </a:r>
          </a:p>
          <a:p>
            <a:endParaRPr lang="en-US" sz="1000" b="1" dirty="0" smtClean="0">
              <a:solidFill>
                <a:schemeClr val="accent5"/>
              </a:solidFill>
            </a:endParaRPr>
          </a:p>
          <a:p>
            <a:r>
              <a:rPr lang="en-US" sz="1000" b="1" dirty="0">
                <a:solidFill>
                  <a:schemeClr val="accent5"/>
                </a:solidFill>
              </a:rPr>
              <a:t>NSG </a:t>
            </a:r>
          </a:p>
          <a:p>
            <a:r>
              <a:rPr lang="en-US" sz="1000" b="1" dirty="0">
                <a:solidFill>
                  <a:schemeClr val="accent5"/>
                </a:solidFill>
              </a:rPr>
              <a:t> </a:t>
            </a:r>
            <a:r>
              <a:rPr lang="en-US" sz="1000" b="1" dirty="0">
                <a:solidFill>
                  <a:schemeClr val="accent6">
                    <a:lumMod val="50000"/>
                  </a:schemeClr>
                </a:solidFill>
              </a:rPr>
              <a:t> Uma Mahesh</a:t>
            </a:r>
          </a:p>
          <a:p>
            <a:endParaRPr lang="en-US" sz="1000" b="1" dirty="0">
              <a:solidFill>
                <a:schemeClr val="accent5"/>
              </a:solidFill>
            </a:endParaRPr>
          </a:p>
          <a:p>
            <a:r>
              <a:rPr lang="en-US" sz="1000" b="1" dirty="0" smtClean="0">
                <a:solidFill>
                  <a:schemeClr val="accent5"/>
                </a:solidFill>
              </a:rPr>
              <a:t>Clearing </a:t>
            </a:r>
            <a:r>
              <a:rPr lang="en-US" sz="1000" b="1" dirty="0">
                <a:solidFill>
                  <a:schemeClr val="accent5"/>
                </a:solidFill>
              </a:rPr>
              <a:t>House</a:t>
            </a:r>
          </a:p>
          <a:p>
            <a:r>
              <a:rPr lang="en-US" sz="1000" b="1" dirty="0" smtClean="0">
                <a:solidFill>
                  <a:schemeClr val="accent5"/>
                </a:solidFill>
              </a:rPr>
              <a:t>  </a:t>
            </a:r>
            <a:r>
              <a:rPr lang="en-US" sz="1000" b="1" dirty="0" smtClean="0">
                <a:solidFill>
                  <a:schemeClr val="accent6">
                    <a:lumMod val="50000"/>
                  </a:schemeClr>
                </a:solidFill>
              </a:rPr>
              <a:t>Shatabdi </a:t>
            </a:r>
          </a:p>
          <a:p>
            <a:r>
              <a:rPr lang="en-US" sz="1000" b="1" dirty="0" smtClean="0">
                <a:solidFill>
                  <a:schemeClr val="accent6">
                    <a:lumMod val="50000"/>
                  </a:schemeClr>
                </a:solidFill>
              </a:rPr>
              <a:t>  Vishal</a:t>
            </a:r>
          </a:p>
          <a:p>
            <a:endParaRPr lang="en-US" sz="1000" b="1" dirty="0">
              <a:solidFill>
                <a:schemeClr val="accent5"/>
              </a:solidFill>
            </a:endParaRPr>
          </a:p>
          <a:p>
            <a:r>
              <a:rPr lang="en-US" sz="1000" b="1" dirty="0" smtClean="0">
                <a:solidFill>
                  <a:schemeClr val="accent5"/>
                </a:solidFill>
              </a:rPr>
              <a:t>DBA </a:t>
            </a:r>
          </a:p>
          <a:p>
            <a:r>
              <a:rPr lang="en-US" sz="1000" b="1" dirty="0" smtClean="0">
                <a:solidFill>
                  <a:schemeClr val="accent5"/>
                </a:solidFill>
              </a:rPr>
              <a:t> </a:t>
            </a:r>
            <a:r>
              <a:rPr lang="en-US" sz="1000" b="1" dirty="0" smtClean="0">
                <a:solidFill>
                  <a:schemeClr val="accent6">
                    <a:lumMod val="50000"/>
                  </a:schemeClr>
                </a:solidFill>
              </a:rPr>
              <a:t> Rama Devi (Oracle)</a:t>
            </a:r>
          </a:p>
          <a:p>
            <a:r>
              <a:rPr lang="en-US" sz="1000" b="1" dirty="0" smtClean="0">
                <a:solidFill>
                  <a:schemeClr val="accent6">
                    <a:lumMod val="50000"/>
                  </a:schemeClr>
                </a:solidFill>
              </a:rPr>
              <a:t>  Darani (MS Sql)</a:t>
            </a:r>
          </a:p>
          <a:p>
            <a:r>
              <a:rPr lang="en-US" sz="1000" b="1" dirty="0" smtClean="0">
                <a:solidFill>
                  <a:schemeClr val="accent6">
                    <a:lumMod val="50000"/>
                  </a:schemeClr>
                </a:solidFill>
              </a:rPr>
              <a:t>  Devi Prasad</a:t>
            </a:r>
          </a:p>
          <a:p>
            <a:endParaRPr lang="en-US" sz="1000" b="1" dirty="0">
              <a:solidFill>
                <a:schemeClr val="accent5"/>
              </a:solidFill>
            </a:endParaRPr>
          </a:p>
          <a:p>
            <a:r>
              <a:rPr lang="en-US" sz="1000" b="1" dirty="0" smtClean="0">
                <a:solidFill>
                  <a:schemeClr val="accent5"/>
                </a:solidFill>
              </a:rPr>
              <a:t>.NET Application Team</a:t>
            </a:r>
          </a:p>
          <a:p>
            <a:r>
              <a:rPr lang="en-US" sz="1000" b="1" dirty="0" smtClean="0">
                <a:solidFill>
                  <a:schemeClr val="accent5"/>
                </a:solidFill>
              </a:rPr>
              <a:t>  </a:t>
            </a:r>
            <a:r>
              <a:rPr lang="en-US" sz="1000" b="1" dirty="0" smtClean="0">
                <a:solidFill>
                  <a:schemeClr val="accent6">
                    <a:lumMod val="50000"/>
                  </a:schemeClr>
                </a:solidFill>
              </a:rPr>
              <a:t>Chandrasekhar</a:t>
            </a:r>
          </a:p>
          <a:p>
            <a:r>
              <a:rPr lang="en-US" sz="1000" b="1" dirty="0" smtClean="0">
                <a:solidFill>
                  <a:schemeClr val="accent6">
                    <a:lumMod val="50000"/>
                  </a:schemeClr>
                </a:solidFill>
              </a:rPr>
              <a:t>  Shiva</a:t>
            </a:r>
          </a:p>
          <a:p>
            <a:r>
              <a:rPr lang="en-US" sz="1000" b="1" dirty="0" smtClean="0">
                <a:solidFill>
                  <a:schemeClr val="accent6">
                    <a:lumMod val="50000"/>
                  </a:schemeClr>
                </a:solidFill>
              </a:rPr>
              <a:t>  Yogendra</a:t>
            </a:r>
          </a:p>
          <a:p>
            <a:endParaRPr lang="en-US" sz="1000" b="1" dirty="0" smtClean="0">
              <a:solidFill>
                <a:schemeClr val="accent5"/>
              </a:solidFill>
            </a:endParaRPr>
          </a:p>
          <a:p>
            <a:r>
              <a:rPr lang="en-US" sz="1000" b="1" dirty="0" smtClean="0">
                <a:solidFill>
                  <a:schemeClr val="accent5"/>
                </a:solidFill>
              </a:rPr>
              <a:t>Java Application Team</a:t>
            </a:r>
          </a:p>
          <a:p>
            <a:r>
              <a:rPr lang="en-US" sz="1000" b="1" dirty="0" smtClean="0">
                <a:solidFill>
                  <a:schemeClr val="accent5"/>
                </a:solidFill>
              </a:rPr>
              <a:t> </a:t>
            </a:r>
            <a:r>
              <a:rPr lang="en-US" sz="1000" b="1" dirty="0" smtClean="0">
                <a:solidFill>
                  <a:schemeClr val="accent6">
                    <a:lumMod val="50000"/>
                  </a:schemeClr>
                </a:solidFill>
              </a:rPr>
              <a:t> Veenadhar</a:t>
            </a:r>
          </a:p>
          <a:p>
            <a:r>
              <a:rPr lang="en-US" sz="1000" b="1" dirty="0" smtClean="0">
                <a:solidFill>
                  <a:schemeClr val="accent6">
                    <a:lumMod val="50000"/>
                  </a:schemeClr>
                </a:solidFill>
              </a:rPr>
              <a:t>  Sai Chaitanya</a:t>
            </a:r>
          </a:p>
          <a:p>
            <a:r>
              <a:rPr lang="en-US" sz="1000" b="1" dirty="0" smtClean="0">
                <a:solidFill>
                  <a:schemeClr val="accent6">
                    <a:lumMod val="50000"/>
                  </a:schemeClr>
                </a:solidFill>
              </a:rPr>
              <a:t>  Sukumar</a:t>
            </a:r>
          </a:p>
          <a:p>
            <a:r>
              <a:rPr lang="en-US" sz="1000" b="1" dirty="0" smtClean="0">
                <a:solidFill>
                  <a:schemeClr val="accent6">
                    <a:lumMod val="50000"/>
                  </a:schemeClr>
                </a:solidFill>
              </a:rPr>
              <a:t>  Murali</a:t>
            </a:r>
          </a:p>
          <a:p>
            <a:endParaRPr lang="en-US" sz="1000" b="1" dirty="0">
              <a:solidFill>
                <a:schemeClr val="accent5"/>
              </a:solidFill>
            </a:endParaRPr>
          </a:p>
          <a:p>
            <a:r>
              <a:rPr lang="en-US" sz="1000" b="1" dirty="0" smtClean="0">
                <a:solidFill>
                  <a:schemeClr val="accent5"/>
                </a:solidFill>
              </a:rPr>
              <a:t>DevOps</a:t>
            </a:r>
            <a:endParaRPr lang="en-US" sz="1000" b="1" dirty="0">
              <a:solidFill>
                <a:schemeClr val="accent5"/>
              </a:solidFill>
            </a:endParaRPr>
          </a:p>
          <a:p>
            <a:r>
              <a:rPr lang="en-US" sz="1000" b="1" dirty="0" smtClean="0">
                <a:solidFill>
                  <a:schemeClr val="accent5"/>
                </a:solidFill>
              </a:rPr>
              <a:t> </a:t>
            </a:r>
            <a:r>
              <a:rPr lang="en-US" sz="1000" b="1" dirty="0" smtClean="0">
                <a:solidFill>
                  <a:schemeClr val="accent6">
                    <a:lumMod val="50000"/>
                  </a:schemeClr>
                </a:solidFill>
              </a:rPr>
              <a:t> Madhu</a:t>
            </a:r>
          </a:p>
          <a:p>
            <a:r>
              <a:rPr lang="en-US" sz="1000" b="1" dirty="0" smtClean="0">
                <a:solidFill>
                  <a:schemeClr val="accent6">
                    <a:lumMod val="50000"/>
                  </a:schemeClr>
                </a:solidFill>
              </a:rPr>
              <a:t>  Murari</a:t>
            </a:r>
            <a:endParaRPr lang="en-US" sz="1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66" name="Straight Arrow Connector 65"/>
          <p:cNvCxnSpPr>
            <a:stCxn id="132" idx="0"/>
            <a:endCxn id="137" idx="2"/>
          </p:cNvCxnSpPr>
          <p:nvPr/>
        </p:nvCxnSpPr>
        <p:spPr>
          <a:xfrm flipV="1">
            <a:off x="5135516" y="1527894"/>
            <a:ext cx="793" cy="547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108" idx="0"/>
          </p:cNvCxnSpPr>
          <p:nvPr/>
        </p:nvCxnSpPr>
        <p:spPr>
          <a:xfrm flipV="1">
            <a:off x="5111480" y="2647705"/>
            <a:ext cx="18202" cy="513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H="1">
            <a:off x="3760181" y="5418678"/>
            <a:ext cx="4778" cy="319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6078469" y="5737070"/>
            <a:ext cx="1050385" cy="824860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>
                <a:solidFill>
                  <a:prstClr val="white"/>
                </a:solidFill>
              </a:rPr>
              <a:t> </a:t>
            </a:r>
            <a:r>
              <a:rPr lang="en-US" sz="900" b="1" dirty="0">
                <a:solidFill>
                  <a:prstClr val="white"/>
                </a:solidFill>
              </a:rPr>
              <a:t>CR/CAB Process</a:t>
            </a:r>
            <a:endParaRPr lang="en-US" sz="900" b="1" dirty="0" smtClean="0">
              <a:solidFill>
                <a:prstClr val="white"/>
              </a:solidFill>
            </a:endParaRPr>
          </a:p>
        </p:txBody>
      </p:sp>
      <p:cxnSp>
        <p:nvCxnSpPr>
          <p:cNvPr id="27" name="Straight Arrow Connector 26"/>
          <p:cNvCxnSpPr>
            <a:stCxn id="59" idx="3"/>
            <a:endCxn id="72" idx="1"/>
          </p:cNvCxnSpPr>
          <p:nvPr/>
        </p:nvCxnSpPr>
        <p:spPr>
          <a:xfrm flipV="1">
            <a:off x="7128854" y="6133529"/>
            <a:ext cx="296097" cy="15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6" idx="3"/>
          </p:cNvCxnSpPr>
          <p:nvPr/>
        </p:nvCxnSpPr>
        <p:spPr>
          <a:xfrm>
            <a:off x="7297484" y="1238119"/>
            <a:ext cx="4829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4671817" y="5749694"/>
            <a:ext cx="1050385" cy="824860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b="1" dirty="0" smtClean="0">
                <a:solidFill>
                  <a:prstClr val="white"/>
                </a:solidFill>
              </a:rPr>
              <a:t> UAT Sign Off (DuPont)</a:t>
            </a:r>
          </a:p>
        </p:txBody>
      </p:sp>
      <p:cxnSp>
        <p:nvCxnSpPr>
          <p:cNvPr id="18" name="Straight Arrow Connector 17"/>
          <p:cNvCxnSpPr>
            <a:stCxn id="69" idx="3"/>
            <a:endCxn id="60" idx="1"/>
          </p:cNvCxnSpPr>
          <p:nvPr/>
        </p:nvCxnSpPr>
        <p:spPr>
          <a:xfrm>
            <a:off x="4245841" y="6157952"/>
            <a:ext cx="425976" cy="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0" idx="3"/>
          </p:cNvCxnSpPr>
          <p:nvPr/>
        </p:nvCxnSpPr>
        <p:spPr>
          <a:xfrm flipV="1">
            <a:off x="5722202" y="6135450"/>
            <a:ext cx="344541" cy="26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50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97280"/>
            <a:ext cx="10515600" cy="72834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Architectural: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 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Kennith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(Technical) &amp;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Janga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(Assessment &amp; Fitment) for Architectural process: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Once the TAQ gets ready, Architecture team will create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assessment report.</a:t>
            </a:r>
          </a:p>
          <a:p>
            <a:pPr lvl="0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With the help of assessment report, they create fitment analysis report.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Once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fitment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reports ready then Architecture team review the report and work for Azure-Architecture (migration).</a:t>
            </a:r>
          </a:p>
          <a:p>
            <a:pPr lvl="0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Difference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of on-prim and Azure architecture for an application, wherever it is/was applicable.</a:t>
            </a:r>
          </a:p>
          <a:p>
            <a:pPr marL="0" indent="0">
              <a:buNone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9485652"/>
              </p:ext>
            </p:extLst>
          </p:nvPr>
        </p:nvGraphicFramePr>
        <p:xfrm>
          <a:off x="5366112" y="3838484"/>
          <a:ext cx="1963783" cy="1347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9" name="Document" showAsIcon="1" r:id="rId3" imgW="914400" imgH="771480" progId="Word.Document.12">
                  <p:embed/>
                </p:oleObj>
              </mc:Choice>
              <mc:Fallback>
                <p:oleObj name="Document" showAsIcon="1" r:id="rId3" imgW="914400" imgH="7714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66112" y="3838484"/>
                        <a:ext cx="1963783" cy="1347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1253317"/>
              </p:ext>
            </p:extLst>
          </p:nvPr>
        </p:nvGraphicFramePr>
        <p:xfrm>
          <a:off x="8491674" y="3823936"/>
          <a:ext cx="2198914" cy="12444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" name="Presentation" showAsIcon="1" r:id="rId5" imgW="914400" imgH="771480" progId="PowerPoint.Show.12">
                  <p:embed/>
                </p:oleObj>
              </mc:Choice>
              <mc:Fallback>
                <p:oleObj name="Presentation" showAsIcon="1" r:id="rId5" imgW="914400" imgH="771480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491674" y="3823936"/>
                        <a:ext cx="2198914" cy="12444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1564752"/>
              </p:ext>
            </p:extLst>
          </p:nvPr>
        </p:nvGraphicFramePr>
        <p:xfrm>
          <a:off x="2351314" y="3838484"/>
          <a:ext cx="2142309" cy="1229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" name="Presentation" showAsIcon="1" r:id="rId7" imgW="914400" imgH="771480" progId="PowerPoint.Show.12">
                  <p:embed/>
                </p:oleObj>
              </mc:Choice>
              <mc:Fallback>
                <p:oleObj name="Presentation" showAsIcon="1" r:id="rId7" imgW="914400" imgH="771480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51314" y="3838484"/>
                        <a:ext cx="2142309" cy="1229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578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97280"/>
            <a:ext cx="10515600" cy="72834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NSG/Security: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 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U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ma Mahesh for NSG/Security process: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509" y="1825624"/>
            <a:ext cx="11040291" cy="4823369"/>
          </a:xfrm>
        </p:spPr>
        <p:txBody>
          <a:bodyPr>
            <a:normAutofit/>
          </a:bodyPr>
          <a:lstStyle/>
          <a:p>
            <a:pPr lv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He is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an authorized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person get the request from IS/Application team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different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firewall/port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opening.</a:t>
            </a:r>
          </a:p>
          <a:p>
            <a:pPr lvl="0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Once he receive the request he does the validation at his end before submitting the request on portal.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loud Callout 3"/>
          <p:cNvSpPr/>
          <p:nvPr/>
        </p:nvSpPr>
        <p:spPr>
          <a:xfrm>
            <a:off x="1378146" y="2468880"/>
            <a:ext cx="3139450" cy="2468115"/>
          </a:xfrm>
          <a:prstGeom prst="cloud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 flipH="1">
            <a:off x="2103120" y="3076695"/>
            <a:ext cx="648239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Azure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Cloud Callout 7"/>
          <p:cNvSpPr/>
          <p:nvPr/>
        </p:nvSpPr>
        <p:spPr>
          <a:xfrm>
            <a:off x="3455129" y="5747491"/>
            <a:ext cx="1815738" cy="718457"/>
          </a:xfrm>
          <a:prstGeom prst="cloud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DuPont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35453" y="5539314"/>
            <a:ext cx="809898" cy="342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429106" y="2843183"/>
            <a:ext cx="1263846" cy="387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684707" y="3698718"/>
            <a:ext cx="809898" cy="10336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RG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VM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50180" y="2583687"/>
            <a:ext cx="809898" cy="9897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RG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VM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7502148" y="3384472"/>
            <a:ext cx="2390503" cy="9598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IBM</a:t>
            </a:r>
          </a:p>
          <a:p>
            <a:pPr algn="ctr"/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CSC</a:t>
            </a:r>
          </a:p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TCS</a:t>
            </a:r>
          </a:p>
          <a:p>
            <a:pPr algn="ctr"/>
            <a:endParaRPr lang="en-US" sz="2000" dirty="0"/>
          </a:p>
        </p:txBody>
      </p:sp>
      <p:sp>
        <p:nvSpPr>
          <p:cNvPr id="22" name="Arc 21"/>
          <p:cNvSpPr/>
          <p:nvPr/>
        </p:nvSpPr>
        <p:spPr>
          <a:xfrm flipH="1" flipV="1">
            <a:off x="1785259" y="4737808"/>
            <a:ext cx="3148703" cy="1295153"/>
          </a:xfrm>
          <a:prstGeom prst="arc">
            <a:avLst>
              <a:gd name="adj1" fmla="val 16200000"/>
              <a:gd name="adj2" fmla="val 164135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521826" y="5231495"/>
            <a:ext cx="333113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3" name="Straight Connector 32"/>
          <p:cNvCxnSpPr>
            <a:stCxn id="13" idx="2"/>
            <a:endCxn id="12" idx="0"/>
          </p:cNvCxnSpPr>
          <p:nvPr/>
        </p:nvCxnSpPr>
        <p:spPr>
          <a:xfrm flipH="1">
            <a:off x="3089656" y="3573431"/>
            <a:ext cx="365473" cy="125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5" idx="4"/>
            <a:endCxn id="10" idx="3"/>
          </p:cNvCxnSpPr>
          <p:nvPr/>
        </p:nvCxnSpPr>
        <p:spPr>
          <a:xfrm rot="5400000">
            <a:off x="7038114" y="4051522"/>
            <a:ext cx="1366525" cy="195204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1" idx="2"/>
            <a:endCxn id="15" idx="2"/>
          </p:cNvCxnSpPr>
          <p:nvPr/>
        </p:nvCxnSpPr>
        <p:spPr>
          <a:xfrm rot="16200000" flipH="1">
            <a:off x="6964691" y="3326920"/>
            <a:ext cx="633795" cy="44111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rc 47"/>
          <p:cNvSpPr/>
          <p:nvPr/>
        </p:nvSpPr>
        <p:spPr>
          <a:xfrm>
            <a:off x="1378146" y="2990003"/>
            <a:ext cx="5050960" cy="926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777450" y="3418891"/>
            <a:ext cx="333113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451658" y="4815125"/>
            <a:ext cx="333113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095618" y="4261158"/>
            <a:ext cx="333113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3" name="Arc 62"/>
          <p:cNvSpPr/>
          <p:nvPr/>
        </p:nvSpPr>
        <p:spPr>
          <a:xfrm>
            <a:off x="2059603" y="4548849"/>
            <a:ext cx="4568163" cy="1215748"/>
          </a:xfrm>
          <a:prstGeom prst="arc">
            <a:avLst>
              <a:gd name="adj1" fmla="val 12979324"/>
              <a:gd name="adj2" fmla="val 8138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431091" y="2470072"/>
            <a:ext cx="914400" cy="914400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7199" y="2728526"/>
            <a:ext cx="77803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Internet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Arc 15"/>
          <p:cNvSpPr/>
          <p:nvPr/>
        </p:nvSpPr>
        <p:spPr>
          <a:xfrm>
            <a:off x="838200" y="2583687"/>
            <a:ext cx="947059" cy="64689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417497" y="2442115"/>
            <a:ext cx="333113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40402" y="2901266"/>
            <a:ext cx="135255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Shared Location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833654" y="5534172"/>
            <a:ext cx="1263846" cy="387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829325" y="5566761"/>
            <a:ext cx="135255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Shared Location</a:t>
            </a:r>
          </a:p>
        </p:txBody>
      </p:sp>
    </p:spTree>
    <p:extLst>
      <p:ext uri="{BB962C8B-B14F-4D97-AF65-F5344CB8AC3E}">
        <p14:creationId xmlns:p14="http://schemas.microsoft.com/office/powerpoint/2010/main" val="183715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97280"/>
            <a:ext cx="10515600" cy="72834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Infrastructure (IS):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 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Pratap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Reddy (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unix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) &amp;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Uday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(windows) for IS process: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After the assessment, application team send request to IS team for RFS &amp; RG.</a:t>
            </a:r>
          </a:p>
          <a:p>
            <a:pPr lv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IS team will first send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mail and submit request from portal,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for requesting RFS to client (DuPont).</a:t>
            </a:r>
          </a:p>
          <a:p>
            <a:pPr lvl="0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Once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RFS get approved, will move for RG approval.</a:t>
            </a:r>
          </a:p>
          <a:p>
            <a:pPr lv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After RG approval by DuPont, one RG group (with proper naming convention) will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be created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on azure-portal.</a:t>
            </a:r>
          </a:p>
          <a:p>
            <a:pPr lv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 VSTS one folder has been created with respect of RG. </a:t>
            </a:r>
          </a:p>
          <a:p>
            <a:pPr lv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After approvals, IS team will start creating infrastructure for development team.</a:t>
            </a:r>
          </a:p>
          <a:p>
            <a:pPr lv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IS/DevOps team will spin-up the actual VM in that particular RG group.</a:t>
            </a:r>
          </a:p>
          <a:p>
            <a:pPr lv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After VM creation, they installed middle-ware software on that VM according to application.</a:t>
            </a:r>
          </a:p>
          <a:p>
            <a:pPr lv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After that, IS team will make a request to NSG team for port opening.</a:t>
            </a:r>
          </a:p>
          <a:p>
            <a:pPr lvl="0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IS team does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installation of tomcat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server and creation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of multiple instances of tomcat on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Azure-VM.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They are doing OS-Hardening, SSL certificate configuration, IIS, telnet.</a:t>
            </a:r>
          </a:p>
          <a:p>
            <a:pPr marL="0" lvl="0" indent="0" algn="r">
              <a:buNone/>
            </a:pPr>
            <a:r>
              <a:rPr lang="en-US" dirty="0" smtClean="0"/>
              <a:t>Continue</a:t>
            </a:r>
            <a:r>
              <a:rPr lang="en-US" dirty="0"/>
              <a:t>…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67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97280"/>
            <a:ext cx="10515600" cy="72834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 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18457"/>
            <a:ext cx="10515600" cy="5458506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</a:p>
          <a:p>
            <a:pPr lvl="0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Configuration of tomcat for routing of URL (http &amp; https).</a:t>
            </a:r>
          </a:p>
          <a:p>
            <a:pPr lvl="0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Configuration of Java-Heap size for tomcat.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Deployment of war files on Azure-Unix tomcat server.</a:t>
            </a:r>
          </a:p>
          <a:p>
            <a:pPr marL="0" lvl="0" indent="0">
              <a:buNone/>
            </a:pP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.NET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.NET framework installation.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IIS configuration </a:t>
            </a:r>
          </a:p>
          <a:p>
            <a:pPr marL="0" indent="0">
              <a:buNone/>
            </a:pP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SSL</a:t>
            </a:r>
          </a:p>
          <a:p>
            <a:pPr lvl="0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Creation of Java-Key specification through window script.</a:t>
            </a:r>
          </a:p>
          <a:p>
            <a:pPr lvl="0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With the help of Java-Key, CSR file will create.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Will share the encrypted key which is present in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jsk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file, with Karen.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Karen will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provoide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SSL certificate.</a:t>
            </a:r>
          </a:p>
          <a:p>
            <a:pPr marL="0" lvl="0" indent="0" algn="r">
              <a:buNone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31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97280"/>
            <a:ext cx="10515600" cy="72834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Clearing House: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 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Shatabdi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&amp; Vishal for Clearing House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process: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Once the VM spin-up, then application team send mail to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clearing house team to access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VM-servers.</a:t>
            </a:r>
          </a:p>
          <a:p>
            <a:pPr lv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Once they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get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mail from application team, they raise the request on DuPont-portal for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access of the VMs.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‘DuPont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 My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access’ portal used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to raise request for AD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DSOM ticket will be generated once it is approved form my-access portal.</a:t>
            </a:r>
          </a:p>
          <a:p>
            <a:pPr lvl="0"/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Dupont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-TCS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AD-Team will create the active-directory group and provide the access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936614"/>
              </p:ext>
            </p:extLst>
          </p:nvPr>
        </p:nvGraphicFramePr>
        <p:xfrm>
          <a:off x="1393370" y="4001294"/>
          <a:ext cx="1780903" cy="1380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Worksheet" showAsIcon="1" r:id="rId3" imgW="914400" imgH="771480" progId="Excel.Sheet.12">
                  <p:embed/>
                </p:oleObj>
              </mc:Choice>
              <mc:Fallback>
                <p:oleObj name="Worksheet" showAsIcon="1" r:id="rId3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93370" y="4001294"/>
                        <a:ext cx="1780903" cy="13806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5565783"/>
              </p:ext>
            </p:extLst>
          </p:nvPr>
        </p:nvGraphicFramePr>
        <p:xfrm>
          <a:off x="3729444" y="4001294"/>
          <a:ext cx="2279470" cy="128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Presentation" showAsIcon="1" r:id="rId5" imgW="914400" imgH="771480" progId="PowerPoint.Show.12">
                  <p:embed/>
                </p:oleObj>
              </mc:Choice>
              <mc:Fallback>
                <p:oleObj name="Presentation" showAsIcon="1" r:id="rId5" imgW="914400" imgH="771480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29444" y="4001294"/>
                        <a:ext cx="2279470" cy="1289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612705"/>
              </p:ext>
            </p:extLst>
          </p:nvPr>
        </p:nvGraphicFramePr>
        <p:xfrm>
          <a:off x="6984274" y="4001294"/>
          <a:ext cx="1571897" cy="1145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Packager Shell Object" showAsIcon="1" r:id="rId7" imgW="914400" imgH="771480" progId="Package">
                  <p:embed/>
                </p:oleObj>
              </mc:Choice>
              <mc:Fallback>
                <p:oleObj name="Packager Shell Object" showAsIcon="1" r:id="rId7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984274" y="4001294"/>
                        <a:ext cx="1571897" cy="11454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587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97280"/>
            <a:ext cx="10515600" cy="72834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Application Team (JAVA):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 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Veenadhar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Sukumar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</a:rPr>
              <a:t>Murali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 &amp; Sai for Java application migration: 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22925"/>
          </a:xfrm>
        </p:spPr>
        <p:txBody>
          <a:bodyPr>
            <a:noAutofit/>
          </a:bodyPr>
          <a:lstStyle/>
          <a:p>
            <a:pPr lvl="0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After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Assessment Report (TAQ), Application team will get Azure-Fitment Analysis.</a:t>
            </a:r>
          </a:p>
          <a:p>
            <a:pPr lv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On the basis of TAQ, application team will create RFS request with the help of AMS team.</a:t>
            </a:r>
          </a:p>
          <a:p>
            <a:pPr lv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Application Owner will give approval for creation of RG.</a:t>
            </a:r>
          </a:p>
          <a:p>
            <a:pPr lv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Application team responsible to check-in the code into VSTS.</a:t>
            </a:r>
          </a:p>
          <a:p>
            <a:pPr lvl="0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Migration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of java application on prim to Azure IAAS/PAAS.</a:t>
            </a:r>
          </a:p>
          <a:p>
            <a:pPr lvl="0"/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explained fixes/changes in source code to move application from on prime to Azure.</a:t>
            </a:r>
          </a:p>
          <a:p>
            <a:pPr lv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Changes jdk1.7 to jdk1.8(Azure Fitment).</a:t>
            </a:r>
          </a:p>
          <a:p>
            <a:pPr lv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VSTS is used only for source code repository.</a:t>
            </a:r>
          </a:p>
          <a:p>
            <a:pPr lvl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Build and deploy application is being done manually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r">
              <a:buNone/>
            </a:pPr>
            <a:r>
              <a:rPr lang="en-US" dirty="0" smtClean="0"/>
              <a:t>Continue</a:t>
            </a:r>
            <a:r>
              <a:rPr lang="en-US" dirty="0"/>
              <a:t>…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92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88AA0D9A7FF244822B2DC3E325B0FB" ma:contentTypeVersion="0" ma:contentTypeDescription="Create a new document." ma:contentTypeScope="" ma:versionID="8dd2c4d7c3e53e59293a7e058249dfb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C175BD7-662B-48DB-BECC-51B2E5CCF76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5451CAC-606D-4E7E-B524-91318A5072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ABA944E-4375-4CAE-9ACF-8C626229F33A}">
  <ds:schemaRefs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www.w3.org/XML/1998/namespace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1708</Words>
  <Application>Microsoft Office PowerPoint</Application>
  <PresentationFormat>Custom</PresentationFormat>
  <Paragraphs>272</Paragraphs>
  <Slides>18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Office Theme</vt:lpstr>
      <vt:lpstr>Microsoft Word Document</vt:lpstr>
      <vt:lpstr>Presentation</vt:lpstr>
      <vt:lpstr>Worksheet</vt:lpstr>
      <vt:lpstr>Packager Shell Object</vt:lpstr>
      <vt:lpstr>Azure Migration Process</vt:lpstr>
      <vt:lpstr>Introduction:   </vt:lpstr>
      <vt:lpstr>Migration Process (IAAS): </vt:lpstr>
      <vt:lpstr>Architectural:  Kennith (Technical) &amp; Janga (Assessment &amp; Fitment) for Architectural process:  </vt:lpstr>
      <vt:lpstr>NSG/Security:  Uma Mahesh for NSG/Security process: </vt:lpstr>
      <vt:lpstr>Infrastructure (IS):  Pratap Reddy (unix) &amp; Uday (windows) for IS process:  </vt:lpstr>
      <vt:lpstr>    </vt:lpstr>
      <vt:lpstr>Clearing House:  Shatabdi &amp; Vishal for Clearing House process:  </vt:lpstr>
      <vt:lpstr>Application Team (JAVA):  Veenadhar, Sukumar, Murali &amp; Sai for Java application migration:   </vt:lpstr>
      <vt:lpstr>PowerPoint Presentation</vt:lpstr>
      <vt:lpstr>Application Team (.NET):  ChandraShekhar &amp; Shiva for .NET application migration:   </vt:lpstr>
      <vt:lpstr>PowerPoint Presentation</vt:lpstr>
      <vt:lpstr>Database:  Rama Devi (Oracle) &amp; Darani (SQL) for database process:   </vt:lpstr>
      <vt:lpstr>PowerPoint Presentation</vt:lpstr>
      <vt:lpstr>DevOps:  Madhu Kolli for devops process:  </vt:lpstr>
      <vt:lpstr>Scrum Master:  AthiNarayanan for scrum process: </vt:lpstr>
      <vt:lpstr>Contact Details:  Please find the attached excel file for this: 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Migration Process</dc:title>
  <dc:creator>Aashish  Tiwari</dc:creator>
  <cp:lastModifiedBy>anand1</cp:lastModifiedBy>
  <cp:revision>4</cp:revision>
  <dcterms:modified xsi:type="dcterms:W3CDTF">2018-04-04T15:02:47Z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0x0101000B88AA0D9A7FF244822B2DC3E325B0FB</vt:lpwstr>
  </property>
</Properties>
</file>