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sldIdLst>
    <p:sldId id="257" r:id="rId5"/>
    <p:sldId id="453" r:id="rId6"/>
    <p:sldId id="533" r:id="rId7"/>
    <p:sldId id="534" r:id="rId8"/>
    <p:sldId id="535" r:id="rId9"/>
    <p:sldId id="538" r:id="rId10"/>
    <p:sldId id="542" r:id="rId11"/>
    <p:sldId id="539" r:id="rId12"/>
    <p:sldId id="543" r:id="rId13"/>
    <p:sldId id="537" r:id="rId14"/>
    <p:sldId id="544" r:id="rId15"/>
    <p:sldId id="536" r:id="rId16"/>
    <p:sldId id="457" r:id="rId17"/>
    <p:sldId id="528" r:id="rId18"/>
    <p:sldId id="529" r:id="rId19"/>
    <p:sldId id="530" r:id="rId20"/>
    <p:sldId id="531" r:id="rId21"/>
    <p:sldId id="532" r:id="rId22"/>
    <p:sldId id="540" r:id="rId23"/>
    <p:sldId id="526" r:id="rId24"/>
    <p:sldId id="5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FD5"/>
    <a:srgbClr val="F6F6F6"/>
    <a:srgbClr val="CCE5BA"/>
    <a:srgbClr val="51DC66"/>
    <a:srgbClr val="D2D2D2"/>
    <a:srgbClr val="CACD9B"/>
    <a:srgbClr val="00BCF2"/>
    <a:srgbClr val="C390C6"/>
    <a:srgbClr val="D3F2FC"/>
    <a:srgbClr val="F6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B16BB-01B2-48DD-AE1F-CD58C8E3AC7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6D135-4642-4584-BD3E-EA1003A7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A45A-DA65-48DA-AA34-7119E34F2D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5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6D135-4642-4584-BD3E-EA1003A7E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56"/>
            <a:ext cx="12195721" cy="6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5693" y="6364369"/>
            <a:ext cx="3048793" cy="329089"/>
          </a:xfrm>
          <a:prstGeom prst="rect">
            <a:avLst/>
          </a:prstGeom>
        </p:spPr>
      </p:pic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1588" y="3742300"/>
            <a:ext cx="9208675" cy="2233318"/>
          </a:xfrm>
          <a:prstGeom prst="rect">
            <a:avLst/>
          </a:prstGeom>
          <a:solidFill>
            <a:srgbClr val="7FBA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6179" tIns="38089" rIns="76179" bIns="38089" rtlCol="0" anchor="b"/>
          <a:lstStyle/>
          <a:p>
            <a:pPr algn="ctr" defTabSz="1218303"/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42301"/>
            <a:ext cx="9213983" cy="1479053"/>
          </a:xfrm>
        </p:spPr>
        <p:txBody>
          <a:bodyPr anchor="b">
            <a:normAutofit/>
          </a:bodyPr>
          <a:lstStyle>
            <a:lvl1pPr algn="l">
              <a:defRPr sz="439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21354"/>
            <a:ext cx="9210262" cy="733301"/>
          </a:xfrm>
        </p:spPr>
        <p:txBody>
          <a:bodyPr anchor="ctr"/>
          <a:lstStyle>
            <a:lvl1pPr marL="292012" indent="0" algn="l">
              <a:buNone/>
              <a:defRPr sz="23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573607"/>
            <a:ext cx="12192000" cy="373063"/>
          </a:xfrm>
          <a:prstGeom prst="rect">
            <a:avLst/>
          </a:prstGeom>
        </p:spPr>
        <p:txBody>
          <a:bodyPr lIns="380893" tIns="53325" rIns="53325" bIns="53325">
            <a:noAutofit/>
          </a:bodyPr>
          <a:lstStyle>
            <a:lvl1pPr marL="61894" indent="0">
              <a:buNone/>
              <a:defRPr sz="2800">
                <a:solidFill>
                  <a:srgbClr val="0070C0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62001" y="1524000"/>
            <a:ext cx="10668000" cy="4572000"/>
          </a:xfrm>
        </p:spPr>
        <p:txBody>
          <a:bodyPr>
            <a:normAutofit/>
          </a:bodyPr>
          <a:lstStyle>
            <a:lvl1pPr marL="347559" indent="-347559">
              <a:buClr>
                <a:srgbClr val="0070C0"/>
              </a:buClr>
              <a:defRPr sz="3199">
                <a:solidFill>
                  <a:srgbClr val="0070C0"/>
                </a:solidFill>
                <a:latin typeface="+mj-lt"/>
              </a:defRPr>
            </a:lvl1pPr>
            <a:lvl2pPr marL="623701" indent="-342797">
              <a:defRPr sz="2799">
                <a:latin typeface="+mj-lt"/>
              </a:defRPr>
            </a:lvl2pPr>
            <a:lvl3pPr marL="798273" indent="-211075">
              <a:defRPr sz="2399">
                <a:latin typeface="+mj-lt"/>
              </a:defRPr>
            </a:lvl3pPr>
            <a:lvl4pPr marL="1145831" indent="-276142">
              <a:defRPr sz="1999">
                <a:latin typeface="+mj-lt"/>
              </a:defRPr>
            </a:lvl4pPr>
            <a:lvl5pPr marL="1379124" indent="-233293">
              <a:defRPr sz="1799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/>
            </a:lvl1pPr>
          </a:lstStyle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r">
              <a:defRPr sz="800"/>
            </a:lvl1pPr>
          </a:lstStyle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256"/>
            <a:ext cx="12195721" cy="6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>
            <p:custDataLst>
              <p:tags r:id="rId1"/>
            </p:custDataLst>
          </p:nvPr>
        </p:nvSpPr>
        <p:spPr>
          <a:xfrm>
            <a:off x="1588" y="3742300"/>
            <a:ext cx="9208675" cy="2233318"/>
          </a:xfrm>
          <a:prstGeom prst="rect">
            <a:avLst/>
          </a:prstGeom>
          <a:solidFill>
            <a:schemeClr val="tx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6179" tIns="38089" rIns="76179" bIns="38089" rtlCol="0" anchor="b"/>
          <a:lstStyle/>
          <a:p>
            <a:pPr algn="ctr" defTabSz="1218303"/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0" y="3742302"/>
            <a:ext cx="9210262" cy="1366729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 algn="l" defTabSz="10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399" kern="1200" spc="-58" baseline="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5161324"/>
            <a:ext cx="9210262" cy="814295"/>
          </a:xfrm>
          <a:prstGeom prst="rect">
            <a:avLst/>
          </a:prstGeom>
        </p:spPr>
        <p:txBody>
          <a:bodyPr lIns="380893" anchor="ctr">
            <a:noAutofit/>
          </a:bodyPr>
          <a:lstStyle>
            <a:lvl1pPr marL="292012" indent="0" algn="l" defTabSz="1088104" rtl="0" eaLnBrk="1" latinLnBrk="0" hangingPunct="1">
              <a:lnSpc>
                <a:spcPct val="80000"/>
              </a:lnSpc>
              <a:spcBef>
                <a:spcPct val="20000"/>
              </a:spcBef>
              <a:buClr>
                <a:srgbClr val="0072C6"/>
              </a:buClr>
              <a:buSzPct val="100000"/>
              <a:buFont typeface="Wingdings" pitchFamily="2" charset="2"/>
              <a:buNone/>
              <a:defRPr lang="en-US" sz="2399" kern="1200" dirty="0" smtClean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smtClean="0"/>
              <a:t>Click to edit Master text styles</a:t>
            </a:r>
          </a:p>
        </p:txBody>
      </p:sp>
      <p:pic>
        <p:nvPicPr>
          <p:cNvPr id="15" name="Picture 14" descr="logo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5693" y="6364369"/>
            <a:ext cx="3048793" cy="3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2"/>
            <a:ext cx="12192000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6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218303"/>
            <a:r>
              <a:rPr lang="en-US" dirty="0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2" y="1524003"/>
            <a:ext cx="106680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218303"/>
            <a:fld id="{0E4635FC-D003-49C4-A1DB-64116217BE9A}" type="slidenum">
              <a:rPr lang="en-US" smtClean="0">
                <a:solidFill>
                  <a:srgbClr val="505050"/>
                </a:solidFill>
              </a:rPr>
              <a:pPr defTabSz="1218303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pic>
        <p:nvPicPr>
          <p:cNvPr id="6" name="Picture 5" descr="logo1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1" y="6582989"/>
            <a:ext cx="2514599" cy="2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algn="l" defTabSz="108810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28" indent="-190428" algn="l" defTabSz="1088104" rtl="0" eaLnBrk="1" latinLnBrk="0" hangingPunct="1">
        <a:spcBef>
          <a:spcPct val="20000"/>
        </a:spcBef>
        <a:buClr>
          <a:srgbClr val="0072C6"/>
        </a:buClr>
        <a:buSzPct val="100000"/>
        <a:buFont typeface="Wingdings" pitchFamily="2" charset="2"/>
        <a:buChar char="§"/>
        <a:defRPr sz="2400" kern="1200">
          <a:solidFill>
            <a:srgbClr val="0072C6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7" indent="-272026" algn="l" defTabSz="10881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4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5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742301"/>
            <a:ext cx="9224683" cy="2127557"/>
          </a:xfrm>
        </p:spPr>
        <p:txBody>
          <a:bodyPr vert="horz" wrap="square" lIns="91400" tIns="45701" rIns="91400" bIns="45701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Light" panose="020B0502040204020203" pitchFamily="34" charset="0"/>
              </a:rPr>
              <a:t>Azure CDN Implementation for Digital Marketing Spin Projects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Light" panose="020B0502040204020203" pitchFamily="34" charset="0"/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Light" panose="020B0502040204020203" pitchFamily="34" charset="0"/>
              </a:rPr>
              <a:t>Proposal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788" y="5163670"/>
            <a:ext cx="90633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Assumptions/Dependencies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4093" y="824754"/>
            <a:ext cx="11362765" cy="5925669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TCS will have access to DuPont’s Azure </a:t>
            </a:r>
            <a:r>
              <a:rPr lang="en-US" sz="2000" dirty="0" smtClean="0"/>
              <a:t>subscription</a:t>
            </a:r>
          </a:p>
          <a:p>
            <a:pPr algn="just"/>
            <a:r>
              <a:rPr lang="en-US" sz="2000" dirty="0" smtClean="0"/>
              <a:t>Any non-functional requirements with respect to performance will be shared by DuPont before implementation</a:t>
            </a:r>
          </a:p>
          <a:p>
            <a:pPr algn="just"/>
            <a:r>
              <a:rPr lang="en-US" sz="2000" dirty="0" smtClean="0"/>
              <a:t>Overall Performance and Availability of site will be determined by Azure CDN capabilities</a:t>
            </a:r>
          </a:p>
          <a:p>
            <a:pPr algn="just"/>
            <a:r>
              <a:rPr lang="en-US" sz="2000" dirty="0" smtClean="0"/>
              <a:t>Features that will be implemented in Azure CDN depends  on Gap Analysis outcome/results</a:t>
            </a:r>
          </a:p>
          <a:p>
            <a:pPr algn="just"/>
            <a:r>
              <a:rPr lang="en-US" sz="2000" dirty="0"/>
              <a:t>DuPont will provide </a:t>
            </a:r>
            <a:r>
              <a:rPr lang="en-US" sz="2000" dirty="0" smtClean="0"/>
              <a:t>licenses required for implementation</a:t>
            </a:r>
          </a:p>
          <a:p>
            <a:pPr algn="just"/>
            <a:r>
              <a:rPr lang="en-US" sz="2000" dirty="0" smtClean="0"/>
              <a:t>TCS will have access to DuPont’s Visual Studio Team System (VSTS) environment</a:t>
            </a:r>
          </a:p>
          <a:p>
            <a:pPr algn="just"/>
            <a:r>
              <a:rPr lang="en-US" sz="2000" dirty="0" smtClean="0"/>
              <a:t>Azure CDN deployment is dependent on availability of Production web servers</a:t>
            </a:r>
          </a:p>
          <a:p>
            <a:pPr algn="just"/>
            <a:r>
              <a:rPr lang="en-US" sz="2000" dirty="0" smtClean="0"/>
              <a:t>Adobe Experience Manager (AEM) is already hosted on Azure Virtual Machine (IaaS) using Azure 6.0 architecture and its URL ready to be used in Azure CDN endpoints</a:t>
            </a:r>
          </a:p>
          <a:p>
            <a:pPr algn="just"/>
            <a:r>
              <a:rPr lang="en-US" sz="2000" dirty="0"/>
              <a:t>AEM URL is available and accessible from Azure CDN in both Pre-Prod and Prod </a:t>
            </a:r>
            <a:r>
              <a:rPr lang="en-US" sz="2000" dirty="0" smtClean="0"/>
              <a:t>environments</a:t>
            </a:r>
          </a:p>
          <a:p>
            <a:pPr algn="just"/>
            <a:r>
              <a:rPr lang="en-US" sz="2000" dirty="0" smtClean="0"/>
              <a:t>DNS names and entries will be configured and shared by DuPont </a:t>
            </a:r>
          </a:p>
          <a:p>
            <a:pPr algn="just"/>
            <a:r>
              <a:rPr lang="en-US" sz="2000" dirty="0" smtClean="0"/>
              <a:t>TCS will have access to </a:t>
            </a:r>
            <a:r>
              <a:rPr lang="en-US" sz="2000" dirty="0"/>
              <a:t>Adobe Experience Manager (AEM</a:t>
            </a:r>
            <a:r>
              <a:rPr lang="en-US" sz="2000" dirty="0" smtClean="0"/>
              <a:t>) for testing with Azure CDN in both Pre-Prod and Prod environments</a:t>
            </a:r>
          </a:p>
          <a:p>
            <a:pPr algn="just"/>
            <a:r>
              <a:rPr lang="en-US" sz="2000" dirty="0"/>
              <a:t>DuPont will ensure </a:t>
            </a:r>
            <a:r>
              <a:rPr lang="en-US" sz="2000" dirty="0" smtClean="0"/>
              <a:t>on-time </a:t>
            </a:r>
            <a:r>
              <a:rPr lang="en-US" sz="2000" dirty="0"/>
              <a:t>availability of SMEs to provide inputs to the </a:t>
            </a:r>
            <a:r>
              <a:rPr lang="en-US" sz="2000" dirty="0" smtClean="0"/>
              <a:t>migration activities</a:t>
            </a:r>
          </a:p>
          <a:p>
            <a:pPr algn="just"/>
            <a:r>
              <a:rPr lang="en-US" sz="2000" dirty="0"/>
              <a:t>DuPont will facilitate communication with any 3rd party vendors, if required, during </a:t>
            </a:r>
            <a:r>
              <a:rPr lang="en-US" sz="2000" dirty="0" smtClean="0"/>
              <a:t>this engagement.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10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Cost, Resources &amp; Tentative Schedule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1495" y="1158644"/>
            <a:ext cx="1066800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Duration: </a:t>
            </a:r>
            <a:r>
              <a:rPr lang="en-US" b="1" dirty="0" smtClean="0"/>
              <a:t>14 Weeks</a:t>
            </a:r>
            <a:r>
              <a:rPr lang="en-US" dirty="0" smtClean="0"/>
              <a:t>			Cost: </a:t>
            </a:r>
            <a:r>
              <a:rPr lang="en-US" b="1" dirty="0" smtClean="0"/>
              <a:t>$113,400.00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11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5" y="2709862"/>
            <a:ext cx="10490505" cy="30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Gap Analysis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2388"/>
            <a:r>
              <a:rPr lang="en-US" dirty="0"/>
              <a:t>Akamai </a:t>
            </a:r>
            <a:r>
              <a:rPr lang="en-US" dirty="0" smtClean="0"/>
              <a:t>CDN and Azure CDN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30000" y="6478588"/>
            <a:ext cx="762000" cy="379412"/>
          </a:xfrm>
        </p:spPr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12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810000" y="6478588"/>
            <a:ext cx="8382000" cy="379412"/>
          </a:xfrm>
        </p:spPr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1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13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67842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Access control and security features provide </a:t>
            </a:r>
            <a:r>
              <a:rPr lang="en-US" sz="2000" dirty="0" smtClean="0">
                <a:solidFill>
                  <a:prstClr val="black"/>
                </a:solidFill>
              </a:rPr>
              <a:t>user authorization, access </a:t>
            </a:r>
            <a:r>
              <a:rPr lang="en-US" sz="2000" dirty="0">
                <a:solidFill>
                  <a:prstClr val="black"/>
                </a:solidFill>
              </a:rPr>
              <a:t>control and referrer checking to </a:t>
            </a:r>
            <a:r>
              <a:rPr lang="en-US" sz="2000" dirty="0" smtClean="0">
                <a:solidFill>
                  <a:prstClr val="black"/>
                </a:solidFill>
              </a:rPr>
              <a:t>allow or deny CDN resources based on domain</a:t>
            </a:r>
            <a:r>
              <a:rPr lang="en-US" sz="2000" dirty="0">
                <a:solidFill>
                  <a:prstClr val="black"/>
                </a:solidFill>
              </a:rPr>
              <a:t>, geographic region, IP, or other parameters.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408592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2833071"/>
            <a:ext cx="11149780" cy="362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Country Filtering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Block or allow countries access to CDN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Rules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Create rules on Client IP addresses, Referring Domain, Device, Countries to deny access (403)</a:t>
            </a:r>
          </a:p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Token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Tokens are enabled on CDN Endpoint using an encryption </a:t>
            </a:r>
            <a:r>
              <a:rPr lang="en-US" sz="2000" dirty="0" smtClean="0">
                <a:solidFill>
                  <a:prstClr val="black"/>
                </a:solidFill>
              </a:rPr>
              <a:t>key; one or multiple parameters are set up for the token against which requests to CDN Endpoints </a:t>
            </a:r>
            <a:r>
              <a:rPr lang="en-US" sz="2000" dirty="0">
                <a:solidFill>
                  <a:prstClr val="black"/>
                </a:solidFill>
              </a:rPr>
              <a:t>are validated </a:t>
            </a:r>
            <a:r>
              <a:rPr lang="en-US" sz="2000" dirty="0" smtClean="0">
                <a:solidFill>
                  <a:prstClr val="black"/>
                </a:solidFill>
              </a:rPr>
              <a:t>– Country, URL, Host, Referrer, IP Address, Protocol and Expiration Time</a:t>
            </a:r>
            <a:endParaRPr lang="en-US" sz="20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Requests to Azure CDN Endpoint must contain the generated </a:t>
            </a:r>
            <a:r>
              <a:rPr lang="en-US" sz="2000" dirty="0">
                <a:solidFill>
                  <a:prstClr val="black"/>
                </a:solidFill>
              </a:rPr>
              <a:t>token having </a:t>
            </a:r>
            <a:r>
              <a:rPr lang="en-US" sz="2000" dirty="0" smtClean="0">
                <a:solidFill>
                  <a:prstClr val="black"/>
                </a:solidFill>
              </a:rPr>
              <a:t>encoded </a:t>
            </a:r>
            <a:r>
              <a:rPr lang="en-US" sz="2000" dirty="0">
                <a:solidFill>
                  <a:prstClr val="black"/>
                </a:solidFill>
              </a:rPr>
              <a:t>information about the </a:t>
            </a:r>
            <a:r>
              <a:rPr lang="en-US" sz="2000" dirty="0" smtClean="0">
                <a:solidFill>
                  <a:prstClr val="black"/>
                </a:solidFill>
              </a:rPr>
              <a:t>requester; on successful validation of the token by </a:t>
            </a:r>
            <a:r>
              <a:rPr lang="en-US" sz="2000" dirty="0">
                <a:solidFill>
                  <a:prstClr val="black"/>
                </a:solidFill>
              </a:rPr>
              <a:t>CDN edge </a:t>
            </a:r>
            <a:r>
              <a:rPr lang="en-US" sz="2000" dirty="0" smtClean="0">
                <a:solidFill>
                  <a:prstClr val="black"/>
                </a:solidFill>
              </a:rPr>
              <a:t>POPs, contents are served; this may need code changes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8195" y="3549707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CDN Premium from 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Verizon)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213" y="4266707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CDN Premium from 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Verizon)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9536" y="2833133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CDN 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Standard and Premium)</a:t>
            </a:r>
          </a:p>
        </p:txBody>
      </p:sp>
    </p:spTree>
    <p:extLst>
      <p:ext uri="{BB962C8B-B14F-4D97-AF65-F5344CB8AC3E}">
        <p14:creationId xmlns:p14="http://schemas.microsoft.com/office/powerpoint/2010/main" val="30826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2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Adaptive Image Compression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14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67842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Offers </a:t>
            </a:r>
            <a:r>
              <a:rPr lang="en-US" sz="2000" dirty="0">
                <a:solidFill>
                  <a:prstClr val="black"/>
                </a:solidFill>
              </a:rPr>
              <a:t>the ability to vary the level of compression for </a:t>
            </a:r>
            <a:r>
              <a:rPr lang="en-US" sz="2000" dirty="0" smtClean="0">
                <a:solidFill>
                  <a:prstClr val="black"/>
                </a:solidFill>
              </a:rPr>
              <a:t> images </a:t>
            </a:r>
            <a:r>
              <a:rPr lang="en-US" sz="2000" dirty="0">
                <a:solidFill>
                  <a:prstClr val="black"/>
                </a:solidFill>
              </a:rPr>
              <a:t>delivered to mobile devices based on real-time network conditions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396748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2851207"/>
            <a:ext cx="11149780" cy="1440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Compression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Can enable compression for default file types; additional file types can be included in the list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At present, Azure CDN is unable to vary levels of compression for images based on network conditions, when viewing the same on mobile devices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007" y="2428483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CDN 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Standard and Premium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0" y="4291786"/>
            <a:ext cx="4940709" cy="21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</a:t>
            </a:r>
            <a:r>
              <a:rPr lang="en-US" dirty="0"/>
              <a:t>3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Edge </a:t>
            </a:r>
            <a:r>
              <a:rPr lang="en-US" dirty="0" smtClean="0"/>
              <a:t>Redirector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15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67842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Manage </a:t>
            </a:r>
            <a:r>
              <a:rPr lang="en-US" sz="2000" dirty="0">
                <a:solidFill>
                  <a:prstClr val="black"/>
                </a:solidFill>
              </a:rPr>
              <a:t>and offload high volumes of URL redirects to the Akamai </a:t>
            </a:r>
            <a:r>
              <a:rPr lang="en-US" sz="2000" dirty="0" smtClean="0">
                <a:solidFill>
                  <a:prstClr val="black"/>
                </a:solidFill>
              </a:rPr>
              <a:t>Edge</a:t>
            </a:r>
            <a:r>
              <a:rPr lang="en-US" sz="2000" dirty="0">
                <a:solidFill>
                  <a:prstClr val="black"/>
                </a:solidFill>
              </a:rPr>
              <a:t>; Edge Redirector offloads high volumes of 301 and 302 redirects to the Akamai Edge 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396748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2851207"/>
            <a:ext cx="11149780" cy="1440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Rules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Can set conditions for URL Redirects, e.g. matching domains and URL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Allows dynamic redirection of particular CDN content to another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Can perform both 301 and 302 Redirects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007" y="2428483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CDN Premium from Verizon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82" y="4328822"/>
            <a:ext cx="10028905" cy="21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4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Mobile Detection &amp; Redirect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16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67842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Directing </a:t>
            </a:r>
            <a:r>
              <a:rPr lang="en-US" sz="2000" dirty="0">
                <a:solidFill>
                  <a:prstClr val="black"/>
                </a:solidFill>
              </a:rPr>
              <a:t>your mobile users to one or more </a:t>
            </a:r>
            <a:r>
              <a:rPr lang="en-US" sz="2000" dirty="0" smtClean="0">
                <a:solidFill>
                  <a:prstClr val="black"/>
                </a:solidFill>
              </a:rPr>
              <a:t>web </a:t>
            </a:r>
            <a:r>
              <a:rPr lang="en-US" sz="2000" dirty="0">
                <a:solidFill>
                  <a:prstClr val="black"/>
                </a:solidFill>
              </a:rPr>
              <a:t>sites </a:t>
            </a:r>
            <a:r>
              <a:rPr lang="en-US" sz="2000" dirty="0" smtClean="0">
                <a:solidFill>
                  <a:prstClr val="black"/>
                </a:solidFill>
              </a:rPr>
              <a:t>that has </a:t>
            </a:r>
            <a:r>
              <a:rPr lang="en-US" sz="2000" dirty="0">
                <a:solidFill>
                  <a:prstClr val="black"/>
                </a:solidFill>
              </a:rPr>
              <a:t>already </a:t>
            </a:r>
            <a:r>
              <a:rPr lang="en-US" sz="2000" dirty="0" smtClean="0">
                <a:solidFill>
                  <a:prstClr val="black"/>
                </a:solidFill>
              </a:rPr>
              <a:t>been designed </a:t>
            </a:r>
            <a:r>
              <a:rPr lang="en-US" sz="2000" dirty="0">
                <a:solidFill>
                  <a:prstClr val="black"/>
                </a:solidFill>
              </a:rPr>
              <a:t>for optimal presentation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396748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2851207"/>
            <a:ext cx="11149780" cy="175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Rules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Can set conditions for URL Redirects based on Device parameters, like, types (Android, iOS), Brand Name, Model Name, Mobile Browser,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Allows dynamic redirection of particular CDN content to another URL, which is optimized for that device; can perform both 301 and 302 Redirects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007" y="2428483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CDN Premium from Verizon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78" y="4627256"/>
            <a:ext cx="11033043" cy="16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</a:t>
            </a:r>
            <a:r>
              <a:rPr lang="en-US" dirty="0"/>
              <a:t>5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Real User Monitoring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17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67842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Gathers </a:t>
            </a:r>
            <a:r>
              <a:rPr lang="en-US" sz="2000" dirty="0">
                <a:solidFill>
                  <a:prstClr val="black"/>
                </a:solidFill>
              </a:rPr>
              <a:t>data about individual web page requests and deliveries, and then aggregates and reports back </a:t>
            </a:r>
            <a:r>
              <a:rPr lang="en-US" sz="2000" dirty="0" smtClean="0">
                <a:solidFill>
                  <a:prstClr val="black"/>
                </a:solidFill>
              </a:rPr>
              <a:t>what Akamai has </a:t>
            </a:r>
            <a:r>
              <a:rPr lang="en-US" sz="2000" dirty="0">
                <a:solidFill>
                  <a:prstClr val="black"/>
                </a:solidFill>
              </a:rPr>
              <a:t>discovered about </a:t>
            </a:r>
            <a:r>
              <a:rPr lang="en-US" sz="2000" dirty="0" smtClean="0">
                <a:solidFill>
                  <a:prstClr val="black"/>
                </a:solidFill>
              </a:rPr>
              <a:t>the site's </a:t>
            </a:r>
            <a:r>
              <a:rPr lang="en-US" sz="2000" dirty="0">
                <a:solidFill>
                  <a:prstClr val="black"/>
                </a:solidFill>
              </a:rPr>
              <a:t>performance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396748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2851208"/>
            <a:ext cx="11149780" cy="364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Analytics &gt; Core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007" y="2428483"/>
            <a:ext cx="3893573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CDN Premium from Verizon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05" y="3215931"/>
            <a:ext cx="6638300" cy="3353427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811161" y="3211031"/>
            <a:ext cx="4210544" cy="1315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Reports data for Bandwidth, Data Transferred, Hits, Cache Statuses, Cache Hit Ratio, Cnames and IPv4/IPv6</a:t>
            </a:r>
          </a:p>
        </p:txBody>
      </p:sp>
    </p:spTree>
    <p:extLst>
      <p:ext uri="{BB962C8B-B14F-4D97-AF65-F5344CB8AC3E}">
        <p14:creationId xmlns:p14="http://schemas.microsoft.com/office/powerpoint/2010/main" val="42211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6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Akamai Instant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18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111810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Looks into the </a:t>
            </a:r>
            <a:r>
              <a:rPr lang="en-US" sz="2000" dirty="0">
                <a:solidFill>
                  <a:prstClr val="black"/>
                </a:solidFill>
              </a:rPr>
              <a:t>response for links to objects inside the following HTML tags; speeds page load </a:t>
            </a:r>
            <a:r>
              <a:rPr lang="en-US" sz="2000" dirty="0" smtClean="0">
                <a:solidFill>
                  <a:prstClr val="black"/>
                </a:solidFill>
              </a:rPr>
              <a:t>by </a:t>
            </a:r>
            <a:r>
              <a:rPr lang="en-US" sz="2000" dirty="0">
                <a:solidFill>
                  <a:prstClr val="black"/>
                </a:solidFill>
              </a:rPr>
              <a:t>retrieving the next pages most likely to be requested based on origin analytics, before the web user even requests them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741518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3180988"/>
            <a:ext cx="7856589" cy="2178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Pre-load your assets to edge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POPs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Pre-load </a:t>
            </a:r>
            <a:r>
              <a:rPr lang="en-US" sz="2000" dirty="0">
                <a:solidFill>
                  <a:schemeClr val="tx1"/>
                </a:solidFill>
              </a:rPr>
              <a:t>content </a:t>
            </a:r>
            <a:r>
              <a:rPr lang="en-US" sz="2000" dirty="0" smtClean="0">
                <a:solidFill>
                  <a:schemeClr val="tx1"/>
                </a:solidFill>
              </a:rPr>
              <a:t>on Edge POPs thus avoiding the first </a:t>
            </a:r>
            <a:r>
              <a:rPr lang="en-US" sz="2000" dirty="0">
                <a:solidFill>
                  <a:schemeClr val="tx1"/>
                </a:solidFill>
              </a:rPr>
              <a:t>hit </a:t>
            </a:r>
            <a:r>
              <a:rPr lang="en-US" sz="2000" dirty="0" smtClean="0">
                <a:solidFill>
                  <a:schemeClr val="tx1"/>
                </a:solidFill>
              </a:rPr>
              <a:t>latency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Paths to individual assets needs to be entered for pre-loading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Presently, Azure CDN does not support dynamic pre-loading of assets based on HTML tag contents.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007" y="2773253"/>
            <a:ext cx="6107524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CDN from Verizon 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Standard and Premium</a:t>
            </a:r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 </a:t>
            </a:r>
            <a:endParaRPr lang="en-US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41" y="2780209"/>
            <a:ext cx="2743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Feature 7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Page Caching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19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1161" y="1696063"/>
            <a:ext cx="11149780" cy="111810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Access </a:t>
            </a:r>
            <a:r>
              <a:rPr lang="en-US" sz="2000" dirty="0">
                <a:solidFill>
                  <a:prstClr val="black"/>
                </a:solidFill>
              </a:rPr>
              <a:t>to a rules engine that enables granular caching, segmentation and downstream policies for content based on request criteria such as name/value pairs found in cookies, request headers, and query-strings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486697" y="1278641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Akamai CDN</a:t>
            </a:r>
          </a:p>
        </p:txBody>
      </p:sp>
      <p:sp>
        <p:nvSpPr>
          <p:cNvPr id="21" name="Snip Single Corner Rectangle 20"/>
          <p:cNvSpPr/>
          <p:nvPr/>
        </p:nvSpPr>
        <p:spPr>
          <a:xfrm>
            <a:off x="486697" y="2741518"/>
            <a:ext cx="1740310" cy="41742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000" b="1" dirty="0" smtClean="0"/>
              <a:t>Azure CDN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1161" y="3180988"/>
            <a:ext cx="11015881" cy="736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559" indent="-347559" algn="l" defTabSz="1088104" rtl="0" eaLnBrk="1" latinLnBrk="0" hangingPunct="1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§"/>
              <a:defRPr sz="3199" kern="12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623701" indent="-342797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98273" indent="-211075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1145831" indent="-276142" algn="l" defTabSz="10881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1379124" indent="-233293" algn="l" defTabSz="10881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99" kern="1200">
                <a:solidFill>
                  <a:srgbClr val="505050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2992290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342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396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447" indent="-272026" algn="l" defTabSz="10881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Feature Used: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Rules Engine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Can set </a:t>
            </a:r>
            <a:r>
              <a:rPr lang="en-US" sz="2000" dirty="0" smtClean="0">
                <a:solidFill>
                  <a:schemeClr val="tx1"/>
                </a:solidFill>
              </a:rPr>
              <a:t>expiry time (Max-Age) for cache based </a:t>
            </a:r>
            <a:r>
              <a:rPr lang="en-US" sz="2000" dirty="0">
                <a:solidFill>
                  <a:schemeClr val="tx1"/>
                </a:solidFill>
              </a:rPr>
              <a:t>on </a:t>
            </a:r>
            <a:r>
              <a:rPr lang="en-US" sz="2000" dirty="0" smtClean="0">
                <a:solidFill>
                  <a:schemeClr val="tx1"/>
                </a:solidFill>
              </a:rPr>
              <a:t>conditions for file extensions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Expired </a:t>
            </a:r>
            <a:r>
              <a:rPr lang="en-US" sz="2000" dirty="0">
                <a:solidFill>
                  <a:schemeClr val="tx1"/>
                </a:solidFill>
              </a:rPr>
              <a:t>cached </a:t>
            </a:r>
            <a:r>
              <a:rPr lang="en-US" sz="2000" dirty="0" smtClean="0">
                <a:solidFill>
                  <a:schemeClr val="tx1"/>
                </a:solidFill>
              </a:rPr>
              <a:t>content can be configured to </a:t>
            </a:r>
            <a:r>
              <a:rPr lang="en-US" sz="2000" dirty="0">
                <a:solidFill>
                  <a:schemeClr val="tx1"/>
                </a:solidFill>
              </a:rPr>
              <a:t>be delivered when an error occurs during cache </a:t>
            </a:r>
            <a:r>
              <a:rPr lang="en-US" sz="2000" dirty="0" smtClean="0">
                <a:solidFill>
                  <a:schemeClr val="tx1"/>
                </a:solidFill>
              </a:rPr>
              <a:t>revalidation: </a:t>
            </a:r>
            <a:r>
              <a:rPr lang="en-US" sz="2000" dirty="0">
                <a:solidFill>
                  <a:schemeClr val="tx1"/>
                </a:solidFill>
              </a:rPr>
              <a:t>uses </a:t>
            </a:r>
            <a:r>
              <a:rPr lang="en-US" sz="2000" dirty="0" smtClean="0">
                <a:solidFill>
                  <a:schemeClr val="tx1"/>
                </a:solidFill>
              </a:rPr>
              <a:t>‘Stale </a:t>
            </a:r>
            <a:r>
              <a:rPr lang="en-US" sz="2000" dirty="0">
                <a:solidFill>
                  <a:schemeClr val="tx1"/>
                </a:solidFill>
              </a:rPr>
              <a:t>Content Delivery on </a:t>
            </a:r>
            <a:r>
              <a:rPr lang="en-US" sz="2000" dirty="0" smtClean="0">
                <a:solidFill>
                  <a:schemeClr val="tx1"/>
                </a:solidFill>
              </a:rPr>
              <a:t>Error’ feature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7007" y="2773253"/>
            <a:ext cx="3728625" cy="432706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CDN Premium from Verizon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2" y="4012010"/>
            <a:ext cx="10058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1" y="910046"/>
            <a:ext cx="10668000" cy="534283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Background</a:t>
            </a:r>
          </a:p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In-Scope</a:t>
            </a:r>
          </a:p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Out-of-Scope</a:t>
            </a:r>
          </a:p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Azure CDN Migration Approach</a:t>
            </a:r>
          </a:p>
          <a:p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CDN High Level 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Solution</a:t>
            </a:r>
          </a:p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Schedule</a:t>
            </a:r>
          </a:p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Assumptions/Dependencies</a:t>
            </a:r>
          </a:p>
          <a:p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Gap Analysis Results</a:t>
            </a:r>
            <a:endParaRPr lang="en-US" sz="3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2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Cost, Resources &amp; Tentative Schedule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1495" y="1158644"/>
            <a:ext cx="1066800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Duration: </a:t>
            </a:r>
            <a:r>
              <a:rPr lang="en-US" b="1" dirty="0" smtClean="0"/>
              <a:t>14 Weeks</a:t>
            </a:r>
            <a:r>
              <a:rPr lang="en-US" dirty="0" smtClean="0"/>
              <a:t>			Cost</a:t>
            </a:r>
            <a:r>
              <a:rPr lang="en-US" smtClean="0"/>
              <a:t>: </a:t>
            </a:r>
            <a:r>
              <a:rPr lang="en-US" b="1" smtClean="0"/>
              <a:t>$214,200.00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21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5" y="2619374"/>
            <a:ext cx="10346097" cy="33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Moving Akamai CDN to Azure CDN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62001" y="1524000"/>
            <a:ext cx="10668000" cy="3774141"/>
          </a:xfrm>
        </p:spPr>
        <p:txBody>
          <a:bodyPr/>
          <a:lstStyle/>
          <a:p>
            <a:pPr algn="just"/>
            <a:r>
              <a:rPr lang="en-US" dirty="0" smtClean="0"/>
              <a:t>Current CDN implementation for Phoenix Platform </a:t>
            </a:r>
            <a:r>
              <a:rPr lang="en-US" dirty="0"/>
              <a:t>is Akamai Terra Alta Enterprise </a:t>
            </a:r>
            <a:r>
              <a:rPr lang="en-US" dirty="0" smtClean="0"/>
              <a:t>Accelerator</a:t>
            </a:r>
          </a:p>
          <a:p>
            <a:pPr algn="just"/>
            <a:r>
              <a:rPr lang="en-US" dirty="0" smtClean="0"/>
              <a:t>Existing Phoenix Platform is being shifted from IBM Cloud to Microsoft Azure using Azure 6.0 architecture</a:t>
            </a:r>
          </a:p>
          <a:p>
            <a:pPr algn="just"/>
            <a:r>
              <a:rPr lang="en-US" dirty="0" smtClean="0"/>
              <a:t>To leverage the upcoming platform, Azure CDN needs to be analyzed and provisioned for implementation on spin projects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3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62001" y="1416424"/>
            <a:ext cx="10668000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Gap Analysis of Azure CDN compared to Akamai CDN</a:t>
            </a:r>
          </a:p>
          <a:p>
            <a:pPr lvl="1" algn="just"/>
            <a:r>
              <a:rPr lang="en-US" dirty="0" smtClean="0"/>
              <a:t>Feature based high level analysis, product line selection</a:t>
            </a:r>
          </a:p>
          <a:p>
            <a:pPr lvl="1" algn="just"/>
            <a:r>
              <a:rPr lang="en-US" dirty="0" smtClean="0"/>
              <a:t>Low level gap analysis</a:t>
            </a:r>
          </a:p>
          <a:p>
            <a:pPr algn="just"/>
            <a:r>
              <a:rPr lang="en-US" dirty="0" smtClean="0"/>
              <a:t>Identify use cases and prepare the strategy for moving to Azure CDN</a:t>
            </a:r>
          </a:p>
          <a:p>
            <a:pPr algn="just"/>
            <a:r>
              <a:rPr lang="en-US" dirty="0" smtClean="0"/>
              <a:t>Implement </a:t>
            </a:r>
            <a:r>
              <a:rPr lang="en-US" dirty="0"/>
              <a:t>Proof-of-Concept with </a:t>
            </a:r>
            <a:r>
              <a:rPr lang="en-US" dirty="0" smtClean="0"/>
              <a:t>top </a:t>
            </a:r>
            <a:r>
              <a:rPr lang="en-US" dirty="0"/>
              <a:t>priority use </a:t>
            </a:r>
            <a:r>
              <a:rPr lang="en-US" dirty="0" smtClean="0"/>
              <a:t>cases</a:t>
            </a:r>
            <a:endParaRPr lang="en-US" dirty="0"/>
          </a:p>
          <a:p>
            <a:pPr algn="just"/>
            <a:r>
              <a:rPr lang="en-US" dirty="0" smtClean="0"/>
              <a:t>Provision Azure CDN resources for Staging and Prod</a:t>
            </a:r>
          </a:p>
          <a:p>
            <a:pPr algn="just"/>
            <a:r>
              <a:rPr lang="en-US" dirty="0" smtClean="0"/>
              <a:t>Configure Azure CDN and implement rules as part of actual implementation on spin AEM projects</a:t>
            </a:r>
          </a:p>
          <a:p>
            <a:pPr algn="just"/>
            <a:r>
              <a:rPr lang="en-US" dirty="0" smtClean="0"/>
              <a:t>System Testing</a:t>
            </a:r>
          </a:p>
          <a:p>
            <a:pPr algn="just"/>
            <a:r>
              <a:rPr lang="en-US" dirty="0" smtClean="0"/>
              <a:t>User Acceptance Testing Support</a:t>
            </a:r>
          </a:p>
          <a:p>
            <a:pPr algn="just"/>
            <a:r>
              <a:rPr lang="en-US" dirty="0" smtClean="0"/>
              <a:t>Production Go-Live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4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Scope 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Out-of-Scope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62001" y="1281954"/>
            <a:ext cx="106680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Enhancement/modification </a:t>
            </a:r>
            <a:r>
              <a:rPr lang="en-US" dirty="0"/>
              <a:t>of </a:t>
            </a:r>
            <a:r>
              <a:rPr lang="en-US" dirty="0" smtClean="0"/>
              <a:t>AEM 6.2 functionality and </a:t>
            </a:r>
            <a:r>
              <a:rPr lang="en-US" dirty="0"/>
              <a:t>Database </a:t>
            </a:r>
            <a:r>
              <a:rPr lang="en-US" dirty="0" smtClean="0"/>
              <a:t>schema</a:t>
            </a:r>
          </a:p>
          <a:p>
            <a:pPr algn="just"/>
            <a:r>
              <a:rPr lang="en-US" dirty="0" smtClean="0"/>
              <a:t>Any Azure CDN custom functionality apart from out-of-box features</a:t>
            </a:r>
          </a:p>
          <a:p>
            <a:pPr algn="just"/>
            <a:r>
              <a:rPr lang="en-US" dirty="0" smtClean="0"/>
              <a:t>Features not supported by any product line of Azure CDN</a:t>
            </a:r>
          </a:p>
          <a:p>
            <a:pPr algn="just"/>
            <a:r>
              <a:rPr lang="en-US" dirty="0" smtClean="0"/>
              <a:t>User Acceptance Testing execution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5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CDN Migration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" y="477438"/>
            <a:ext cx="12192000" cy="373063"/>
          </a:xfrm>
        </p:spPr>
        <p:txBody>
          <a:bodyPr/>
          <a:lstStyle/>
          <a:p>
            <a:r>
              <a:rPr lang="en-US" dirty="0" smtClean="0"/>
              <a:t>ProSEAM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6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926977" y="6251006"/>
            <a:ext cx="8382000" cy="380127"/>
          </a:xfrm>
        </p:spPr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1254126" y="1241505"/>
            <a:ext cx="1671000" cy="506635"/>
          </a:xfrm>
          <a:prstGeom prst="homePlate">
            <a:avLst/>
          </a:prstGeom>
          <a:solidFill>
            <a:schemeClr val="accent4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122238" indent="-122238" fontAlgn="auto">
              <a:spcBef>
                <a:spcPct val="20000"/>
              </a:spcBef>
              <a:spcAft>
                <a:spcPts val="0"/>
              </a:spcAft>
              <a:buClr>
                <a:srgbClr val="4E84C4"/>
              </a:buClr>
            </a:pPr>
            <a:endParaRPr lang="en-US" sz="1000" b="1" kern="0" dirty="0" smtClean="0">
              <a:latin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4E84C4"/>
              </a:buClr>
            </a:pPr>
            <a:r>
              <a:rPr lang="en-US" sz="1000" b="1" kern="0" dirty="0" smtClean="0">
                <a:latin typeface="Arial"/>
              </a:rPr>
              <a:t>Inventory Creation</a:t>
            </a:r>
            <a:endParaRPr lang="en-US" sz="1000" b="1" kern="0" dirty="0">
              <a:latin typeface="Arial"/>
            </a:endParaRPr>
          </a:p>
          <a:p>
            <a:pPr marL="122238" indent="-122238" fontAlgn="auto">
              <a:spcBef>
                <a:spcPct val="20000"/>
              </a:spcBef>
              <a:spcAft>
                <a:spcPts val="0"/>
              </a:spcAft>
              <a:buClr>
                <a:srgbClr val="4E84C4"/>
              </a:buClr>
            </a:pPr>
            <a:endParaRPr lang="en-US" sz="1000" b="1" kern="0" dirty="0">
              <a:latin typeface="Arial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2679767" y="1241505"/>
            <a:ext cx="1742511" cy="506635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122238" indent="-122238">
              <a:spcBef>
                <a:spcPct val="20000"/>
              </a:spcBef>
              <a:buClr>
                <a:srgbClr val="4E84C4"/>
              </a:buClr>
            </a:pPr>
            <a:r>
              <a:rPr lang="en-US" sz="1000" b="1" kern="0" dirty="0">
                <a:latin typeface="Arial"/>
              </a:rPr>
              <a:t>Environment </a:t>
            </a:r>
          </a:p>
          <a:p>
            <a:pPr marL="122238" indent="-122238">
              <a:spcBef>
                <a:spcPct val="20000"/>
              </a:spcBef>
              <a:buClr>
                <a:srgbClr val="4E84C4"/>
              </a:buClr>
            </a:pPr>
            <a:r>
              <a:rPr lang="en-US" sz="1000" b="1" kern="0" dirty="0">
                <a:latin typeface="Arial"/>
              </a:rPr>
              <a:t>Set up</a:t>
            </a:r>
          </a:p>
        </p:txBody>
      </p:sp>
      <p:sp>
        <p:nvSpPr>
          <p:cNvPr id="12" name="Chevron 11"/>
          <p:cNvSpPr/>
          <p:nvPr/>
        </p:nvSpPr>
        <p:spPr>
          <a:xfrm>
            <a:off x="4164154" y="1245476"/>
            <a:ext cx="1950230" cy="506635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20000"/>
              </a:spcBef>
              <a:buClr>
                <a:srgbClr val="4E84C4"/>
              </a:buClr>
              <a:defRPr/>
            </a:pPr>
            <a:r>
              <a:rPr lang="en-US" sz="1000" b="1" kern="0" dirty="0" smtClean="0">
                <a:latin typeface="Arial"/>
              </a:rPr>
              <a:t>Proof-of-Concept + </a:t>
            </a:r>
            <a:r>
              <a:rPr lang="en-US" sz="1000" b="1" kern="0" dirty="0">
                <a:latin typeface="Arial"/>
              </a:rPr>
              <a:t>Strategy</a:t>
            </a:r>
            <a:r>
              <a:rPr lang="en-US" sz="1000" b="1" kern="0" dirty="0" smtClean="0">
                <a:latin typeface="Arial"/>
              </a:rPr>
              <a:t> Creation</a:t>
            </a:r>
            <a:endParaRPr lang="en-US" sz="1000" b="1" kern="0" dirty="0">
              <a:latin typeface="Arial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799120" y="1241505"/>
            <a:ext cx="1880577" cy="506635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122238" indent="-122238">
              <a:spcBef>
                <a:spcPct val="20000"/>
              </a:spcBef>
              <a:buClr>
                <a:srgbClr val="4E84C4"/>
              </a:buClr>
              <a:defRPr/>
            </a:pPr>
            <a:r>
              <a:rPr lang="en-US" sz="1000" b="1" kern="0" dirty="0">
                <a:latin typeface="Arial"/>
              </a:rPr>
              <a:t>   UAT and </a:t>
            </a:r>
            <a:r>
              <a:rPr lang="en-US" sz="1000" b="1" kern="0" dirty="0" smtClean="0">
                <a:latin typeface="Arial"/>
              </a:rPr>
              <a:t>Go-Live</a:t>
            </a:r>
            <a:endParaRPr lang="en-US" sz="1000" b="1" kern="0" dirty="0"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73" y="1262505"/>
            <a:ext cx="1150266" cy="26853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9273" y="1905100"/>
            <a:ext cx="1150266" cy="268531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Activities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78624" y="1856774"/>
            <a:ext cx="153995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Identify Akamai CDN functionalities and rules currently implemented</a:t>
            </a:r>
            <a:endParaRPr lang="en-US" sz="1000" dirty="0"/>
          </a:p>
          <a:p>
            <a:pPr marL="120650" indent="-1206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Baseline existing CDN functionality outcomes</a:t>
            </a:r>
          </a:p>
          <a:p>
            <a:pPr marL="120650" indent="-1206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Categorize existing CDN functionalities  into Must-Have and Nice-to-Have buckets</a:t>
            </a:r>
          </a:p>
          <a:p>
            <a:pPr marL="120650" indent="-1206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Identify non-functional requirements</a:t>
            </a:r>
          </a:p>
          <a:p>
            <a:pPr marL="120650" indent="-1206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Project Plan finalized and shared</a:t>
            </a:r>
          </a:p>
          <a:p>
            <a:pPr marL="120650" indent="-1206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657729" y="1856774"/>
            <a:ext cx="153573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20650" indent="-120650">
              <a:buFont typeface="Arial" panose="020B0604020202020204" pitchFamily="34" charset="0"/>
              <a:buChar char="•"/>
              <a:defRPr sz="900"/>
            </a:lvl1pPr>
          </a:lstStyle>
          <a:p>
            <a:pPr>
              <a:spcAft>
                <a:spcPts val="600"/>
              </a:spcAft>
            </a:pPr>
            <a:r>
              <a:rPr lang="en-US" sz="1000" dirty="0" smtClean="0"/>
              <a:t>Acquire DuPont’s Azure subscription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User access setup completed for Microsoft Azure and VSTS environment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Resource Group created for PoC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 smtClean="0"/>
              <a:t>Project team finalized from TCS and DuPont sides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8237" y="1843327"/>
            <a:ext cx="17683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20650" indent="-120650">
              <a:buFont typeface="Arial" panose="020B0604020202020204" pitchFamily="34" charset="0"/>
              <a:buChar char="•"/>
              <a:defRPr sz="900"/>
            </a:lvl1pPr>
          </a:lstStyle>
          <a:p>
            <a:pPr>
              <a:spcAft>
                <a:spcPts val="600"/>
              </a:spcAft>
            </a:pPr>
            <a:r>
              <a:rPr lang="en-US" sz="1000" dirty="0" smtClean="0"/>
              <a:t>Perform Gap Analysis (both feature-based and low-level) and finalize Azure CDN product-line to use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Identify all required use cases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Identify test cases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/>
              <a:t>Identify PoC scope with respect to top priority use </a:t>
            </a:r>
            <a:r>
              <a:rPr lang="en-US" sz="1000" dirty="0" smtClean="0"/>
              <a:t>cases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Implement </a:t>
            </a:r>
            <a:r>
              <a:rPr lang="en-US" sz="1000" dirty="0" smtClean="0"/>
              <a:t>use cases identified as </a:t>
            </a:r>
            <a:r>
              <a:rPr lang="en-US" sz="1000" dirty="0"/>
              <a:t>part of </a:t>
            </a:r>
            <a:r>
              <a:rPr lang="en-US" sz="1000" dirty="0" smtClean="0"/>
              <a:t>PoC Scope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/>
              <a:t>Identify Success </a:t>
            </a:r>
            <a:r>
              <a:rPr lang="en-US" sz="1000" dirty="0" smtClean="0"/>
              <a:t>Criteria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Prepare Strategy/Solution  for Azure CDN implementation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806035" y="1856774"/>
            <a:ext cx="15674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20650" indent="-120650">
              <a:buFont typeface="Arial" panose="020B0604020202020204" pitchFamily="34" charset="0"/>
              <a:buChar char="•"/>
              <a:defRPr sz="900"/>
            </a:lvl1pPr>
          </a:lstStyle>
          <a:p>
            <a:pPr>
              <a:spcAft>
                <a:spcPts val="600"/>
              </a:spcAft>
            </a:pPr>
            <a:r>
              <a:rPr lang="en-US" sz="1000" dirty="0" smtClean="0"/>
              <a:t>Resource Group created for Azure CDN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Create Azure CDN resource in Staging and Prod environment 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Configure CDN Profile and Endpoint(s)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Integrate AEM web server with Azure CDN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Configure Rules Engine for Staging and Prod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Implement full list of Azure CDN use cases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Assist DuPont to set up F5 Security Gateway</a:t>
            </a:r>
            <a:endParaRPr lang="en-US" sz="10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64408" y="1799554"/>
            <a:ext cx="10847550" cy="1556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695370" y="1832275"/>
            <a:ext cx="12314" cy="447441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423615" y="6674760"/>
            <a:ext cx="1021526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52838" y="1817425"/>
            <a:ext cx="11317" cy="448926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42950" y="1826993"/>
            <a:ext cx="929" cy="44796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93443" y="5092031"/>
            <a:ext cx="891073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324" y="5134932"/>
            <a:ext cx="1150266" cy="33640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Deliverables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293443" y="5141387"/>
            <a:ext cx="1325066" cy="141965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Finalized Project Plan</a:t>
            </a:r>
          </a:p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Inventory of required CDN functions/rules</a:t>
            </a:r>
          </a:p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Non-functional requirements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854047" y="1241505"/>
            <a:ext cx="1880577" cy="506635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R="0" lvl="0" indent="-122238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r>
              <a:rPr lang="en-US" sz="1000" b="1" kern="0" dirty="0" smtClean="0">
                <a:latin typeface="Arial"/>
              </a:rPr>
              <a:t>Configuration of Azure CDN</a:t>
            </a:r>
            <a:endParaRPr lang="en-US" sz="1000" b="1" kern="0" dirty="0">
              <a:latin typeface="Arial"/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373475" y="1241505"/>
            <a:ext cx="1795319" cy="506635"/>
          </a:xfrm>
          <a:prstGeom prst="chevron">
            <a:avLst/>
          </a:prstGeom>
          <a:solidFill>
            <a:schemeClr val="accent4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122238" marR="0" lvl="0" indent="-122238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System</a:t>
            </a:r>
          </a:p>
          <a:p>
            <a:pPr marL="122238" marR="0" lvl="0" indent="-122238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r>
              <a:rPr lang="en-US" sz="1000" b="1" kern="0" dirty="0" smtClean="0">
                <a:latin typeface="Arial"/>
              </a:rPr>
              <a:t>Testing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26492" y="1856774"/>
            <a:ext cx="1602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20650" indent="-120650">
              <a:buFont typeface="Arial" panose="020B0604020202020204" pitchFamily="34" charset="0"/>
              <a:buChar char="•"/>
              <a:defRPr sz="900"/>
            </a:lvl1pPr>
          </a:lstStyle>
          <a:p>
            <a:pPr>
              <a:spcAft>
                <a:spcPts val="600"/>
              </a:spcAft>
            </a:pPr>
            <a:r>
              <a:rPr lang="en-US" sz="1000" dirty="0" smtClean="0"/>
              <a:t>Infrastructure Scan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System testing </a:t>
            </a:r>
            <a:r>
              <a:rPr lang="en-US" sz="1000" dirty="0"/>
              <a:t>of </a:t>
            </a:r>
            <a:r>
              <a:rPr lang="en-US" sz="1000" dirty="0" smtClean="0"/>
              <a:t>Azure CDN use cases  on Staging using Adobe Experience Manager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/>
              <a:t>Fixing of </a:t>
            </a:r>
            <a:r>
              <a:rPr lang="en-US" sz="1000" dirty="0" smtClean="0"/>
              <a:t>issues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Update Azure CDN Prod environment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Prepare Testing report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890555" y="1856774"/>
            <a:ext cx="1542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20650" indent="-120650">
              <a:buFont typeface="Arial" panose="020B0604020202020204" pitchFamily="34" charset="0"/>
              <a:buChar char="•"/>
              <a:defRPr sz="900"/>
            </a:lvl1pPr>
          </a:lstStyle>
          <a:p>
            <a:pPr>
              <a:spcAft>
                <a:spcPts val="600"/>
              </a:spcAft>
            </a:pPr>
            <a:r>
              <a:rPr lang="en-US" sz="1000" dirty="0"/>
              <a:t>UAT Environment setup </a:t>
            </a:r>
            <a:r>
              <a:rPr lang="en-US" sz="1000" dirty="0" smtClean="0"/>
              <a:t>assistance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Assist DuPont in identifying UAT Group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Support DuPont during UAT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Fix issues identified during UAT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Final round of System Testing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UAT signed off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Preparation of hand-over document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 smtClean="0"/>
              <a:t>Production Go-Live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Transition to Support Team</a:t>
            </a:r>
            <a:endParaRPr lang="en-US" sz="10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336868" y="1841472"/>
            <a:ext cx="10553" cy="446522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67049" y="5141385"/>
            <a:ext cx="1347091" cy="141965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Microsoft Azure Resource 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Group for 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PoC</a:t>
            </a:r>
          </a:p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Access to Microsoft Azure and VSTS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7702" y="5141385"/>
            <a:ext cx="1574083" cy="14568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Proof-of-Concept Scope </a:t>
            </a:r>
          </a:p>
          <a:p>
            <a:pPr marL="117475" indent="-1174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Strategy/Solution  document</a:t>
            </a:r>
          </a:p>
          <a:p>
            <a:pPr marL="117475" indent="-1174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Post PoC Report</a:t>
            </a:r>
          </a:p>
          <a:p>
            <a:pPr marL="117475" indent="-1174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itchFamily="34" charset="0"/>
                <a:cs typeface="Calibri" pitchFamily="34" charset="0"/>
              </a:rPr>
              <a:t>Best Practices</a:t>
            </a:r>
          </a:p>
          <a:p>
            <a:pPr marL="117475" indent="-1174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 Test Cases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22810" y="5141385"/>
            <a:ext cx="1349322" cy="142139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Implemented Azure CDN configurations and rules in Staging and Prod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20830" y="5141385"/>
            <a:ext cx="1431766" cy="14211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itchFamily="34" charset="0"/>
                <a:cs typeface="Calibri" pitchFamily="34" charset="0"/>
              </a:rPr>
              <a:t>Infrastructure Scan Documents</a:t>
            </a:r>
          </a:p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itchFamily="34" charset="0"/>
                <a:cs typeface="Calibri" pitchFamily="34" charset="0"/>
              </a:rPr>
              <a:t>System Tested Azure CDN </a:t>
            </a:r>
            <a:r>
              <a:rPr lang="en-US" sz="1050" dirty="0" smtClean="0">
                <a:latin typeface="Calibri" pitchFamily="34" charset="0"/>
                <a:cs typeface="Calibri" pitchFamily="34" charset="0"/>
              </a:rPr>
              <a:t>use cases on Staging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itchFamily="34" charset="0"/>
                <a:cs typeface="Calibri" pitchFamily="34" charset="0"/>
              </a:rPr>
              <a:t>System Test Report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019444" y="5144772"/>
            <a:ext cx="1306081" cy="141784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7475" indent="-1174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" pitchFamily="34" charset="0"/>
                <a:cs typeface="Calibri" pitchFamily="34" charset="0"/>
              </a:rPr>
              <a:t>Hand-over document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917332" y="1841472"/>
            <a:ext cx="13564" cy="446522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54125" y="947446"/>
            <a:ext cx="2910029" cy="243488"/>
          </a:xfrm>
          <a:prstGeom prst="rect">
            <a:avLst/>
          </a:prstGeom>
          <a:solidFill>
            <a:srgbClr val="FCEFA4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93466" y="944850"/>
            <a:ext cx="1649484" cy="246084"/>
          </a:xfrm>
          <a:prstGeom prst="rect">
            <a:avLst/>
          </a:prstGeom>
          <a:solidFill>
            <a:srgbClr val="FCEFA4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Strategize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82640" y="944850"/>
            <a:ext cx="3007915" cy="243915"/>
          </a:xfrm>
          <a:prstGeom prst="rect">
            <a:avLst/>
          </a:prstGeom>
          <a:solidFill>
            <a:srgbClr val="FCEFA4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Effectuate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28761" y="940880"/>
            <a:ext cx="1275414" cy="247886"/>
          </a:xfrm>
          <a:prstGeom prst="rect">
            <a:avLst/>
          </a:prstGeom>
          <a:solidFill>
            <a:srgbClr val="FCEFA4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257597" y="928848"/>
            <a:ext cx="1854361" cy="2478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0390261" y="1848909"/>
            <a:ext cx="28212" cy="445778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hevron 62"/>
          <p:cNvSpPr/>
          <p:nvPr/>
        </p:nvSpPr>
        <p:spPr>
          <a:xfrm>
            <a:off x="10427885" y="1247184"/>
            <a:ext cx="1684073" cy="506635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122238" indent="-122238">
              <a:spcBef>
                <a:spcPct val="20000"/>
              </a:spcBef>
              <a:buClr>
                <a:srgbClr val="4E84C4"/>
              </a:buClr>
              <a:defRPr/>
            </a:pPr>
            <a:r>
              <a:rPr lang="en-US" sz="1000" b="1" kern="0" dirty="0" smtClean="0">
                <a:solidFill>
                  <a:schemeClr val="bg1"/>
                </a:solidFill>
                <a:latin typeface="Arial"/>
              </a:rPr>
              <a:t>Production</a:t>
            </a:r>
          </a:p>
          <a:p>
            <a:pPr marL="122238" indent="-122238">
              <a:spcBef>
                <a:spcPct val="20000"/>
              </a:spcBef>
              <a:buClr>
                <a:srgbClr val="4E84C4"/>
              </a:buClr>
              <a:defRPr/>
            </a:pPr>
            <a:r>
              <a:rPr lang="en-US" sz="1000" b="1" kern="0" dirty="0" smtClean="0">
                <a:solidFill>
                  <a:schemeClr val="bg1"/>
                </a:solidFill>
                <a:latin typeface="Arial"/>
              </a:rPr>
              <a:t>Support</a:t>
            </a:r>
            <a:endParaRPr lang="en-US" sz="1000" b="1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999005" y="2659903"/>
            <a:ext cx="391762" cy="2497113"/>
          </a:xfrm>
          <a:prstGeom prst="rect">
            <a:avLst/>
          </a:prstGeom>
        </p:spPr>
        <p:txBody>
          <a:bodyPr vert="vert" wrap="square" lIns="91440" tIns="91440" rIns="91440" bIns="91440" rtlCol="0" anchor="t">
            <a:no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PRODUCTION SUPPORT</a:t>
            </a:r>
          </a:p>
        </p:txBody>
      </p:sp>
    </p:spTree>
    <p:extLst>
      <p:ext uri="{BB962C8B-B14F-4D97-AF65-F5344CB8AC3E}">
        <p14:creationId xmlns:p14="http://schemas.microsoft.com/office/powerpoint/2010/main" val="2718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CDN High Level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050174" y="6083981"/>
            <a:ext cx="761998" cy="380126"/>
          </a:xfrm>
        </p:spPr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7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4667" y="1559859"/>
            <a:ext cx="2501153" cy="15060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72" name="Rounded Rectangle 71"/>
          <p:cNvSpPr/>
          <p:nvPr/>
        </p:nvSpPr>
        <p:spPr>
          <a:xfrm>
            <a:off x="1806386" y="1909481"/>
            <a:ext cx="2348752" cy="11026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1779492" y="1643845"/>
            <a:ext cx="2389093" cy="2009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pPr algn="ctr"/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Cloud Security Domain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7909" y="2198593"/>
            <a:ext cx="1712257" cy="28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F5 Security Gateway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0174" y="1835713"/>
            <a:ext cx="699247" cy="28873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vNET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124633" y="2560683"/>
            <a:ext cx="1712257" cy="28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CP Security Gateway</a:t>
            </a:r>
          </a:p>
        </p:txBody>
      </p:sp>
      <p:sp>
        <p:nvSpPr>
          <p:cNvPr id="13" name="Cloud 12"/>
          <p:cNvSpPr/>
          <p:nvPr/>
        </p:nvSpPr>
        <p:spPr>
          <a:xfrm>
            <a:off x="197222" y="1952903"/>
            <a:ext cx="1237129" cy="776758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Internet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3" y="3099332"/>
            <a:ext cx="856406" cy="5053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610" y="3544645"/>
            <a:ext cx="1790564" cy="59167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Content Delivery Network (CDN)</a:t>
            </a:r>
          </a:p>
        </p:txBody>
      </p:sp>
      <p:cxnSp>
        <p:nvCxnSpPr>
          <p:cNvPr id="17" name="Elbow Connector 16"/>
          <p:cNvCxnSpPr>
            <a:stCxn id="14" idx="0"/>
            <a:endCxn id="13" idx="1"/>
          </p:cNvCxnSpPr>
          <p:nvPr/>
        </p:nvCxnSpPr>
        <p:spPr>
          <a:xfrm rot="5400000" flipH="1" flipV="1">
            <a:off x="630537" y="2914083"/>
            <a:ext cx="37049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3" idx="0"/>
            <a:endCxn id="11" idx="1"/>
          </p:cNvCxnSpPr>
          <p:nvPr/>
        </p:nvCxnSpPr>
        <p:spPr>
          <a:xfrm>
            <a:off x="1433320" y="2341282"/>
            <a:ext cx="684589" cy="186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940908" y="2895921"/>
            <a:ext cx="915972" cy="459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Azure Gateway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113902" y="3394764"/>
            <a:ext cx="569983" cy="8420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1" name="Rounded Rectangle 90"/>
          <p:cNvSpPr/>
          <p:nvPr/>
        </p:nvSpPr>
        <p:spPr>
          <a:xfrm>
            <a:off x="688212" y="4500212"/>
            <a:ext cx="2501153" cy="19492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2" name="TextBox 91"/>
          <p:cNvSpPr txBox="1"/>
          <p:nvPr/>
        </p:nvSpPr>
        <p:spPr>
          <a:xfrm>
            <a:off x="731884" y="4650160"/>
            <a:ext cx="2389093" cy="2009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pPr algn="ctr"/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 Premises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16" y="5063835"/>
            <a:ext cx="582580" cy="5825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2" y="5644766"/>
            <a:ext cx="582580" cy="58258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34913" y="5142645"/>
            <a:ext cx="1291517" cy="32401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Preview User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9438" y="5711730"/>
            <a:ext cx="725229" cy="32401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Author</a:t>
            </a:r>
          </a:p>
        </p:txBody>
      </p:sp>
      <p:sp>
        <p:nvSpPr>
          <p:cNvPr id="93" name="Cloud 92"/>
          <p:cNvSpPr/>
          <p:nvPr/>
        </p:nvSpPr>
        <p:spPr>
          <a:xfrm>
            <a:off x="2533727" y="4272887"/>
            <a:ext cx="1237129" cy="776758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ATT MPLS</a:t>
            </a:r>
          </a:p>
        </p:txBody>
      </p:sp>
      <p:cxnSp>
        <p:nvCxnSpPr>
          <p:cNvPr id="99" name="Elbow Connector 98"/>
          <p:cNvCxnSpPr>
            <a:stCxn id="94" idx="3"/>
          </p:cNvCxnSpPr>
          <p:nvPr/>
        </p:nvCxnSpPr>
        <p:spPr>
          <a:xfrm flipV="1">
            <a:off x="2227896" y="2851604"/>
            <a:ext cx="1141214" cy="2503521"/>
          </a:xfrm>
          <a:prstGeom prst="bentConnector2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56202" y="1075038"/>
            <a:ext cx="296562" cy="4931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VNET PEERING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836890" y="2608983"/>
            <a:ext cx="1019312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549244" y="646760"/>
            <a:ext cx="4382548" cy="60775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121" name="Rounded Rectangle 120"/>
          <p:cNvSpPr/>
          <p:nvPr/>
        </p:nvSpPr>
        <p:spPr>
          <a:xfrm>
            <a:off x="5609000" y="975118"/>
            <a:ext cx="4176061" cy="56507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5974076" y="672645"/>
            <a:ext cx="3428777" cy="243840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pPr algn="ctr"/>
            <a:r>
              <a:rPr lang="en-US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Subscription_Production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04671" y="1005714"/>
            <a:ext cx="699247" cy="28873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vNET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6289910" y="1126382"/>
            <a:ext cx="3222663" cy="2573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125" name="Rounded Rectangle 124"/>
          <p:cNvSpPr/>
          <p:nvPr/>
        </p:nvSpPr>
        <p:spPr>
          <a:xfrm>
            <a:off x="6292394" y="3766610"/>
            <a:ext cx="3220179" cy="27797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6808377" y="1047889"/>
            <a:ext cx="2024425" cy="27671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Application_Subnet_1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61608" y="3690347"/>
            <a:ext cx="2037369" cy="303615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Application_Subnet_2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17211" y="1183119"/>
            <a:ext cx="263047" cy="2174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899162" y="3812504"/>
            <a:ext cx="263047" cy="2174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597" y="2200911"/>
            <a:ext cx="537861" cy="355429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220" idx="2"/>
            <a:endCxn id="46" idx="0"/>
          </p:cNvCxnSpPr>
          <p:nvPr/>
        </p:nvCxnSpPr>
        <p:spPr>
          <a:xfrm>
            <a:off x="7770527" y="1974161"/>
            <a:ext cx="1" cy="2267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011449" y="1740447"/>
            <a:ext cx="817626" cy="223072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39896" y="2224257"/>
            <a:ext cx="1172166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</a:t>
            </a:r>
          </a:p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Load Balancer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161327" y="2787483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7892869" y="2773760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395599" y="2796780"/>
            <a:ext cx="1007254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Dispatchers</a:t>
            </a:r>
          </a:p>
        </p:txBody>
      </p:sp>
      <p:cxnSp>
        <p:nvCxnSpPr>
          <p:cNvPr id="151" name="Straight Arrow Connector 150"/>
          <p:cNvCxnSpPr>
            <a:stCxn id="46" idx="2"/>
            <a:endCxn id="52" idx="0"/>
          </p:cNvCxnSpPr>
          <p:nvPr/>
        </p:nvCxnSpPr>
        <p:spPr>
          <a:xfrm flipH="1">
            <a:off x="7412692" y="2556340"/>
            <a:ext cx="357836" cy="2311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6" idx="2"/>
            <a:endCxn id="143" idx="0"/>
          </p:cNvCxnSpPr>
          <p:nvPr/>
        </p:nvCxnSpPr>
        <p:spPr>
          <a:xfrm>
            <a:off x="7770528" y="2556340"/>
            <a:ext cx="373706" cy="2174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688871" y="2020118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cxnSp>
        <p:nvCxnSpPr>
          <p:cNvPr id="58" name="Elbow Connector 57"/>
          <p:cNvCxnSpPr>
            <a:stCxn id="220" idx="1"/>
            <a:endCxn id="154" idx="0"/>
          </p:cNvCxnSpPr>
          <p:nvPr/>
        </p:nvCxnSpPr>
        <p:spPr>
          <a:xfrm rot="10800000" flipV="1">
            <a:off x="6940237" y="1855098"/>
            <a:ext cx="544541" cy="16501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 rot="16200000">
            <a:off x="5765965" y="2081523"/>
            <a:ext cx="1596772" cy="211754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Preview Dispatcher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7161582" y="3292127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97208" y="3288579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403598" y="3307526"/>
            <a:ext cx="1007254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Publishers</a:t>
            </a:r>
          </a:p>
        </p:txBody>
      </p:sp>
      <p:cxnSp>
        <p:nvCxnSpPr>
          <p:cNvPr id="160" name="Straight Arrow Connector 159"/>
          <p:cNvCxnSpPr>
            <a:stCxn id="52" idx="2"/>
            <a:endCxn id="157" idx="0"/>
          </p:cNvCxnSpPr>
          <p:nvPr/>
        </p:nvCxnSpPr>
        <p:spPr>
          <a:xfrm>
            <a:off x="7412692" y="3106973"/>
            <a:ext cx="255" cy="1851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3" idx="2"/>
            <a:endCxn id="158" idx="0"/>
          </p:cNvCxnSpPr>
          <p:nvPr/>
        </p:nvCxnSpPr>
        <p:spPr>
          <a:xfrm>
            <a:off x="8144234" y="3093250"/>
            <a:ext cx="4339" cy="1953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6500607" y="3288579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cxnSp>
        <p:nvCxnSpPr>
          <p:cNvPr id="164" name="Elbow Connector 163"/>
          <p:cNvCxnSpPr>
            <a:stCxn id="154" idx="2"/>
            <a:endCxn id="163" idx="0"/>
          </p:cNvCxnSpPr>
          <p:nvPr/>
        </p:nvCxnSpPr>
        <p:spPr>
          <a:xfrm rot="5400000">
            <a:off x="6371619" y="2719961"/>
            <a:ext cx="948971" cy="188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385" y="4561939"/>
            <a:ext cx="537861" cy="355429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6643341" y="4411416"/>
            <a:ext cx="817626" cy="223072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065684" y="4585285"/>
            <a:ext cx="1172166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</a:t>
            </a:r>
          </a:p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Load Balancer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09" y="4201991"/>
            <a:ext cx="2143125" cy="228600"/>
          </a:xfrm>
          <a:prstGeom prst="rect">
            <a:avLst/>
          </a:prstGeom>
        </p:spPr>
      </p:pic>
      <p:cxnSp>
        <p:nvCxnSpPr>
          <p:cNvPr id="176" name="Straight Arrow Connector 175"/>
          <p:cNvCxnSpPr>
            <a:stCxn id="157" idx="2"/>
            <a:endCxn id="169" idx="0"/>
          </p:cNvCxnSpPr>
          <p:nvPr/>
        </p:nvCxnSpPr>
        <p:spPr>
          <a:xfrm>
            <a:off x="7412947" y="3611617"/>
            <a:ext cx="383369" cy="9503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3" idx="2"/>
            <a:endCxn id="169" idx="0"/>
          </p:cNvCxnSpPr>
          <p:nvPr/>
        </p:nvCxnSpPr>
        <p:spPr>
          <a:xfrm>
            <a:off x="6751972" y="3608069"/>
            <a:ext cx="1044344" cy="9538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58" idx="2"/>
            <a:endCxn id="169" idx="0"/>
          </p:cNvCxnSpPr>
          <p:nvPr/>
        </p:nvCxnSpPr>
        <p:spPr>
          <a:xfrm flipH="1">
            <a:off x="7796316" y="3608069"/>
            <a:ext cx="352257" cy="9538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243387" y="5134443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974929" y="5120720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477659" y="5143740"/>
            <a:ext cx="1007254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Author Dispatchers</a:t>
            </a:r>
          </a:p>
        </p:txBody>
      </p:sp>
      <p:cxnSp>
        <p:nvCxnSpPr>
          <p:cNvPr id="185" name="Straight Arrow Connector 184"/>
          <p:cNvCxnSpPr>
            <a:stCxn id="169" idx="2"/>
            <a:endCxn id="182" idx="0"/>
          </p:cNvCxnSpPr>
          <p:nvPr/>
        </p:nvCxnSpPr>
        <p:spPr>
          <a:xfrm flipH="1">
            <a:off x="7494752" y="4917368"/>
            <a:ext cx="301564" cy="2170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69" idx="2"/>
            <a:endCxn id="183" idx="0"/>
          </p:cNvCxnSpPr>
          <p:nvPr/>
        </p:nvCxnSpPr>
        <p:spPr>
          <a:xfrm>
            <a:off x="7796316" y="4917368"/>
            <a:ext cx="429978" cy="20335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7664057" y="5636952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211179" y="5662607"/>
            <a:ext cx="1007254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 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uthor</a:t>
            </a:r>
          </a:p>
        </p:txBody>
      </p:sp>
      <p:cxnSp>
        <p:nvCxnSpPr>
          <p:cNvPr id="198" name="Straight Arrow Connector 197"/>
          <p:cNvCxnSpPr>
            <a:stCxn id="182" idx="2"/>
            <a:endCxn id="195" idx="0"/>
          </p:cNvCxnSpPr>
          <p:nvPr/>
        </p:nvCxnSpPr>
        <p:spPr>
          <a:xfrm>
            <a:off x="7494752" y="5453933"/>
            <a:ext cx="420670" cy="1830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3" idx="2"/>
            <a:endCxn id="195" idx="0"/>
          </p:cNvCxnSpPr>
          <p:nvPr/>
        </p:nvCxnSpPr>
        <p:spPr>
          <a:xfrm flipH="1">
            <a:off x="7915422" y="5440210"/>
            <a:ext cx="310872" cy="1967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7662604" y="6152801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cxnSp>
        <p:nvCxnSpPr>
          <p:cNvPr id="203" name="Straight Arrow Connector 202"/>
          <p:cNvCxnSpPr>
            <a:stCxn id="195" idx="2"/>
            <a:endCxn id="202" idx="0"/>
          </p:cNvCxnSpPr>
          <p:nvPr/>
        </p:nvCxnSpPr>
        <p:spPr>
          <a:xfrm flipH="1">
            <a:off x="7913969" y="5956442"/>
            <a:ext cx="1453" cy="1963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179323" y="6179782"/>
            <a:ext cx="1007254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Clay Tablet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6572722" y="5646415"/>
            <a:ext cx="502730" cy="319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/>
              <a:t>VM</a:t>
            </a:r>
          </a:p>
        </p:txBody>
      </p:sp>
      <p:cxnSp>
        <p:nvCxnSpPr>
          <p:cNvPr id="207" name="Straight Arrow Connector 206"/>
          <p:cNvCxnSpPr>
            <a:stCxn id="195" idx="1"/>
            <a:endCxn id="206" idx="3"/>
          </p:cNvCxnSpPr>
          <p:nvPr/>
        </p:nvCxnSpPr>
        <p:spPr>
          <a:xfrm flipH="1">
            <a:off x="7075452" y="5796697"/>
            <a:ext cx="588605" cy="9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395889" y="6066157"/>
            <a:ext cx="1007254" cy="273449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Tar MK Cold</a:t>
            </a:r>
          </a:p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Standby</a:t>
            </a:r>
          </a:p>
        </p:txBody>
      </p:sp>
      <p:cxnSp>
        <p:nvCxnSpPr>
          <p:cNvPr id="213" name="Elbow Connector 212"/>
          <p:cNvCxnSpPr>
            <a:endCxn id="220" idx="0"/>
          </p:cNvCxnSpPr>
          <p:nvPr/>
        </p:nvCxnSpPr>
        <p:spPr>
          <a:xfrm>
            <a:off x="5167907" y="1393625"/>
            <a:ext cx="2602620" cy="34241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233" idx="0"/>
          </p:cNvCxnSpPr>
          <p:nvPr/>
        </p:nvCxnSpPr>
        <p:spPr>
          <a:xfrm flipV="1">
            <a:off x="5166198" y="1736036"/>
            <a:ext cx="2446450" cy="875212"/>
          </a:xfrm>
          <a:prstGeom prst="bentConnector4">
            <a:avLst>
              <a:gd name="adj1" fmla="val 9027"/>
              <a:gd name="adj2" fmla="val 126119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Picture 2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777" y="1736036"/>
            <a:ext cx="571500" cy="238125"/>
          </a:xfrm>
          <a:prstGeom prst="rect">
            <a:avLst/>
          </a:prstGeom>
        </p:spPr>
      </p:pic>
      <p:sp>
        <p:nvSpPr>
          <p:cNvPr id="233" name="Rectangle 232"/>
          <p:cNvSpPr/>
          <p:nvPr/>
        </p:nvSpPr>
        <p:spPr>
          <a:xfrm>
            <a:off x="7484777" y="1736036"/>
            <a:ext cx="255741" cy="216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cxnSp>
        <p:nvCxnSpPr>
          <p:cNvPr id="238" name="Elbow Connector 237"/>
          <p:cNvCxnSpPr>
            <a:stCxn id="95" idx="3"/>
          </p:cNvCxnSpPr>
          <p:nvPr/>
        </p:nvCxnSpPr>
        <p:spPr>
          <a:xfrm flipV="1">
            <a:off x="2220082" y="2849795"/>
            <a:ext cx="1350160" cy="3086261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7" idx="3"/>
            <a:endCxn id="80" idx="1"/>
          </p:cNvCxnSpPr>
          <p:nvPr/>
        </p:nvCxnSpPr>
        <p:spPr>
          <a:xfrm>
            <a:off x="5152764" y="3540661"/>
            <a:ext cx="1597545" cy="77563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endCxn id="27" idx="1"/>
          </p:cNvCxnSpPr>
          <p:nvPr/>
        </p:nvCxnSpPr>
        <p:spPr>
          <a:xfrm>
            <a:off x="3836890" y="2753937"/>
            <a:ext cx="1019312" cy="786724"/>
          </a:xfrm>
          <a:prstGeom prst="bentConnector3">
            <a:avLst>
              <a:gd name="adj1" fmla="val 66525"/>
            </a:avLst>
          </a:prstGeom>
          <a:ln w="381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1" idx="3"/>
          </p:cNvCxnSpPr>
          <p:nvPr/>
        </p:nvCxnSpPr>
        <p:spPr>
          <a:xfrm flipV="1">
            <a:off x="3830166" y="1393625"/>
            <a:ext cx="1019312" cy="949524"/>
          </a:xfrm>
          <a:prstGeom prst="bentConnector3">
            <a:avLst>
              <a:gd name="adj1" fmla="val 65345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8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219" y="2150082"/>
            <a:ext cx="11096395" cy="774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27624" y="2014157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34934" y="2018273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88700" y="2018274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96010" y="2022390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2155" y="2005916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9465" y="2010032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3231" y="2010033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00541" y="2014149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62527" y="2010033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9837" y="2014149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5982" y="1997675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13292" y="2001791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867058" y="2001792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665902" y="2005908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2694" y="2030622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511" y="1651686"/>
            <a:ext cx="469556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2846" y="1643454"/>
            <a:ext cx="469556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63086" y="1655810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53926" y="1643455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5/22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1235" y="1649622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5/29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01492" y="1633157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6/5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17036" y="1651686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6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4033" y="1643453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6/19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9577" y="1633157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6/26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0115" y="1643455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7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20653" y="1643438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7/10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36197" y="1624911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7/17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53819" y="1618722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7/24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78738" y="1620800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7/31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56076" y="1626956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8/7</a:t>
            </a:r>
          </a:p>
        </p:txBody>
      </p:sp>
      <p:sp>
        <p:nvSpPr>
          <p:cNvPr id="40" name="Pentagon 39"/>
          <p:cNvSpPr/>
          <p:nvPr/>
        </p:nvSpPr>
        <p:spPr>
          <a:xfrm>
            <a:off x="602694" y="2718486"/>
            <a:ext cx="1532240" cy="40777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 smtClean="0"/>
              <a:t>PROBE</a:t>
            </a:r>
          </a:p>
        </p:txBody>
      </p:sp>
      <p:sp>
        <p:nvSpPr>
          <p:cNvPr id="41" name="Pentagon 40"/>
          <p:cNvSpPr/>
          <p:nvPr/>
        </p:nvSpPr>
        <p:spPr>
          <a:xfrm>
            <a:off x="2134935" y="3248855"/>
            <a:ext cx="2397220" cy="40777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 smtClean="0"/>
              <a:t>STRATEGIZE</a:t>
            </a:r>
          </a:p>
        </p:txBody>
      </p:sp>
      <p:sp>
        <p:nvSpPr>
          <p:cNvPr id="42" name="Pentagon 41"/>
          <p:cNvSpPr/>
          <p:nvPr/>
        </p:nvSpPr>
        <p:spPr>
          <a:xfrm>
            <a:off x="4532156" y="3767918"/>
            <a:ext cx="5581136" cy="40777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 smtClean="0"/>
              <a:t>EFFECTUATE</a:t>
            </a:r>
          </a:p>
        </p:txBody>
      </p:sp>
      <p:sp>
        <p:nvSpPr>
          <p:cNvPr id="43" name="Pentagon 42"/>
          <p:cNvSpPr/>
          <p:nvPr/>
        </p:nvSpPr>
        <p:spPr>
          <a:xfrm>
            <a:off x="10121309" y="4347628"/>
            <a:ext cx="1544594" cy="40777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 smtClean="0"/>
              <a:t>ASSIST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9764" y="3126256"/>
            <a:ext cx="1260393" cy="1359243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Inventory Creation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Environment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Set up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5319" y="3673956"/>
            <a:ext cx="1715532" cy="844605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Proof-of-Concept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 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Strategy </a:t>
            </a:r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Creation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5876" y="4182752"/>
            <a:ext cx="2446642" cy="84663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Configuration of Azure CDN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System Testing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67082" y="4763746"/>
            <a:ext cx="1715532" cy="54965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UAT and 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Go-Live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125650" y="2148205"/>
            <a:ext cx="7708" cy="33999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26972" y="2137903"/>
            <a:ext cx="2647" cy="3397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15829" y="2139976"/>
            <a:ext cx="5479" cy="339172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88979" y="1543657"/>
            <a:ext cx="1545955" cy="927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4703" y="1182227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 Weeks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147840" y="1531443"/>
            <a:ext cx="2379132" cy="1996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58740" y="1189975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Weeks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526972" y="1499714"/>
            <a:ext cx="5586320" cy="2417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56523" y="1174221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 Weeks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0125400" y="1502851"/>
            <a:ext cx="1545955" cy="927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91124" y="1141421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642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44623" y="7049911"/>
            <a:ext cx="761998" cy="380126"/>
          </a:xfrm>
        </p:spPr>
        <p:txBody>
          <a:bodyPr/>
          <a:lstStyle/>
          <a:p>
            <a:fld id="{4AC961D8-BDE8-4D51-9C12-6977104FE1B4}" type="slidenum">
              <a:rPr lang="en-US" smtClean="0">
                <a:solidFill>
                  <a:srgbClr val="505050"/>
                </a:solidFill>
              </a:rPr>
              <a:pPr/>
              <a:t>9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1218303"/>
            <a:r>
              <a:rPr lang="en-US" smtClean="0">
                <a:solidFill>
                  <a:srgbClr val="505050"/>
                </a:solidFill>
              </a:rPr>
              <a:t>TCS Confidential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605" y="2722119"/>
            <a:ext cx="11096395" cy="774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75010" y="2586194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82320" y="2590310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36086" y="2590311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43396" y="2594427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79541" y="2590832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86851" y="2582069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40617" y="2582070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47927" y="2586186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09913" y="2582070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17223" y="2586186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60678" y="2573828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13288" y="2577945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080" y="2602659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897" y="2223723"/>
            <a:ext cx="469556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4/1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232" y="2215491"/>
            <a:ext cx="469556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10472" y="2227847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5/28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01312" y="2215492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6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08621" y="2221659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6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48878" y="2230952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7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64422" y="2223723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8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91419" y="2215490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8/11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6963" y="2205194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8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7501" y="2215492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8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/31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8039" y="2215475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01205" y="2190759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7/24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03462" y="2198993"/>
            <a:ext cx="755828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10/31</a:t>
            </a:r>
          </a:p>
        </p:txBody>
      </p:sp>
      <p:sp>
        <p:nvSpPr>
          <p:cNvPr id="40" name="Pentagon 39"/>
          <p:cNvSpPr/>
          <p:nvPr/>
        </p:nvSpPr>
        <p:spPr>
          <a:xfrm>
            <a:off x="350080" y="3211795"/>
            <a:ext cx="1532240" cy="48650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 smtClean="0"/>
              <a:t>AEM Upgrade on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&amp; QA</a:t>
            </a:r>
          </a:p>
        </p:txBody>
      </p:sp>
      <p:sp>
        <p:nvSpPr>
          <p:cNvPr id="41" name="Pentagon 40"/>
          <p:cNvSpPr/>
          <p:nvPr/>
        </p:nvSpPr>
        <p:spPr>
          <a:xfrm>
            <a:off x="1882321" y="3710654"/>
            <a:ext cx="2397220" cy="51801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/>
              <a:t>AEM </a:t>
            </a:r>
            <a:r>
              <a:rPr lang="en-US" sz="1200" b="1" dirty="0" smtClean="0"/>
              <a:t>6.2 Upgrade on </a:t>
            </a:r>
            <a:r>
              <a:rPr lang="en-US" sz="1200" b="1" dirty="0" err="1" smtClean="0"/>
              <a:t>Preprod</a:t>
            </a:r>
            <a:r>
              <a:rPr lang="en-US" sz="1200" b="1" dirty="0" smtClean="0"/>
              <a:t> on Azure 6.0</a:t>
            </a:r>
            <a:endParaRPr lang="en-US" sz="1200" b="1" dirty="0"/>
          </a:p>
        </p:txBody>
      </p:sp>
      <p:sp>
        <p:nvSpPr>
          <p:cNvPr id="42" name="Pentagon 41"/>
          <p:cNvSpPr/>
          <p:nvPr/>
        </p:nvSpPr>
        <p:spPr>
          <a:xfrm>
            <a:off x="4279542" y="4339955"/>
            <a:ext cx="5589152" cy="40777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AEM 6.2 Upgrade on </a:t>
            </a:r>
            <a:r>
              <a:rPr lang="en-US" sz="1200" b="1" dirty="0" smtClean="0"/>
              <a:t>Prod </a:t>
            </a:r>
            <a:r>
              <a:rPr lang="en-US" sz="1200" b="1" dirty="0"/>
              <a:t>on Azure </a:t>
            </a:r>
            <a:r>
              <a:rPr lang="en-US" sz="1200" b="1" dirty="0" smtClean="0"/>
              <a:t>6.0 AEM 6.2(1)</a:t>
            </a:r>
            <a:endParaRPr lang="en-US" sz="1200" b="1" dirty="0"/>
          </a:p>
        </p:txBody>
      </p:sp>
      <p:sp>
        <p:nvSpPr>
          <p:cNvPr id="43" name="Pentagon 42"/>
          <p:cNvSpPr/>
          <p:nvPr/>
        </p:nvSpPr>
        <p:spPr>
          <a:xfrm>
            <a:off x="9877171" y="5009707"/>
            <a:ext cx="1656496" cy="59380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b="1" dirty="0" smtClean="0"/>
              <a:t>Upgraded Content Copy </a:t>
            </a:r>
            <a:r>
              <a:rPr lang="en-US" sz="1200" b="1" dirty="0" err="1" smtClean="0"/>
              <a:t>Speco</a:t>
            </a:r>
            <a:r>
              <a:rPr lang="en-US" sz="1200" b="1" dirty="0" smtClean="0"/>
              <a:t> to </a:t>
            </a:r>
            <a:r>
              <a:rPr lang="en-US" sz="1200" b="1" dirty="0" err="1" smtClean="0"/>
              <a:t>Agco</a:t>
            </a:r>
            <a:r>
              <a:rPr lang="en-US" sz="1200" b="1" dirty="0" smtClean="0"/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150" y="3698293"/>
            <a:ext cx="1260393" cy="1359243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Azure 6.0 Environment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Set up</a:t>
            </a:r>
            <a:b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AEM 6.2 Upgrade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2705" y="4245993"/>
            <a:ext cx="1715532" cy="844605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Azure 6.0 Environment</a:t>
            </a:r>
          </a:p>
          <a:p>
            <a:pPr algn="ctr"/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Set up</a:t>
            </a:r>
            <a:b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  <a:p>
            <a:pPr algn="ctr"/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AEM 6.2 Upgrade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3262" y="4754789"/>
            <a:ext cx="2446642" cy="84663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14467" y="5498520"/>
            <a:ext cx="1715532" cy="54965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UAT and 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Go-Live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873036" y="2720242"/>
            <a:ext cx="7708" cy="33999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74358" y="2709940"/>
            <a:ext cx="2647" cy="3397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863215" y="2712013"/>
            <a:ext cx="5479" cy="339172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605453" y="6120221"/>
            <a:ext cx="10824547" cy="22852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36365" y="2115694"/>
            <a:ext cx="1545955" cy="927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2089" y="1754264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 Weeks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95226" y="2103480"/>
            <a:ext cx="2379132" cy="1996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06126" y="1762012"/>
            <a:ext cx="1051474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6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Weeks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74358" y="2071751"/>
            <a:ext cx="5586320" cy="2417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03909" y="1746258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8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Weeks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9872786" y="2074888"/>
            <a:ext cx="1545955" cy="927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138510" y="1713458"/>
            <a:ext cx="864975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Weeks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Elapsed Time – On-Going Digital Marketing platform migration &amp; upgrade</a:t>
            </a:r>
            <a:endParaRPr lang="en-US" dirty="0"/>
          </a:p>
        </p:txBody>
      </p:sp>
      <p:sp>
        <p:nvSpPr>
          <p:cNvPr id="59" name="Pentagon 58"/>
          <p:cNvSpPr/>
          <p:nvPr/>
        </p:nvSpPr>
        <p:spPr>
          <a:xfrm>
            <a:off x="3888236" y="2938747"/>
            <a:ext cx="1132717" cy="55363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b="1" dirty="0" smtClean="0"/>
              <a:t>BU access to Live on QA</a:t>
            </a:r>
            <a:endParaRPr lang="en-US" sz="1050" b="1" dirty="0"/>
          </a:p>
        </p:txBody>
      </p:sp>
      <p:sp>
        <p:nvSpPr>
          <p:cNvPr id="8" name="5-Point Star 7"/>
          <p:cNvSpPr/>
          <p:nvPr/>
        </p:nvSpPr>
        <p:spPr>
          <a:xfrm>
            <a:off x="9721935" y="4240015"/>
            <a:ext cx="403561" cy="502276"/>
          </a:xfrm>
          <a:prstGeom prst="star5">
            <a:avLst/>
          </a:prstGeom>
          <a:solidFill>
            <a:srgbClr val="51D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9335515" y="4753608"/>
            <a:ext cx="1798719" cy="4571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Go-Live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908851" y="2580005"/>
            <a:ext cx="0" cy="2104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6422" y="2221659"/>
            <a:ext cx="551932" cy="34598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7</a:t>
            </a:r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/5</a:t>
            </a:r>
          </a:p>
        </p:txBody>
      </p:sp>
      <p:sp>
        <p:nvSpPr>
          <p:cNvPr id="67" name="Pentagon 66"/>
          <p:cNvSpPr/>
          <p:nvPr/>
        </p:nvSpPr>
        <p:spPr>
          <a:xfrm>
            <a:off x="5072470" y="2959201"/>
            <a:ext cx="2417640" cy="51347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Testing &amp; UAT </a:t>
            </a:r>
            <a:endParaRPr lang="en-US" sz="12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8213013" y="2760854"/>
            <a:ext cx="5479" cy="339172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5-Point Star 67"/>
          <p:cNvSpPr/>
          <p:nvPr/>
        </p:nvSpPr>
        <p:spPr>
          <a:xfrm>
            <a:off x="8045644" y="2923511"/>
            <a:ext cx="358286" cy="502276"/>
          </a:xfrm>
          <a:prstGeom prst="star5">
            <a:avLst/>
          </a:prstGeom>
          <a:solidFill>
            <a:srgbClr val="51D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70" name="TextBox 69"/>
          <p:cNvSpPr txBox="1"/>
          <p:nvPr/>
        </p:nvSpPr>
        <p:spPr>
          <a:xfrm>
            <a:off x="7620558" y="3397028"/>
            <a:ext cx="1798719" cy="45719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Pre Go-Live</a:t>
            </a:r>
          </a:p>
        </p:txBody>
      </p:sp>
      <p:sp>
        <p:nvSpPr>
          <p:cNvPr id="71" name="Pentagon 70"/>
          <p:cNvSpPr/>
          <p:nvPr/>
        </p:nvSpPr>
        <p:spPr>
          <a:xfrm>
            <a:off x="8214589" y="3655316"/>
            <a:ext cx="1654105" cy="446514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Content Freeze</a:t>
            </a:r>
            <a:endParaRPr lang="en-US" sz="1200" b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977963" y="2761533"/>
            <a:ext cx="2647" cy="3397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435034" y="2784287"/>
            <a:ext cx="2647" cy="3397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1_TCS 2013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CS 2013" id="{888B0D1B-5353-43CF-9134-704F54B9DEDC}" vid="{9312FC26-DF89-49A7-B86A-EDD05269CE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8AA0D9A7FF244822B2DC3E325B0FB" ma:contentTypeVersion="0" ma:contentTypeDescription="Create a new document." ma:contentTypeScope="" ma:versionID="8dd2c4d7c3e53e59293a7e058249df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A038243-0732-4F2F-9B46-806EEAAB0CD9}"/>
</file>

<file path=customXml/itemProps2.xml><?xml version="1.0" encoding="utf-8"?>
<ds:datastoreItem xmlns:ds="http://schemas.openxmlformats.org/officeDocument/2006/customXml" ds:itemID="{E266F185-08AC-4DDB-A09E-C35B0B2DD809}"/>
</file>

<file path=customXml/itemProps3.xml><?xml version="1.0" encoding="utf-8"?>
<ds:datastoreItem xmlns:ds="http://schemas.openxmlformats.org/officeDocument/2006/customXml" ds:itemID="{531E0DF7-052D-4229-9223-21E2CE341FA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Microsoft Office PowerPoint</Application>
  <PresentationFormat>Widescreen</PresentationFormat>
  <Paragraphs>376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Wingdings</vt:lpstr>
      <vt:lpstr>1_TCS 2013</vt:lpstr>
      <vt:lpstr>Azure CDN Implementation for Digital Marketing Spin Projects Proposal</vt:lpstr>
      <vt:lpstr>Agenda</vt:lpstr>
      <vt:lpstr>Background</vt:lpstr>
      <vt:lpstr>Engagement Scope</vt:lpstr>
      <vt:lpstr>Engagement Scope (Cont..)</vt:lpstr>
      <vt:lpstr>Azure CDN Migration Approach</vt:lpstr>
      <vt:lpstr>Azure CDN High Level Solution</vt:lpstr>
      <vt:lpstr>Schedule</vt:lpstr>
      <vt:lpstr>Schedule</vt:lpstr>
      <vt:lpstr>Assumptions/Dependencies</vt:lpstr>
      <vt:lpstr>Commercials</vt:lpstr>
      <vt:lpstr>PowerPoint Presentation</vt:lpstr>
      <vt:lpstr>CDN Feature 1</vt:lpstr>
      <vt:lpstr>CDN Feature 2</vt:lpstr>
      <vt:lpstr>CDN Feature 3</vt:lpstr>
      <vt:lpstr>CDN Feature 4</vt:lpstr>
      <vt:lpstr>CDN Feature 5</vt:lpstr>
      <vt:lpstr>CDN Feature 6</vt:lpstr>
      <vt:lpstr>CDN Feature 7</vt:lpstr>
      <vt:lpstr>PowerPoint Presentation</vt:lpstr>
      <vt:lpstr>Commercials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Microsoft Platform Capabilities</dc:title>
  <dc:creator/>
  <cp:lastModifiedBy/>
  <cp:revision>1</cp:revision>
  <dcterms:created xsi:type="dcterms:W3CDTF">2015-03-18T04:28:59Z</dcterms:created>
  <dcterms:modified xsi:type="dcterms:W3CDTF">2017-05-09T16:30:35Z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0x0101000B88AA0D9A7FF244822B2DC3E325B0FB</vt:lpwstr>
  </property>
  <property fmtid="{D5CDD505-2E9C-101B-9397-08002B2CF9AE}" pid="3" name="Is this a key focused asset?">
    <vt:lpwstr>No</vt:lpwstr>
  </property>
  <property fmtid="{D5CDD505-2E9C-101B-9397-08002B2CF9AE}" pid="4" name="Asset Class">
    <vt:lpwstr>Presales</vt:lpwstr>
  </property>
  <property fmtid="{D5CDD505-2E9C-101B-9397-08002B2CF9AE}" pid="5" name="Is this TCS asset or Vendor supplied asset?">
    <vt:lpwstr>TCS</vt:lpwstr>
  </property>
</Properties>
</file>