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76" r:id="rId5"/>
    <p:sldId id="277" r:id="rId6"/>
    <p:sldId id="304" r:id="rId7"/>
    <p:sldId id="289" r:id="rId8"/>
    <p:sldId id="305" r:id="rId9"/>
    <p:sldId id="279" r:id="rId10"/>
    <p:sldId id="306" r:id="rId11"/>
    <p:sldId id="309" r:id="rId12"/>
    <p:sldId id="308" r:id="rId13"/>
    <p:sldId id="28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p:scale>
          <a:sx n="66" d="100"/>
          <a:sy n="66" d="100"/>
        </p:scale>
        <p:origin x="668"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image-classifier-using-cn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644768"/>
            <a:ext cx="7103427" cy="3223847"/>
          </a:xfrm>
        </p:spPr>
        <p:txBody>
          <a:bodyPr>
            <a:noAutofit/>
          </a:bodyPr>
          <a:lstStyle/>
          <a:p>
            <a:pPr algn="ctr"/>
            <a:r>
              <a:rPr lang="en-US" sz="1600" b="1" dirty="0">
                <a:solidFill>
                  <a:srgbClr val="002060"/>
                </a:solidFill>
                <a:latin typeface="Arial Black" pitchFamily="34" charset="0"/>
              </a:rPr>
              <a:t>Machine Learning Mini Project</a:t>
            </a:r>
            <a:br>
              <a:rPr lang="en-US" sz="1600" b="1" dirty="0">
                <a:solidFill>
                  <a:srgbClr val="002060"/>
                </a:solidFill>
                <a:latin typeface="Arial Black" pitchFamily="34" charset="0"/>
              </a:rPr>
            </a:br>
            <a:br>
              <a:rPr lang="en-US" sz="1200" dirty="0">
                <a:solidFill>
                  <a:srgbClr val="FF0000"/>
                </a:solidFill>
                <a:latin typeface="Arial Black" panose="020B0A04020102020204" pitchFamily="34" charset="0"/>
              </a:rPr>
            </a:br>
            <a:br>
              <a:rPr lang="en-US" sz="1200" dirty="0">
                <a:solidFill>
                  <a:srgbClr val="FF0000"/>
                </a:solidFill>
                <a:latin typeface="Arial Black" panose="020B0A04020102020204" pitchFamily="34" charset="0"/>
              </a:rPr>
            </a:br>
            <a:br>
              <a:rPr lang="en-IN" sz="1200" b="1" dirty="0">
                <a:solidFill>
                  <a:srgbClr val="002060"/>
                </a:solidFill>
                <a:latin typeface="Times New Roman" pitchFamily="18" charset="0"/>
                <a:cs typeface="Times New Roman" pitchFamily="18" charset="0"/>
              </a:rPr>
            </a:br>
            <a:r>
              <a:rPr lang="en-US" sz="1200" b="1" i="1" dirty="0">
                <a:solidFill>
                  <a:srgbClr val="002060"/>
                </a:solidFill>
                <a:latin typeface="Times New Roman" pitchFamily="18" charset="0"/>
                <a:cs typeface="Times New Roman" pitchFamily="18" charset="0"/>
              </a:rPr>
              <a:t> </a:t>
            </a:r>
            <a:br>
              <a:rPr lang="en-IN" sz="1200" b="1" dirty="0">
                <a:solidFill>
                  <a:srgbClr val="002060"/>
                </a:solidFill>
                <a:latin typeface="Times New Roman" pitchFamily="18" charset="0"/>
                <a:cs typeface="Times New Roman" pitchFamily="18" charset="0"/>
              </a:rPr>
            </a:br>
            <a:r>
              <a:rPr lang="en-IN" sz="1200" b="1" dirty="0">
                <a:solidFill>
                  <a:srgbClr val="002060"/>
                </a:solidFill>
                <a:latin typeface="Times New Roman" pitchFamily="18" charset="0"/>
                <a:cs typeface="Times New Roman" pitchFamily="18" charset="0"/>
              </a:rPr>
              <a:t>BACHELOR OF TECHNOLOGY</a:t>
            </a:r>
            <a:br>
              <a:rPr lang="en-IN" sz="1200" b="1" dirty="0">
                <a:solidFill>
                  <a:srgbClr val="002060"/>
                </a:solidFill>
                <a:latin typeface="Times New Roman" pitchFamily="18" charset="0"/>
                <a:cs typeface="Times New Roman" pitchFamily="18" charset="0"/>
              </a:rPr>
            </a:br>
            <a:r>
              <a:rPr lang="en-IN" sz="1200" b="1" dirty="0">
                <a:solidFill>
                  <a:srgbClr val="002060"/>
                </a:solidFill>
                <a:latin typeface="Times New Roman" pitchFamily="18" charset="0"/>
                <a:cs typeface="Times New Roman" pitchFamily="18" charset="0"/>
              </a:rPr>
              <a:t>in </a:t>
            </a:r>
            <a:br>
              <a:rPr lang="en-IN" sz="1200" b="1" dirty="0">
                <a:solidFill>
                  <a:srgbClr val="002060"/>
                </a:solidFill>
                <a:latin typeface="Times New Roman" pitchFamily="18" charset="0"/>
                <a:cs typeface="Times New Roman" pitchFamily="18" charset="0"/>
              </a:rPr>
            </a:br>
            <a:r>
              <a:rPr lang="en-IN" sz="1200" b="1" dirty="0">
                <a:solidFill>
                  <a:srgbClr val="002060"/>
                </a:solidFill>
                <a:latin typeface="Times New Roman" pitchFamily="18" charset="0"/>
                <a:cs typeface="Times New Roman" pitchFamily="18" charset="0"/>
              </a:rPr>
              <a:t>COMPUTER SCIENCE AND ENGINEERING </a:t>
            </a:r>
            <a:br>
              <a:rPr lang="en-IN" sz="1200" b="1" dirty="0">
                <a:solidFill>
                  <a:srgbClr val="002060"/>
                </a:solidFill>
                <a:latin typeface="Times New Roman" pitchFamily="18" charset="0"/>
                <a:cs typeface="Times New Roman" pitchFamily="18" charset="0"/>
              </a:rPr>
            </a:br>
            <a:r>
              <a:rPr lang="en-US" sz="1200" b="1" dirty="0">
                <a:solidFill>
                  <a:srgbClr val="002060"/>
                </a:solidFill>
                <a:latin typeface="Times New Roman" pitchFamily="18" charset="0"/>
                <a:cs typeface="Times New Roman" pitchFamily="18" charset="0"/>
              </a:rPr>
              <a:t> </a:t>
            </a:r>
            <a:br>
              <a:rPr lang="en-IN" sz="1200" b="1" dirty="0">
                <a:solidFill>
                  <a:srgbClr val="002060"/>
                </a:solidFill>
                <a:latin typeface="Times New Roman" pitchFamily="18" charset="0"/>
                <a:cs typeface="Times New Roman" pitchFamily="18" charset="0"/>
              </a:rPr>
            </a:br>
            <a:r>
              <a:rPr lang="en-US" sz="1200" b="1" dirty="0">
                <a:solidFill>
                  <a:srgbClr val="002060"/>
                </a:solidFill>
                <a:latin typeface="Times New Roman" pitchFamily="18" charset="0"/>
                <a:cs typeface="Times New Roman" pitchFamily="18" charset="0"/>
              </a:rPr>
              <a:t>(Affiliated to Dr. A.P.J. Abdul Kalam Technical University, Lucknow)</a:t>
            </a:r>
            <a:br>
              <a:rPr lang="en-IN" sz="1200" b="1" dirty="0">
                <a:solidFill>
                  <a:srgbClr val="002060"/>
                </a:solidFill>
                <a:latin typeface="Times New Roman" pitchFamily="18" charset="0"/>
                <a:cs typeface="Times New Roman" pitchFamily="18" charset="0"/>
              </a:rPr>
            </a:br>
            <a:r>
              <a:rPr lang="en-US" sz="1200" b="1" dirty="0">
                <a:solidFill>
                  <a:srgbClr val="002060"/>
                </a:solidFill>
                <a:latin typeface="Times New Roman" pitchFamily="18" charset="0"/>
                <a:cs typeface="Times New Roman" pitchFamily="18" charset="0"/>
              </a:rPr>
              <a:t> </a:t>
            </a:r>
            <a:br>
              <a:rPr lang="en-IN" sz="1200" b="1" dirty="0">
                <a:solidFill>
                  <a:srgbClr val="002060"/>
                </a:solidFill>
                <a:latin typeface="Times New Roman" pitchFamily="18" charset="0"/>
                <a:cs typeface="Times New Roman" pitchFamily="18" charset="0"/>
              </a:rPr>
            </a:br>
            <a:r>
              <a:rPr lang="en-IN" sz="1200" b="1" dirty="0">
                <a:solidFill>
                  <a:srgbClr val="002060"/>
                </a:solidFill>
                <a:latin typeface="Times New Roman" pitchFamily="18" charset="0"/>
                <a:cs typeface="Times New Roman" pitchFamily="18" charset="0"/>
              </a:rPr>
              <a:t>ACADMIC SESSION</a:t>
            </a:r>
            <a:br>
              <a:rPr lang="en-IN" sz="1200" b="1" dirty="0">
                <a:solidFill>
                  <a:srgbClr val="002060"/>
                </a:solidFill>
                <a:latin typeface="Times New Roman" pitchFamily="18" charset="0"/>
                <a:cs typeface="Times New Roman" pitchFamily="18" charset="0"/>
              </a:rPr>
            </a:br>
            <a:r>
              <a:rPr lang="en-IN" sz="1200" b="1" dirty="0">
                <a:solidFill>
                  <a:srgbClr val="002060"/>
                </a:solidFill>
                <a:latin typeface="Times New Roman" pitchFamily="18" charset="0"/>
                <a:cs typeface="Times New Roman" pitchFamily="18" charset="0"/>
              </a:rPr>
              <a:t>(2020-2021)</a:t>
            </a:r>
            <a:br>
              <a:rPr lang="en-IN" sz="1200" b="1" dirty="0">
                <a:solidFill>
                  <a:srgbClr val="002060"/>
                </a:solidFill>
                <a:latin typeface="Times New Roman" pitchFamily="18" charset="0"/>
                <a:cs typeface="Times New Roman" pitchFamily="18" charset="0"/>
              </a:rPr>
            </a:br>
            <a:endParaRPr lang="en-IN" sz="1200" b="1" dirty="0">
              <a:solidFill>
                <a:srgbClr val="002060"/>
              </a:solidFill>
              <a:latin typeface="Times New Roman" pitchFamily="18" charset="0"/>
              <a:cs typeface="Times New Roman" pitchFamily="18" charset="0"/>
            </a:endParaRPr>
          </a:p>
        </p:txBody>
      </p:sp>
      <p:cxnSp>
        <p:nvCxnSpPr>
          <p:cNvPr id="10" name="Straight Connector 9"/>
          <p:cNvCxnSpPr/>
          <p:nvPr/>
        </p:nvCxnSpPr>
        <p:spPr>
          <a:xfrm>
            <a:off x="2754924" y="2065622"/>
            <a:ext cx="6986958" cy="0"/>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8217881" y="5324409"/>
            <a:ext cx="3048001" cy="984885"/>
          </a:xfrm>
          <a:prstGeom prst="rect">
            <a:avLst/>
          </a:prstGeom>
          <a:noFill/>
        </p:spPr>
        <p:txBody>
          <a:bodyPr wrap="square" rtlCol="0">
            <a:spAutoFit/>
          </a:bodyPr>
          <a:lstStyle/>
          <a:p>
            <a:r>
              <a:rPr lang="en-US" sz="1600" b="1" dirty="0">
                <a:solidFill>
                  <a:srgbClr val="002060"/>
                </a:solidFill>
                <a:latin typeface="Arial Black" pitchFamily="34" charset="0"/>
                <a:ea typeface="+mj-ea"/>
                <a:cs typeface="+mj-cs"/>
              </a:rPr>
              <a:t>Presented By:</a:t>
            </a:r>
          </a:p>
          <a:p>
            <a:r>
              <a:rPr lang="en-US" sz="1400" b="1" dirty="0">
                <a:solidFill>
                  <a:srgbClr val="002060"/>
                </a:solidFill>
                <a:latin typeface="Times New Roman" pitchFamily="18" charset="0"/>
                <a:cs typeface="Times New Roman" pitchFamily="18" charset="0"/>
              </a:rPr>
              <a:t>Anand Kumar Kandu</a:t>
            </a:r>
          </a:p>
          <a:p>
            <a:r>
              <a:rPr lang="en-US" sz="1400" b="1" dirty="0">
                <a:solidFill>
                  <a:srgbClr val="002060"/>
                </a:solidFill>
                <a:latin typeface="Times New Roman" pitchFamily="18" charset="0"/>
                <a:cs typeface="Times New Roman" pitchFamily="18" charset="0"/>
              </a:rPr>
              <a:t>B.tech – V Semester</a:t>
            </a:r>
          </a:p>
          <a:p>
            <a:r>
              <a:rPr lang="en-US" sz="1400" b="1" dirty="0">
                <a:solidFill>
                  <a:srgbClr val="002060"/>
                </a:solidFill>
                <a:latin typeface="Times New Roman" pitchFamily="18" charset="0"/>
                <a:cs typeface="Times New Roman" pitchFamily="18" charset="0"/>
              </a:rPr>
              <a:t>Roll No: 1821510004</a:t>
            </a:r>
          </a:p>
        </p:txBody>
      </p:sp>
      <p:sp>
        <p:nvSpPr>
          <p:cNvPr id="11" name="TextBox 10"/>
          <p:cNvSpPr txBox="1"/>
          <p:nvPr/>
        </p:nvSpPr>
        <p:spPr>
          <a:xfrm>
            <a:off x="1946030" y="5474568"/>
            <a:ext cx="2590800" cy="553998"/>
          </a:xfrm>
          <a:prstGeom prst="rect">
            <a:avLst/>
          </a:prstGeom>
          <a:noFill/>
        </p:spPr>
        <p:txBody>
          <a:bodyPr wrap="square" rtlCol="0">
            <a:spAutoFit/>
          </a:bodyPr>
          <a:lstStyle/>
          <a:p>
            <a:r>
              <a:rPr lang="en-US" sz="1600" b="1" dirty="0">
                <a:solidFill>
                  <a:srgbClr val="002060"/>
                </a:solidFill>
                <a:latin typeface="Arial Black" pitchFamily="34" charset="0"/>
                <a:ea typeface="+mj-ea"/>
                <a:cs typeface="+mj-cs"/>
              </a:rPr>
              <a:t>Submitted to:</a:t>
            </a:r>
          </a:p>
          <a:p>
            <a:r>
              <a:rPr lang="en-US" sz="1400" b="1" dirty="0">
                <a:solidFill>
                  <a:srgbClr val="002060"/>
                </a:solidFill>
                <a:latin typeface="Times New Roman" pitchFamily="18" charset="0"/>
                <a:cs typeface="Times New Roman" pitchFamily="18" charset="0"/>
              </a:rPr>
              <a:t>Mrs. Sony Kumari</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3739662"/>
            <a:ext cx="3875892" cy="840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2567355" y="4689233"/>
            <a:ext cx="7444154" cy="338554"/>
          </a:xfrm>
          <a:prstGeom prst="rect">
            <a:avLst/>
          </a:prstGeom>
          <a:noFill/>
        </p:spPr>
        <p:txBody>
          <a:bodyPr wrap="square" rtlCol="0">
            <a:spAutoFit/>
          </a:bodyPr>
          <a:lstStyle/>
          <a:p>
            <a:pPr algn="ctr"/>
            <a:r>
              <a:rPr lang="en-US" sz="1600" dirty="0">
                <a:solidFill>
                  <a:srgbClr val="002060"/>
                </a:solidFill>
                <a:latin typeface="Arial Black" pitchFamily="34" charset="0"/>
              </a:rPr>
              <a:t>Sanskar College of Engineering and Technology, Ghaziabad.</a:t>
            </a:r>
            <a:endParaRPr lang="en-IN" sz="1600" dirty="0">
              <a:solidFill>
                <a:srgbClr val="002060"/>
              </a:solidFill>
              <a:latin typeface="Arial Black" pitchFamily="34" charset="0"/>
            </a:endParaRPr>
          </a:p>
        </p:txBody>
      </p:sp>
    </p:spTree>
    <p:extLst>
      <p:ext uri="{BB962C8B-B14F-4D97-AF65-F5344CB8AC3E}">
        <p14:creationId xmlns:p14="http://schemas.microsoft.com/office/powerpoint/2010/main" val="3415615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33797" y="624110"/>
            <a:ext cx="6706817" cy="770936"/>
          </a:xfrm>
          <a:prstGeom prst="rect">
            <a:avLst/>
          </a:prstGeom>
        </p:spPr>
        <p:txBody>
          <a:bodyPr vert="horz" lIns="91440" tIns="45720" rIns="91440" bIns="45720" rtlCol="0" anchor="t">
            <a:normAutofit fontScale="3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rgbClr val="002060"/>
                </a:solidFill>
                <a:latin typeface="Arial Black" pitchFamily="34" charset="0"/>
              </a:rPr>
              <a:t>Linear Regression :</a:t>
            </a:r>
          </a:p>
          <a:p>
            <a:br>
              <a:rPr lang="en-US" sz="2000" b="1" dirty="0">
                <a:solidFill>
                  <a:srgbClr val="002060"/>
                </a:solidFill>
                <a:latin typeface="Arial Black" pitchFamily="34" charset="0"/>
              </a:rPr>
            </a:br>
            <a:br>
              <a:rPr lang="en-IN" sz="4000" u="sng" dirty="0">
                <a:solidFill>
                  <a:srgbClr val="002060"/>
                </a:solidFill>
              </a:rPr>
            </a:br>
            <a:endParaRPr lang="en-IN" u="sng" dirty="0">
              <a:solidFill>
                <a:srgbClr val="002060"/>
              </a:solidFill>
            </a:endParaRPr>
          </a:p>
        </p:txBody>
      </p:sp>
      <p:sp>
        <p:nvSpPr>
          <p:cNvPr id="7" name="Content Placeholder 2"/>
          <p:cNvSpPr txBox="1">
            <a:spLocks/>
          </p:cNvSpPr>
          <p:nvPr/>
        </p:nvSpPr>
        <p:spPr>
          <a:xfrm>
            <a:off x="1603169" y="1270659"/>
            <a:ext cx="8002844" cy="52552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buNone/>
            </a:pPr>
            <a:endParaRPr lang="en-IN" sz="1400" dirty="0">
              <a:solidFill>
                <a:srgbClr val="002060"/>
              </a:solidFill>
              <a:latin typeface="Times New Roman" pitchFamily="18" charset="0"/>
              <a:cs typeface="Times New Roman" pitchFamily="18" charset="0"/>
            </a:endParaRPr>
          </a:p>
          <a:p>
            <a:pPr marL="0" lvl="0" indent="0">
              <a:buNone/>
            </a:pPr>
            <a:endParaRPr lang="en-IN" sz="1400" dirty="0">
              <a:solidFill>
                <a:srgbClr val="002060"/>
              </a:solidFill>
              <a:latin typeface="Times New Roman" pitchFamily="18" charset="0"/>
              <a:cs typeface="Times New Roman" pitchFamily="18" charset="0"/>
            </a:endParaRPr>
          </a:p>
          <a:p>
            <a:pPr marL="0" indent="0">
              <a:buNone/>
            </a:pPr>
            <a:endParaRPr lang="en-IN" sz="1400" dirty="0">
              <a:solidFill>
                <a:srgbClr val="002060"/>
              </a:solidFill>
            </a:endParaRPr>
          </a:p>
        </p:txBody>
      </p:sp>
      <p:cxnSp>
        <p:nvCxnSpPr>
          <p:cNvPr id="8" name="Straight Connector 7"/>
          <p:cNvCxnSpPr/>
          <p:nvPr/>
        </p:nvCxnSpPr>
        <p:spPr>
          <a:xfrm>
            <a:off x="1923803" y="1116059"/>
            <a:ext cx="4746324" cy="0"/>
          </a:xfrm>
          <a:prstGeom prst="line">
            <a:avLst/>
          </a:prstGeom>
          <a:ln w="57150"/>
        </p:spPr>
        <p:style>
          <a:lnRef idx="3">
            <a:schemeClr val="accent2"/>
          </a:lnRef>
          <a:fillRef idx="0">
            <a:schemeClr val="accent2"/>
          </a:fillRef>
          <a:effectRef idx="2">
            <a:schemeClr val="accent2"/>
          </a:effectRef>
          <a:fontRef idx="minor">
            <a:schemeClr val="tx1"/>
          </a:fontRef>
        </p:style>
      </p:cxnSp>
      <p:pic>
        <p:nvPicPr>
          <p:cNvPr id="3" name="Picture 2">
            <a:extLst>
              <a:ext uri="{FF2B5EF4-FFF2-40B4-BE49-F238E27FC236}">
                <a16:creationId xmlns:a16="http://schemas.microsoft.com/office/drawing/2014/main" id="{050F11DD-D963-44EE-BBA3-2049A73F3F38}"/>
              </a:ext>
            </a:extLst>
          </p:cNvPr>
          <p:cNvPicPr>
            <a:picLocks noChangeAspect="1"/>
          </p:cNvPicPr>
          <p:nvPr/>
        </p:nvPicPr>
        <p:blipFill>
          <a:blip r:embed="rId2"/>
          <a:stretch>
            <a:fillRect/>
          </a:stretch>
        </p:blipFill>
        <p:spPr>
          <a:xfrm>
            <a:off x="2421255" y="1779500"/>
            <a:ext cx="5886450" cy="4361966"/>
          </a:xfrm>
          <a:prstGeom prst="rect">
            <a:avLst/>
          </a:prstGeom>
        </p:spPr>
      </p:pic>
    </p:spTree>
    <p:extLst>
      <p:ext uri="{BB962C8B-B14F-4D97-AF65-F5344CB8AC3E}">
        <p14:creationId xmlns:p14="http://schemas.microsoft.com/office/powerpoint/2010/main" val="4115949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33797" y="624110"/>
            <a:ext cx="6706817" cy="770936"/>
          </a:xfrm>
          <a:prstGeom prst="rect">
            <a:avLst/>
          </a:prstGeom>
        </p:spPr>
        <p:txBody>
          <a:bodyPr vert="horz" lIns="91440" tIns="45720" rIns="91440" bIns="45720" rtlCol="0" anchor="t">
            <a:normAutofit fontScale="3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rgbClr val="002060"/>
                </a:solidFill>
                <a:latin typeface="Arial Black" pitchFamily="34" charset="0"/>
              </a:rPr>
              <a:t>Regression Evaluation Metrics:</a:t>
            </a:r>
          </a:p>
          <a:p>
            <a:br>
              <a:rPr lang="en-US" sz="2000" b="1" dirty="0">
                <a:solidFill>
                  <a:srgbClr val="002060"/>
                </a:solidFill>
                <a:latin typeface="Arial Black" pitchFamily="34" charset="0"/>
              </a:rPr>
            </a:br>
            <a:br>
              <a:rPr lang="en-IN" sz="4000" u="sng" dirty="0">
                <a:solidFill>
                  <a:srgbClr val="002060"/>
                </a:solidFill>
              </a:rPr>
            </a:br>
            <a:endParaRPr lang="en-IN" u="sng" dirty="0">
              <a:solidFill>
                <a:srgbClr val="002060"/>
              </a:solidFill>
            </a:endParaRPr>
          </a:p>
        </p:txBody>
      </p:sp>
      <p:sp>
        <p:nvSpPr>
          <p:cNvPr id="7" name="Content Placeholder 2"/>
          <p:cNvSpPr txBox="1">
            <a:spLocks/>
          </p:cNvSpPr>
          <p:nvPr/>
        </p:nvSpPr>
        <p:spPr>
          <a:xfrm>
            <a:off x="1603168" y="1270659"/>
            <a:ext cx="9504385" cy="52552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400" b="1" dirty="0">
                <a:solidFill>
                  <a:srgbClr val="002060"/>
                </a:solidFill>
                <a:latin typeface="Arial Black" pitchFamily="34" charset="0"/>
                <a:cs typeface="Times New Roman" pitchFamily="18" charset="0"/>
              </a:rPr>
              <a:t>Mean Absolute Error (MAE): </a:t>
            </a:r>
            <a:r>
              <a:rPr lang="en-US" sz="1600" dirty="0">
                <a:solidFill>
                  <a:srgbClr val="002060"/>
                </a:solidFill>
                <a:latin typeface="Times New Roman" pitchFamily="18" charset="0"/>
                <a:cs typeface="Times New Roman" pitchFamily="18" charset="0"/>
              </a:rPr>
              <a:t>is the mean of the absolute value of the errors:</a:t>
            </a:r>
          </a:p>
          <a:p>
            <a:pPr marL="0" indent="0" algn="ctr">
              <a:buNone/>
            </a:pPr>
            <a:r>
              <a:rPr lang="en-US" sz="1600" dirty="0">
                <a:solidFill>
                  <a:srgbClr val="002060"/>
                </a:solidFill>
                <a:latin typeface="Times New Roman" pitchFamily="18" charset="0"/>
                <a:cs typeface="Times New Roman" pitchFamily="18" charset="0"/>
              </a:rPr>
              <a:t>			 </a:t>
            </a:r>
          </a:p>
          <a:p>
            <a:pPr marL="0" indent="0">
              <a:buNone/>
            </a:pPr>
            <a:endParaRPr lang="en-US" sz="1400" b="1" dirty="0">
              <a:solidFill>
                <a:srgbClr val="002060"/>
              </a:solidFill>
              <a:latin typeface="Arial Black" pitchFamily="34" charset="0"/>
              <a:cs typeface="Times New Roman" pitchFamily="18" charset="0"/>
            </a:endParaRPr>
          </a:p>
          <a:p>
            <a:pPr marL="0" indent="0">
              <a:buNone/>
            </a:pPr>
            <a:endParaRPr lang="en-US" sz="1400" b="1" dirty="0">
              <a:solidFill>
                <a:srgbClr val="002060"/>
              </a:solidFill>
              <a:latin typeface="Arial Black" pitchFamily="34" charset="0"/>
              <a:cs typeface="Times New Roman" pitchFamily="18" charset="0"/>
            </a:endParaRPr>
          </a:p>
          <a:p>
            <a:r>
              <a:rPr lang="en-US" sz="1400" b="1" dirty="0">
                <a:solidFill>
                  <a:srgbClr val="002060"/>
                </a:solidFill>
                <a:latin typeface="Arial Black" pitchFamily="34" charset="0"/>
                <a:cs typeface="Times New Roman" pitchFamily="18" charset="0"/>
              </a:rPr>
              <a:t>Mean Squared Error (MSE): </a:t>
            </a:r>
            <a:r>
              <a:rPr lang="en-US" sz="1600" dirty="0">
                <a:solidFill>
                  <a:srgbClr val="002060"/>
                </a:solidFill>
                <a:latin typeface="Times New Roman" pitchFamily="18" charset="0"/>
                <a:cs typeface="Times New Roman" pitchFamily="18" charset="0"/>
              </a:rPr>
              <a:t>is the mean of the squared errors: </a:t>
            </a:r>
          </a:p>
          <a:p>
            <a:endParaRPr lang="en-US" sz="1600" dirty="0">
              <a:solidFill>
                <a:srgbClr val="002060"/>
              </a:solidFill>
              <a:latin typeface="Times New Roman" pitchFamily="18" charset="0"/>
              <a:cs typeface="Times New Roman" pitchFamily="18" charset="0"/>
            </a:endParaRPr>
          </a:p>
          <a:p>
            <a:pPr marL="0" indent="0">
              <a:buNone/>
            </a:pPr>
            <a:endParaRPr lang="en-US" sz="1400" b="1" dirty="0">
              <a:solidFill>
                <a:srgbClr val="002060"/>
              </a:solidFill>
              <a:latin typeface="Arial Black" pitchFamily="34" charset="0"/>
              <a:cs typeface="Times New Roman" pitchFamily="18" charset="0"/>
            </a:endParaRPr>
          </a:p>
          <a:p>
            <a:r>
              <a:rPr lang="en-US" sz="1400" b="1" dirty="0">
                <a:solidFill>
                  <a:srgbClr val="002060"/>
                </a:solidFill>
                <a:latin typeface="Arial Black" pitchFamily="34" charset="0"/>
                <a:cs typeface="Times New Roman" pitchFamily="18" charset="0"/>
              </a:rPr>
              <a:t>Root Mean Squared Error (RMSE): </a:t>
            </a:r>
            <a:r>
              <a:rPr lang="en-US" sz="1600" dirty="0">
                <a:solidFill>
                  <a:srgbClr val="002060"/>
                </a:solidFill>
                <a:latin typeface="Times New Roman" pitchFamily="18" charset="0"/>
                <a:cs typeface="Times New Roman" pitchFamily="18" charset="0"/>
              </a:rPr>
              <a:t>is the square root of the mean of the squared errors:</a:t>
            </a:r>
          </a:p>
          <a:p>
            <a:endParaRPr lang="en-US" sz="1600" dirty="0">
              <a:solidFill>
                <a:srgbClr val="002060"/>
              </a:solidFill>
              <a:latin typeface="Times New Roman" pitchFamily="18" charset="0"/>
              <a:cs typeface="Times New Roman" pitchFamily="18" charset="0"/>
            </a:endParaRPr>
          </a:p>
          <a:p>
            <a:pPr marL="0" lvl="0" indent="0">
              <a:buNone/>
            </a:pPr>
            <a:endParaRPr lang="en-IN" sz="1400" dirty="0">
              <a:solidFill>
                <a:srgbClr val="002060"/>
              </a:solidFill>
              <a:latin typeface="Times New Roman" pitchFamily="18" charset="0"/>
              <a:cs typeface="Times New Roman" pitchFamily="18" charset="0"/>
            </a:endParaRPr>
          </a:p>
          <a:p>
            <a:pPr marL="0" lvl="0" indent="0">
              <a:buNone/>
            </a:pPr>
            <a:endParaRPr lang="en-IN" sz="1400" dirty="0">
              <a:solidFill>
                <a:srgbClr val="002060"/>
              </a:solidFill>
              <a:latin typeface="Times New Roman" pitchFamily="18" charset="0"/>
              <a:cs typeface="Times New Roman" pitchFamily="18" charset="0"/>
            </a:endParaRPr>
          </a:p>
          <a:p>
            <a:pPr lvl="0"/>
            <a:r>
              <a:rPr lang="en-US" sz="1600" b="1" dirty="0">
                <a:solidFill>
                  <a:srgbClr val="002060"/>
                </a:solidFill>
                <a:latin typeface="Times New Roman" pitchFamily="18" charset="0"/>
                <a:cs typeface="Times New Roman" pitchFamily="18" charset="0"/>
              </a:rPr>
              <a:t>MAE</a:t>
            </a:r>
            <a:r>
              <a:rPr lang="en-US" sz="1600" dirty="0">
                <a:solidFill>
                  <a:srgbClr val="002060"/>
                </a:solidFill>
                <a:latin typeface="Times New Roman" pitchFamily="18" charset="0"/>
                <a:cs typeface="Times New Roman" pitchFamily="18" charset="0"/>
              </a:rPr>
              <a:t> is the easiest to understand, because it's the average error.</a:t>
            </a:r>
          </a:p>
          <a:p>
            <a:pPr lvl="0"/>
            <a:r>
              <a:rPr lang="en-US" sz="1600" b="1" dirty="0">
                <a:solidFill>
                  <a:srgbClr val="002060"/>
                </a:solidFill>
                <a:latin typeface="Times New Roman" pitchFamily="18" charset="0"/>
                <a:cs typeface="Times New Roman" pitchFamily="18" charset="0"/>
              </a:rPr>
              <a:t>MSE</a:t>
            </a:r>
            <a:r>
              <a:rPr lang="en-US" sz="1600" dirty="0">
                <a:solidFill>
                  <a:srgbClr val="002060"/>
                </a:solidFill>
                <a:latin typeface="Times New Roman" pitchFamily="18" charset="0"/>
                <a:cs typeface="Times New Roman" pitchFamily="18" charset="0"/>
              </a:rPr>
              <a:t> is more popular than MAE, because MSE "punishes" larger errors, which tends to be useful in the real world.</a:t>
            </a:r>
          </a:p>
          <a:p>
            <a:pPr lvl="0"/>
            <a:r>
              <a:rPr lang="en-US" sz="1600" b="1" dirty="0">
                <a:solidFill>
                  <a:srgbClr val="002060"/>
                </a:solidFill>
                <a:latin typeface="Times New Roman" pitchFamily="18" charset="0"/>
                <a:cs typeface="Times New Roman" pitchFamily="18" charset="0"/>
              </a:rPr>
              <a:t>RMSE</a:t>
            </a:r>
            <a:r>
              <a:rPr lang="en-US" sz="1600" dirty="0">
                <a:solidFill>
                  <a:srgbClr val="002060"/>
                </a:solidFill>
                <a:latin typeface="Times New Roman" pitchFamily="18" charset="0"/>
                <a:cs typeface="Times New Roman" pitchFamily="18" charset="0"/>
              </a:rPr>
              <a:t> is even more popular than MSE, because RMSE is interpretable in the "y" units.</a:t>
            </a:r>
          </a:p>
          <a:p>
            <a:pPr marL="0" lvl="0" indent="0">
              <a:buNone/>
            </a:pPr>
            <a:endParaRPr lang="en-US" sz="1400" dirty="0">
              <a:solidFill>
                <a:srgbClr val="002060"/>
              </a:solidFill>
              <a:latin typeface="Times New Roman" pitchFamily="18" charset="0"/>
              <a:cs typeface="Times New Roman" pitchFamily="18" charset="0"/>
            </a:endParaRPr>
          </a:p>
          <a:p>
            <a:pPr marL="0" lvl="0" indent="0">
              <a:buNone/>
            </a:pPr>
            <a:endParaRPr lang="en-IN" sz="1400" dirty="0">
              <a:solidFill>
                <a:srgbClr val="002060"/>
              </a:solidFill>
              <a:latin typeface="Times New Roman" pitchFamily="18" charset="0"/>
              <a:cs typeface="Times New Roman" pitchFamily="18" charset="0"/>
            </a:endParaRPr>
          </a:p>
        </p:txBody>
      </p:sp>
      <p:cxnSp>
        <p:nvCxnSpPr>
          <p:cNvPr id="8" name="Straight Connector 7"/>
          <p:cNvCxnSpPr/>
          <p:nvPr/>
        </p:nvCxnSpPr>
        <p:spPr>
          <a:xfrm>
            <a:off x="1923803" y="1116059"/>
            <a:ext cx="4746324" cy="0"/>
          </a:xfrm>
          <a:prstGeom prst="line">
            <a:avLst/>
          </a:prstGeom>
          <a:ln w="57150"/>
        </p:spPr>
        <p:style>
          <a:lnRef idx="3">
            <a:schemeClr val="accent2"/>
          </a:lnRef>
          <a:fillRef idx="0">
            <a:schemeClr val="accent2"/>
          </a:fillRef>
          <a:effectRef idx="2">
            <a:schemeClr val="accent2"/>
          </a:effectRef>
          <a:fontRef idx="minor">
            <a:schemeClr val="tx1"/>
          </a:fontRef>
        </p:style>
      </p:cxnSp>
      <p:pic>
        <p:nvPicPr>
          <p:cNvPr id="5" name="Picture 4">
            <a:extLst>
              <a:ext uri="{FF2B5EF4-FFF2-40B4-BE49-F238E27FC236}">
                <a16:creationId xmlns:a16="http://schemas.microsoft.com/office/drawing/2014/main" id="{335E4158-7F9D-4113-AB86-4E29F2307D9A}"/>
              </a:ext>
            </a:extLst>
          </p:cNvPr>
          <p:cNvPicPr/>
          <p:nvPr/>
        </p:nvPicPr>
        <p:blipFill>
          <a:blip r:embed="rId2"/>
          <a:stretch>
            <a:fillRect/>
          </a:stretch>
        </p:blipFill>
        <p:spPr>
          <a:xfrm>
            <a:off x="4296965" y="1729810"/>
            <a:ext cx="1500505" cy="623570"/>
          </a:xfrm>
          <a:prstGeom prst="rect">
            <a:avLst/>
          </a:prstGeom>
        </p:spPr>
      </p:pic>
      <p:pic>
        <p:nvPicPr>
          <p:cNvPr id="9" name="Picture 8">
            <a:extLst>
              <a:ext uri="{FF2B5EF4-FFF2-40B4-BE49-F238E27FC236}">
                <a16:creationId xmlns:a16="http://schemas.microsoft.com/office/drawing/2014/main" id="{C5CAD48E-8CDF-4553-AE85-5B61B314BE3B}"/>
              </a:ext>
            </a:extLst>
          </p:cNvPr>
          <p:cNvPicPr/>
          <p:nvPr/>
        </p:nvPicPr>
        <p:blipFill>
          <a:blip r:embed="rId3"/>
          <a:stretch>
            <a:fillRect/>
          </a:stretch>
        </p:blipFill>
        <p:spPr>
          <a:xfrm>
            <a:off x="4296965" y="3045072"/>
            <a:ext cx="1623060" cy="640715"/>
          </a:xfrm>
          <a:prstGeom prst="rect">
            <a:avLst/>
          </a:prstGeom>
        </p:spPr>
      </p:pic>
      <p:pic>
        <p:nvPicPr>
          <p:cNvPr id="10" name="Picture 9">
            <a:extLst>
              <a:ext uri="{FF2B5EF4-FFF2-40B4-BE49-F238E27FC236}">
                <a16:creationId xmlns:a16="http://schemas.microsoft.com/office/drawing/2014/main" id="{F25790FF-EA62-477A-80C2-966875CEF02F}"/>
              </a:ext>
            </a:extLst>
          </p:cNvPr>
          <p:cNvPicPr/>
          <p:nvPr/>
        </p:nvPicPr>
        <p:blipFill>
          <a:blip r:embed="rId4"/>
          <a:stretch>
            <a:fillRect/>
          </a:stretch>
        </p:blipFill>
        <p:spPr>
          <a:xfrm>
            <a:off x="4296965" y="4123046"/>
            <a:ext cx="1977390" cy="814705"/>
          </a:xfrm>
          <a:prstGeom prst="rect">
            <a:avLst/>
          </a:prstGeom>
        </p:spPr>
      </p:pic>
    </p:spTree>
    <p:extLst>
      <p:ext uri="{BB962C8B-B14F-4D97-AF65-F5344CB8AC3E}">
        <p14:creationId xmlns:p14="http://schemas.microsoft.com/office/powerpoint/2010/main" val="1547996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33797" y="624110"/>
            <a:ext cx="6706817" cy="770936"/>
          </a:xfrm>
          <a:prstGeom prst="rect">
            <a:avLst/>
          </a:prstGeom>
        </p:spPr>
        <p:txBody>
          <a:bodyPr vert="horz" lIns="91440" tIns="45720" rIns="91440" bIns="45720" rtlCol="0" anchor="t">
            <a:normAutofit fontScale="3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rgbClr val="002060"/>
                </a:solidFill>
                <a:latin typeface="Arial Black" pitchFamily="34" charset="0"/>
              </a:rPr>
              <a:t>Model Performance:</a:t>
            </a:r>
          </a:p>
          <a:p>
            <a:br>
              <a:rPr lang="en-US" sz="2000" b="1" dirty="0">
                <a:solidFill>
                  <a:srgbClr val="002060"/>
                </a:solidFill>
                <a:latin typeface="Arial Black" pitchFamily="34" charset="0"/>
              </a:rPr>
            </a:br>
            <a:br>
              <a:rPr lang="en-IN" sz="4000" u="sng" dirty="0">
                <a:solidFill>
                  <a:srgbClr val="002060"/>
                </a:solidFill>
              </a:rPr>
            </a:br>
            <a:endParaRPr lang="en-IN" u="sng" dirty="0">
              <a:solidFill>
                <a:srgbClr val="002060"/>
              </a:solidFill>
            </a:endParaRPr>
          </a:p>
        </p:txBody>
      </p:sp>
      <p:sp>
        <p:nvSpPr>
          <p:cNvPr id="7" name="Content Placeholder 2"/>
          <p:cNvSpPr txBox="1">
            <a:spLocks/>
          </p:cNvSpPr>
          <p:nvPr/>
        </p:nvSpPr>
        <p:spPr>
          <a:xfrm>
            <a:off x="1603169" y="1270659"/>
            <a:ext cx="8570734" cy="52552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solidFill>
                  <a:srgbClr val="002060"/>
                </a:solidFill>
                <a:latin typeface="Times New Roman" pitchFamily="18" charset="0"/>
                <a:cs typeface="Times New Roman" pitchFamily="18" charset="0"/>
              </a:rPr>
              <a:t>In statistics, the coefficient of determination, denoted R2 or r2 and pronounced "R squared", is the proportion of the variance in the dependent variable that is predictable from the independent variable(s).</a:t>
            </a:r>
          </a:p>
          <a:p>
            <a:r>
              <a:rPr lang="en-US" sz="1600" dirty="0">
                <a:solidFill>
                  <a:srgbClr val="002060"/>
                </a:solidFill>
                <a:latin typeface="Times New Roman" pitchFamily="18" charset="0"/>
                <a:cs typeface="Times New Roman" pitchFamily="18" charset="0"/>
              </a:rPr>
              <a:t>this metric explains the percentage of variance explained by covariates in the model. It ranges between 0 and 1. Usually, higher values are desirable but it rests on the data quality and domain. For example, if the data is noisy, you'd be happy to accept a model at low R² values. But it's a good practice to consider adjusted R² than R² to determine model fit.  </a:t>
            </a:r>
            <a:endParaRPr lang="en-US" sz="1400" b="1" dirty="0">
              <a:solidFill>
                <a:srgbClr val="002060"/>
              </a:solidFill>
              <a:latin typeface="Arial Black" pitchFamily="34" charset="0"/>
              <a:cs typeface="Times New Roman" pitchFamily="18" charset="0"/>
            </a:endParaRPr>
          </a:p>
          <a:p>
            <a:pPr marL="0" indent="0" algn="ctr">
              <a:buNone/>
            </a:pPr>
            <a:endParaRPr lang="en-US" sz="1400" b="1" dirty="0">
              <a:solidFill>
                <a:srgbClr val="002060"/>
              </a:solidFill>
              <a:latin typeface="Arial Black" pitchFamily="34" charset="0"/>
              <a:cs typeface="Times New Roman" pitchFamily="18" charset="0"/>
            </a:endParaRPr>
          </a:p>
          <a:p>
            <a:endParaRPr lang="en-US" sz="1600" dirty="0">
              <a:solidFill>
                <a:srgbClr val="002060"/>
              </a:solidFill>
              <a:latin typeface="Times New Roman" pitchFamily="18" charset="0"/>
              <a:cs typeface="Times New Roman" pitchFamily="18" charset="0"/>
            </a:endParaRPr>
          </a:p>
          <a:p>
            <a:pPr marL="914400" lvl="2" indent="0">
              <a:buNone/>
            </a:pPr>
            <a:r>
              <a:rPr lang="en-US" sz="1600" dirty="0">
                <a:solidFill>
                  <a:srgbClr val="002060"/>
                </a:solidFill>
                <a:latin typeface="Times New Roman" pitchFamily="18" charset="0"/>
                <a:cs typeface="Times New Roman" pitchFamily="18" charset="0"/>
              </a:rPr>
              <a:t>	</a:t>
            </a:r>
          </a:p>
          <a:p>
            <a:pPr marL="914400" lvl="2" indent="0">
              <a:buNone/>
            </a:pPr>
            <a:r>
              <a:rPr lang="en-US" sz="1600" dirty="0">
                <a:solidFill>
                  <a:srgbClr val="002060"/>
                </a:solidFill>
                <a:latin typeface="Times New Roman" pitchFamily="18" charset="0"/>
                <a:cs typeface="Times New Roman" pitchFamily="18" charset="0"/>
              </a:rPr>
              <a:t>	where, SSres = Explained variation  	</a:t>
            </a:r>
          </a:p>
          <a:p>
            <a:pPr marL="914400" lvl="2" indent="0">
              <a:buNone/>
            </a:pPr>
            <a:r>
              <a:rPr lang="en-US" sz="1600" dirty="0">
                <a:solidFill>
                  <a:srgbClr val="002060"/>
                </a:solidFill>
                <a:latin typeface="Times New Roman" pitchFamily="18" charset="0"/>
                <a:cs typeface="Times New Roman" pitchFamily="18" charset="0"/>
              </a:rPr>
              <a:t>		   SStot = Total Variation</a:t>
            </a:r>
          </a:p>
          <a:p>
            <a:pPr marL="914400" lvl="2" indent="0">
              <a:buNone/>
            </a:pPr>
            <a:r>
              <a:rPr lang="en-US" sz="1600" dirty="0">
                <a:solidFill>
                  <a:srgbClr val="002060"/>
                </a:solidFill>
                <a:latin typeface="Times New Roman" pitchFamily="18" charset="0"/>
                <a:cs typeface="Times New Roman" pitchFamily="18" charset="0"/>
              </a:rPr>
              <a:t>	</a:t>
            </a:r>
            <a:endParaRPr lang="en-US" sz="1200" dirty="0">
              <a:solidFill>
                <a:srgbClr val="002060"/>
              </a:solidFill>
              <a:latin typeface="Times New Roman" pitchFamily="18" charset="0"/>
              <a:cs typeface="Times New Roman" pitchFamily="18" charset="0"/>
            </a:endParaRPr>
          </a:p>
          <a:p>
            <a:r>
              <a:rPr lang="en-US" sz="1600" dirty="0">
                <a:solidFill>
                  <a:srgbClr val="002060"/>
                </a:solidFill>
                <a:latin typeface="Times New Roman" pitchFamily="18" charset="0"/>
                <a:cs typeface="Times New Roman" pitchFamily="18" charset="0"/>
              </a:rPr>
              <a:t>R-squared is a statistical method that determines the goodness of fit.</a:t>
            </a:r>
          </a:p>
          <a:p>
            <a:pPr marL="0" lvl="0" indent="0">
              <a:buNone/>
            </a:pPr>
            <a:endParaRPr lang="en-IN" sz="1400" dirty="0">
              <a:solidFill>
                <a:srgbClr val="002060"/>
              </a:solidFill>
              <a:latin typeface="Times New Roman" pitchFamily="18" charset="0"/>
              <a:cs typeface="Times New Roman" pitchFamily="18" charset="0"/>
            </a:endParaRPr>
          </a:p>
        </p:txBody>
      </p:sp>
      <p:cxnSp>
        <p:nvCxnSpPr>
          <p:cNvPr id="8" name="Straight Connector 7"/>
          <p:cNvCxnSpPr/>
          <p:nvPr/>
        </p:nvCxnSpPr>
        <p:spPr>
          <a:xfrm>
            <a:off x="1923803" y="1116059"/>
            <a:ext cx="4746324" cy="0"/>
          </a:xfrm>
          <a:prstGeom prst="line">
            <a:avLst/>
          </a:prstGeom>
          <a:ln w="57150"/>
        </p:spPr>
        <p:style>
          <a:lnRef idx="3">
            <a:schemeClr val="accent2"/>
          </a:lnRef>
          <a:fillRef idx="0">
            <a:schemeClr val="accent2"/>
          </a:fillRef>
          <a:effectRef idx="2">
            <a:schemeClr val="accent2"/>
          </a:effectRef>
          <a:fontRef idx="minor">
            <a:schemeClr val="tx1"/>
          </a:fontRef>
        </p:style>
      </p:cxnSp>
      <p:pic>
        <p:nvPicPr>
          <p:cNvPr id="11" name="Picture 10">
            <a:extLst>
              <a:ext uri="{FF2B5EF4-FFF2-40B4-BE49-F238E27FC236}">
                <a16:creationId xmlns:a16="http://schemas.microsoft.com/office/drawing/2014/main" id="{BE78774D-827A-4FE3-9A85-692C9D22D051}"/>
              </a:ext>
            </a:extLst>
          </p:cNvPr>
          <p:cNvPicPr/>
          <p:nvPr/>
        </p:nvPicPr>
        <p:blipFill>
          <a:blip r:embed="rId2"/>
          <a:stretch>
            <a:fillRect/>
          </a:stretch>
        </p:blipFill>
        <p:spPr>
          <a:xfrm>
            <a:off x="4576211" y="3429000"/>
            <a:ext cx="2019300" cy="701675"/>
          </a:xfrm>
          <a:prstGeom prst="rect">
            <a:avLst/>
          </a:prstGeom>
        </p:spPr>
      </p:pic>
    </p:spTree>
    <p:extLst>
      <p:ext uri="{BB962C8B-B14F-4D97-AF65-F5344CB8AC3E}">
        <p14:creationId xmlns:p14="http://schemas.microsoft.com/office/powerpoint/2010/main" val="3432355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280062" y="730591"/>
            <a:ext cx="6160553" cy="770936"/>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a:solidFill>
                  <a:srgbClr val="002060"/>
                </a:solidFill>
                <a:latin typeface="Arial Black" pitchFamily="34" charset="0"/>
                <a:cs typeface="Times New Roman" pitchFamily="18" charset="0"/>
              </a:rPr>
              <a:t>Bibliography</a:t>
            </a:r>
          </a:p>
          <a:p>
            <a:endParaRPr lang="en-US" sz="4800" b="1" dirty="0">
              <a:solidFill>
                <a:srgbClr val="002060"/>
              </a:solidFill>
              <a:latin typeface="Arial Black" pitchFamily="34" charset="0"/>
            </a:endParaRPr>
          </a:p>
          <a:p>
            <a:br>
              <a:rPr lang="en-US" sz="2000" b="1" dirty="0">
                <a:solidFill>
                  <a:srgbClr val="002060"/>
                </a:solidFill>
                <a:latin typeface="Arial Black" pitchFamily="34" charset="0"/>
              </a:rPr>
            </a:br>
            <a:br>
              <a:rPr lang="en-IN" sz="4000" u="sng" dirty="0">
                <a:solidFill>
                  <a:srgbClr val="002060"/>
                </a:solidFill>
              </a:rPr>
            </a:br>
            <a:endParaRPr lang="en-IN" u="sng" dirty="0">
              <a:solidFill>
                <a:srgbClr val="002060"/>
              </a:solidFill>
            </a:endParaRPr>
          </a:p>
        </p:txBody>
      </p:sp>
      <p:sp>
        <p:nvSpPr>
          <p:cNvPr id="7" name="Content Placeholder 2"/>
          <p:cNvSpPr txBox="1">
            <a:spLocks/>
          </p:cNvSpPr>
          <p:nvPr/>
        </p:nvSpPr>
        <p:spPr>
          <a:xfrm>
            <a:off x="2280062" y="1395046"/>
            <a:ext cx="9259720" cy="49820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400" dirty="0">
                <a:solidFill>
                  <a:srgbClr val="002060"/>
                </a:solidFill>
                <a:latin typeface="Arial Black" pitchFamily="34" charset="0"/>
              </a:rPr>
              <a:t>Following are the various references used in the preparation of this project</a:t>
            </a:r>
          </a:p>
          <a:p>
            <a:r>
              <a:rPr lang="en-US" sz="1600" dirty="0">
                <a:solidFill>
                  <a:srgbClr val="002060"/>
                </a:solidFill>
                <a:latin typeface="Times New Roman" pitchFamily="18" charset="0"/>
                <a:cs typeface="Times New Roman" pitchFamily="18" charset="0"/>
              </a:rPr>
              <a:t>https://www.hackerearth.com/practice/machine-learning/prerequisites-of-machine-learning/basic-probability-models-and-rules/tutorial/</a:t>
            </a:r>
          </a:p>
          <a:p>
            <a:endParaRPr lang="en-US" sz="1600" dirty="0">
              <a:solidFill>
                <a:srgbClr val="002060"/>
              </a:solidFill>
              <a:latin typeface="Times New Roman" pitchFamily="18" charset="0"/>
              <a:cs typeface="Times New Roman" pitchFamily="18" charset="0"/>
            </a:endParaRPr>
          </a:p>
          <a:p>
            <a:r>
              <a:rPr lang="en-US" sz="1600" dirty="0">
                <a:solidFill>
                  <a:srgbClr val="002060"/>
                </a:solidFill>
                <a:latin typeface="Times New Roman" pitchFamily="18" charset="0"/>
                <a:cs typeface="Times New Roman" pitchFamily="18" charset="0"/>
              </a:rPr>
              <a:t>https://en.wikipedia.org/wiki/Linear_regression</a:t>
            </a:r>
          </a:p>
          <a:p>
            <a:endParaRPr lang="en-US" sz="1600" dirty="0">
              <a:solidFill>
                <a:srgbClr val="002060"/>
              </a:solidFill>
              <a:latin typeface="Times New Roman" pitchFamily="18" charset="0"/>
              <a:cs typeface="Times New Roman" pitchFamily="18" charset="0"/>
            </a:endParaRPr>
          </a:p>
          <a:p>
            <a:r>
              <a:rPr lang="en-US" sz="1600" dirty="0">
                <a:solidFill>
                  <a:srgbClr val="002060"/>
                </a:solidFill>
                <a:latin typeface="Times New Roman" pitchFamily="18" charset="0"/>
                <a:cs typeface="Times New Roman" pitchFamily="18" charset="0"/>
              </a:rPr>
              <a:t>https://scikitlearn.org/stable/modules/generated/sklearn.linear_model.LinearRegression.html</a:t>
            </a:r>
          </a:p>
          <a:p>
            <a:endParaRPr lang="en-US" sz="1600" dirty="0">
              <a:solidFill>
                <a:srgbClr val="002060"/>
              </a:solidFill>
              <a:latin typeface="Times New Roman" pitchFamily="18" charset="0"/>
              <a:cs typeface="Times New Roman" pitchFamily="18" charset="0"/>
            </a:endParaRPr>
          </a:p>
          <a:p>
            <a:r>
              <a:rPr lang="en-US" sz="1600" dirty="0">
                <a:solidFill>
                  <a:srgbClr val="002060"/>
                </a:solidFill>
                <a:latin typeface="Times New Roman" pitchFamily="18" charset="0"/>
                <a:cs typeface="Times New Roman" pitchFamily="18" charset="0"/>
              </a:rPr>
              <a:t>https://matplotlib.org/</a:t>
            </a:r>
          </a:p>
          <a:p>
            <a:endParaRPr lang="en-US" sz="1600" dirty="0">
              <a:solidFill>
                <a:srgbClr val="002060"/>
              </a:solidFill>
              <a:latin typeface="Times New Roman" pitchFamily="18" charset="0"/>
              <a:cs typeface="Times New Roman" pitchFamily="18" charset="0"/>
            </a:endParaRPr>
          </a:p>
          <a:p>
            <a:r>
              <a:rPr lang="en-US" sz="1600" dirty="0">
                <a:solidFill>
                  <a:srgbClr val="002060"/>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https://www.geeksforgeeks.org/image-classifier-using-cnn/</a:t>
            </a:r>
            <a:endParaRPr lang="en-US" sz="1600" dirty="0">
              <a:solidFill>
                <a:srgbClr val="002060"/>
              </a:solidFill>
              <a:latin typeface="Times New Roman" pitchFamily="18" charset="0"/>
              <a:cs typeface="Times New Roman" pitchFamily="18" charset="0"/>
            </a:endParaRPr>
          </a:p>
          <a:p>
            <a:r>
              <a:rPr lang="en-US" sz="1600" dirty="0">
                <a:solidFill>
                  <a:srgbClr val="002060"/>
                </a:solidFill>
                <a:latin typeface="Times New Roman" pitchFamily="18" charset="0"/>
                <a:cs typeface="Times New Roman" pitchFamily="18" charset="0"/>
              </a:rPr>
              <a:t>https://www.javatpoint.com/linear-regression-in-machine-learning</a:t>
            </a:r>
          </a:p>
          <a:p>
            <a:pPr marL="0" indent="0">
              <a:buNone/>
            </a:pPr>
            <a:endParaRPr lang="en-IN" sz="1400" dirty="0">
              <a:solidFill>
                <a:srgbClr val="002060"/>
              </a:solidFill>
              <a:latin typeface="Arial Black" pitchFamily="34" charset="0"/>
            </a:endParaRPr>
          </a:p>
          <a:p>
            <a:pPr marL="0" indent="0">
              <a:buNone/>
            </a:pPr>
            <a:endParaRPr lang="en-US" sz="1400" dirty="0">
              <a:solidFill>
                <a:srgbClr val="002060"/>
              </a:solidFill>
            </a:endParaRPr>
          </a:p>
          <a:p>
            <a:pPr marL="0" indent="0">
              <a:buNone/>
            </a:pPr>
            <a:endParaRPr lang="en-IN" sz="1400" dirty="0">
              <a:solidFill>
                <a:srgbClr val="002060"/>
              </a:solidFill>
            </a:endParaRPr>
          </a:p>
          <a:p>
            <a:pPr marL="0" indent="0">
              <a:buNone/>
            </a:pPr>
            <a:endParaRPr lang="en-IN" sz="1400" dirty="0">
              <a:solidFill>
                <a:srgbClr val="002060"/>
              </a:solidFill>
            </a:endParaRPr>
          </a:p>
        </p:txBody>
      </p:sp>
      <p:cxnSp>
        <p:nvCxnSpPr>
          <p:cNvPr id="8" name="Straight Connector 7"/>
          <p:cNvCxnSpPr/>
          <p:nvPr/>
        </p:nvCxnSpPr>
        <p:spPr>
          <a:xfrm>
            <a:off x="2339433" y="1116059"/>
            <a:ext cx="4580069" cy="0"/>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08101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4042" y="3289730"/>
            <a:ext cx="7076049" cy="1015663"/>
          </a:xfrm>
          <a:prstGeom prst="rect">
            <a:avLst/>
          </a:prstGeom>
          <a:noFill/>
        </p:spPr>
        <p:txBody>
          <a:bodyPr wrap="square" rtlCol="0">
            <a:spAutoFit/>
          </a:bodyPr>
          <a:lstStyle/>
          <a:p>
            <a:r>
              <a:rPr lang="en-US" sz="6000" b="1" dirty="0">
                <a:solidFill>
                  <a:srgbClr val="002060"/>
                </a:solidFill>
                <a:latin typeface="Arial Black" panose="020B0A04020102020204" pitchFamily="34" charset="0"/>
              </a:rPr>
              <a:t>Thank You</a:t>
            </a:r>
            <a:endParaRPr lang="en-IN" sz="6000" b="1" dirty="0">
              <a:solidFill>
                <a:srgbClr val="002060"/>
              </a:solidFill>
              <a:latin typeface="Arial Black" panose="020B0A04020102020204" pitchFamily="34" charset="0"/>
            </a:endParaRPr>
          </a:p>
        </p:txBody>
      </p:sp>
      <p:cxnSp>
        <p:nvCxnSpPr>
          <p:cNvPr id="8" name="Straight Connector 7"/>
          <p:cNvCxnSpPr/>
          <p:nvPr/>
        </p:nvCxnSpPr>
        <p:spPr>
          <a:xfrm>
            <a:off x="4678848" y="4239184"/>
            <a:ext cx="4916415" cy="0"/>
          </a:xfrm>
          <a:prstGeom prst="line">
            <a:avLst/>
          </a:prstGeom>
          <a:ln w="76200">
            <a:solidFill>
              <a:srgbClr val="002060"/>
            </a:solidFill>
          </a:ln>
        </p:spPr>
        <p:style>
          <a:lnRef idx="3">
            <a:schemeClr val="accent2"/>
          </a:lnRef>
          <a:fillRef idx="0">
            <a:schemeClr val="accent2"/>
          </a:fillRef>
          <a:effectRef idx="2">
            <a:schemeClr val="accent2"/>
          </a:effectRef>
          <a:fontRef idx="minor">
            <a:schemeClr val="tx1"/>
          </a:fontRef>
        </p:style>
      </p:cxnSp>
      <p:sp>
        <p:nvSpPr>
          <p:cNvPr id="14" name="Flowchart: Connector 13"/>
          <p:cNvSpPr/>
          <p:nvPr/>
        </p:nvSpPr>
        <p:spPr>
          <a:xfrm>
            <a:off x="4417622" y="4165626"/>
            <a:ext cx="136566" cy="1563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15" name="Flowchart: Connector 14"/>
          <p:cNvSpPr/>
          <p:nvPr/>
        </p:nvSpPr>
        <p:spPr>
          <a:xfrm>
            <a:off x="4228609" y="4165626"/>
            <a:ext cx="136566" cy="1563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p:cNvSpPr/>
          <p:nvPr/>
        </p:nvSpPr>
        <p:spPr>
          <a:xfrm>
            <a:off x="4021777" y="4161030"/>
            <a:ext cx="136566" cy="1563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p:cNvSpPr/>
          <p:nvPr/>
        </p:nvSpPr>
        <p:spPr>
          <a:xfrm>
            <a:off x="3806042" y="4161030"/>
            <a:ext cx="136566" cy="1563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p:cNvSpPr/>
          <p:nvPr/>
        </p:nvSpPr>
        <p:spPr>
          <a:xfrm>
            <a:off x="3566557" y="4145936"/>
            <a:ext cx="136566" cy="1719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26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5390490" cy="770936"/>
          </a:xfrm>
        </p:spPr>
        <p:txBody>
          <a:bodyPr>
            <a:normAutofit fontScale="90000"/>
          </a:bodyPr>
          <a:lstStyle/>
          <a:p>
            <a:r>
              <a:rPr lang="en-IN" sz="4000" b="1" dirty="0">
                <a:solidFill>
                  <a:srgbClr val="002060"/>
                </a:solidFill>
                <a:latin typeface="Adobe Hebrew" panose="02040503050201020203" pitchFamily="18" charset="-79"/>
                <a:cs typeface="Adobe Hebrew" panose="02040503050201020203" pitchFamily="18" charset="-79"/>
              </a:rPr>
              <a:t>  </a:t>
            </a:r>
            <a:r>
              <a:rPr lang="en-US" sz="2000" b="1" dirty="0">
                <a:solidFill>
                  <a:srgbClr val="002060"/>
                </a:solidFill>
                <a:latin typeface="Arial Black" pitchFamily="34" charset="0"/>
              </a:rPr>
              <a:t>TABLE OF CONTENTS</a:t>
            </a:r>
            <a:br>
              <a:rPr lang="en-US" sz="2000" b="1" dirty="0">
                <a:solidFill>
                  <a:srgbClr val="002060"/>
                </a:solidFill>
                <a:latin typeface="Arial Black" pitchFamily="34" charset="0"/>
              </a:rPr>
            </a:br>
            <a:br>
              <a:rPr lang="en-IN" sz="4000" u="sng" dirty="0">
                <a:solidFill>
                  <a:srgbClr val="002060"/>
                </a:solidFill>
              </a:rPr>
            </a:br>
            <a:endParaRPr lang="en-IN" u="sng" dirty="0">
              <a:solidFill>
                <a:srgbClr val="002060"/>
              </a:solidFill>
            </a:endParaRPr>
          </a:p>
        </p:txBody>
      </p:sp>
      <p:sp>
        <p:nvSpPr>
          <p:cNvPr id="3" name="Content Placeholder 2"/>
          <p:cNvSpPr>
            <a:spLocks noGrp="1"/>
          </p:cNvSpPr>
          <p:nvPr>
            <p:ph idx="1"/>
          </p:nvPr>
        </p:nvSpPr>
        <p:spPr>
          <a:xfrm>
            <a:off x="2624381" y="1781908"/>
            <a:ext cx="8915400" cy="3540369"/>
          </a:xfrm>
        </p:spPr>
        <p:txBody>
          <a:bodyPr>
            <a:normAutofit/>
          </a:bodyPr>
          <a:lstStyle/>
          <a:p>
            <a:pPr marL="0"/>
            <a:r>
              <a:rPr lang="en-US" sz="1600" dirty="0">
                <a:solidFill>
                  <a:srgbClr val="002060"/>
                </a:solidFill>
                <a:latin typeface="Times New Roman" pitchFamily="18" charset="0"/>
                <a:cs typeface="Times New Roman" pitchFamily="18" charset="0"/>
              </a:rPr>
              <a:t>Introduction</a:t>
            </a:r>
          </a:p>
          <a:p>
            <a:pPr marL="0"/>
            <a:r>
              <a:rPr lang="en-US" sz="1600" dirty="0">
                <a:solidFill>
                  <a:srgbClr val="002060"/>
                </a:solidFill>
                <a:latin typeface="Times New Roman" pitchFamily="18" charset="0"/>
                <a:cs typeface="Times New Roman" pitchFamily="18" charset="0"/>
              </a:rPr>
              <a:t>Objective </a:t>
            </a:r>
          </a:p>
          <a:p>
            <a:pPr marL="0"/>
            <a:r>
              <a:rPr lang="en-US" sz="1600" dirty="0">
                <a:solidFill>
                  <a:srgbClr val="002060"/>
                </a:solidFill>
                <a:latin typeface="Times New Roman" pitchFamily="18" charset="0"/>
                <a:cs typeface="Times New Roman" pitchFamily="18" charset="0"/>
              </a:rPr>
              <a:t>Machine Learning Project Life Cycle   </a:t>
            </a:r>
          </a:p>
          <a:p>
            <a:pPr marL="0"/>
            <a:r>
              <a:rPr lang="en-US" sz="1600" dirty="0">
                <a:solidFill>
                  <a:srgbClr val="002060"/>
                </a:solidFill>
                <a:latin typeface="Times New Roman" pitchFamily="18" charset="0"/>
                <a:cs typeface="Times New Roman" pitchFamily="18" charset="0"/>
              </a:rPr>
              <a:t>Feature Engineering </a:t>
            </a:r>
          </a:p>
          <a:p>
            <a:pPr marL="0"/>
            <a:r>
              <a:rPr lang="en-US" sz="1600" dirty="0">
                <a:solidFill>
                  <a:srgbClr val="002060"/>
                </a:solidFill>
                <a:latin typeface="Times New Roman" pitchFamily="18" charset="0"/>
                <a:cs typeface="Times New Roman" pitchFamily="18" charset="0"/>
              </a:rPr>
              <a:t>Linear regression </a:t>
            </a:r>
          </a:p>
          <a:p>
            <a:pPr marL="0"/>
            <a:r>
              <a:rPr lang="en-US" sz="1600" dirty="0">
                <a:solidFill>
                  <a:srgbClr val="002060"/>
                </a:solidFill>
                <a:latin typeface="Times New Roman" pitchFamily="18" charset="0"/>
                <a:cs typeface="Times New Roman" pitchFamily="18" charset="0"/>
              </a:rPr>
              <a:t>Error Analysis of the Model</a:t>
            </a:r>
          </a:p>
          <a:p>
            <a:pPr marL="0"/>
            <a:r>
              <a:rPr lang="en-US" sz="1600" dirty="0">
                <a:solidFill>
                  <a:srgbClr val="002060"/>
                </a:solidFill>
                <a:latin typeface="Times New Roman" pitchFamily="18" charset="0"/>
                <a:cs typeface="Times New Roman" pitchFamily="18" charset="0"/>
              </a:rPr>
              <a:t>Model Performance</a:t>
            </a:r>
          </a:p>
          <a:p>
            <a:pPr marL="0"/>
            <a:r>
              <a:rPr lang="en-US" sz="1600" dirty="0">
                <a:solidFill>
                  <a:srgbClr val="002060"/>
                </a:solidFill>
                <a:latin typeface="Times New Roman" pitchFamily="18" charset="0"/>
                <a:cs typeface="Times New Roman" pitchFamily="18" charset="0"/>
              </a:rPr>
              <a:t>Bibliography </a:t>
            </a:r>
            <a:endParaRPr lang="en-IN" sz="1600" dirty="0">
              <a:solidFill>
                <a:srgbClr val="002060"/>
              </a:solidFill>
              <a:latin typeface="Times New Roman" pitchFamily="18" charset="0"/>
              <a:cs typeface="Times New Roman" pitchFamily="18" charset="0"/>
            </a:endParaRPr>
          </a:p>
        </p:txBody>
      </p:sp>
      <p:cxnSp>
        <p:nvCxnSpPr>
          <p:cNvPr id="4" name="Straight Connector 3"/>
          <p:cNvCxnSpPr/>
          <p:nvPr/>
        </p:nvCxnSpPr>
        <p:spPr>
          <a:xfrm>
            <a:off x="2754924" y="1397411"/>
            <a:ext cx="4806461" cy="0"/>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9111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2624381" y="648530"/>
            <a:ext cx="5390490" cy="770936"/>
          </a:xfrm>
          <a:prstGeom prst="rect">
            <a:avLst/>
          </a:prstGeom>
        </p:spPr>
        <p:txBody>
          <a:bodyPr vert="horz" lIns="91440" tIns="45720" rIns="91440" bIns="45720" rtlCol="0" anchor="t">
            <a:normAutofit fontScale="4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a:solidFill>
                  <a:srgbClr val="002060"/>
                </a:solidFill>
                <a:latin typeface="Adobe Hebrew" panose="02040503050201020203" pitchFamily="18" charset="-79"/>
                <a:cs typeface="Adobe Hebrew" panose="02040503050201020203" pitchFamily="18" charset="-79"/>
              </a:rPr>
              <a:t>  </a:t>
            </a:r>
            <a:r>
              <a:rPr lang="en-US" sz="4000" b="1" dirty="0">
                <a:solidFill>
                  <a:srgbClr val="002060"/>
                </a:solidFill>
                <a:latin typeface="Arial Black" pitchFamily="34" charset="0"/>
              </a:rPr>
              <a:t>Introduction</a:t>
            </a:r>
            <a:br>
              <a:rPr lang="en-US" sz="4000" b="1" dirty="0">
                <a:solidFill>
                  <a:srgbClr val="002060"/>
                </a:solidFill>
                <a:latin typeface="Arial Black" pitchFamily="34" charset="0"/>
              </a:rPr>
            </a:br>
            <a:br>
              <a:rPr lang="en-IN" sz="4000" u="sng" dirty="0">
                <a:solidFill>
                  <a:srgbClr val="002060"/>
                </a:solidFill>
              </a:rPr>
            </a:br>
            <a:endParaRPr lang="en-IN" u="sng" dirty="0">
              <a:solidFill>
                <a:srgbClr val="002060"/>
              </a:solidFill>
            </a:endParaRPr>
          </a:p>
        </p:txBody>
      </p:sp>
      <p:sp>
        <p:nvSpPr>
          <p:cNvPr id="10" name="Content Placeholder 2"/>
          <p:cNvSpPr txBox="1">
            <a:spLocks/>
          </p:cNvSpPr>
          <p:nvPr/>
        </p:nvSpPr>
        <p:spPr>
          <a:xfrm>
            <a:off x="2624381" y="1199407"/>
            <a:ext cx="8915400" cy="50707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a:r>
              <a:rPr lang="en-US" sz="1600" b="1" dirty="0">
                <a:solidFill>
                  <a:srgbClr val="002060"/>
                </a:solidFill>
                <a:latin typeface="Arial Black" pitchFamily="34" charset="0"/>
                <a:cs typeface="Times New Roman" pitchFamily="18" charset="0"/>
              </a:rPr>
              <a:t>Machine Learning:</a:t>
            </a:r>
          </a:p>
          <a:p>
            <a:pPr marL="1028700" lvl="3" indent="0">
              <a:buNone/>
            </a:pPr>
            <a:r>
              <a:rPr lang="en-US" sz="1400" dirty="0">
                <a:solidFill>
                  <a:srgbClr val="002060"/>
                </a:solidFill>
                <a:latin typeface="Times New Roman" pitchFamily="18" charset="0"/>
                <a:cs typeface="Times New Roman" pitchFamily="18" charset="0"/>
              </a:rPr>
              <a:t>“</a:t>
            </a:r>
            <a:r>
              <a:rPr lang="en-US" sz="1600" dirty="0">
                <a:solidFill>
                  <a:srgbClr val="002060"/>
                </a:solidFill>
                <a:latin typeface="Times New Roman" pitchFamily="18" charset="0"/>
                <a:cs typeface="Times New Roman" pitchFamily="18" charset="0"/>
              </a:rPr>
              <a:t>Machine learning (ML) is the study of computer algorithms that improve automatically through experience. It is seen as a subset of artificial intelligence.</a:t>
            </a:r>
            <a:endParaRPr lang="en-US" sz="1600" b="1" dirty="0">
              <a:solidFill>
                <a:srgbClr val="002060"/>
              </a:solidFill>
              <a:latin typeface="Times New Roman" pitchFamily="18" charset="0"/>
              <a:cs typeface="Times New Roman" pitchFamily="18" charset="0"/>
            </a:endParaRPr>
          </a:p>
          <a:p>
            <a:pPr marL="0" indent="0">
              <a:buNone/>
            </a:pPr>
            <a:endParaRPr lang="en-US" sz="1600" dirty="0">
              <a:solidFill>
                <a:srgbClr val="002060"/>
              </a:solidFill>
              <a:latin typeface="Times New Roman" pitchFamily="18" charset="0"/>
              <a:cs typeface="Times New Roman" pitchFamily="18" charset="0"/>
            </a:endParaRPr>
          </a:p>
          <a:p>
            <a:pPr marL="457200"/>
            <a:r>
              <a:rPr lang="en-US" sz="1600" dirty="0">
                <a:solidFill>
                  <a:srgbClr val="002060"/>
                </a:solidFill>
                <a:latin typeface="Times New Roman" pitchFamily="18" charset="0"/>
                <a:cs typeface="Times New Roman" pitchFamily="18" charset="0"/>
              </a:rPr>
              <a:t>Machine learning is a sub-domain of computer science which evolved from the study of pattern recognition in data, and also from the computational learning theory in artificial intelligence. It is the first-class ticket to most interesting careers in data analytics today. As data sources proliferate along with the computing power to process them, going straight to the data is one of the most straightforward ways to quickly gain insights and make predictions.</a:t>
            </a:r>
          </a:p>
          <a:p>
            <a:pPr marL="457200"/>
            <a:endParaRPr lang="en-US" sz="1600" dirty="0">
              <a:solidFill>
                <a:srgbClr val="002060"/>
              </a:solidFill>
              <a:latin typeface="Times New Roman" pitchFamily="18" charset="0"/>
              <a:cs typeface="Times New Roman" pitchFamily="18" charset="0"/>
            </a:endParaRPr>
          </a:p>
          <a:p>
            <a:pPr marL="457200"/>
            <a:r>
              <a:rPr lang="en-US" sz="1600" dirty="0">
                <a:solidFill>
                  <a:srgbClr val="002060"/>
                </a:solidFill>
                <a:latin typeface="Times New Roman" pitchFamily="18" charset="0"/>
                <a:cs typeface="Times New Roman" pitchFamily="18" charset="0"/>
              </a:rPr>
              <a:t>In this project there is a real word data set is given, data set have multiple features. All features is a numerical values. After analyzing the data and making it comfortable to learn by the machine we have to tarin a linear regression efficient model which should be able to make a clear and correct prediction.</a:t>
            </a:r>
          </a:p>
        </p:txBody>
      </p:sp>
      <p:cxnSp>
        <p:nvCxnSpPr>
          <p:cNvPr id="11" name="Straight Connector 10"/>
          <p:cNvCxnSpPr/>
          <p:nvPr/>
        </p:nvCxnSpPr>
        <p:spPr>
          <a:xfrm>
            <a:off x="2754924" y="1033998"/>
            <a:ext cx="4806461" cy="0"/>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3714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92926" y="624110"/>
            <a:ext cx="5390490" cy="770936"/>
          </a:xfrm>
          <a:prstGeom prst="rect">
            <a:avLst/>
          </a:prstGeom>
        </p:spPr>
        <p:txBody>
          <a:bodyPr vert="horz" lIns="91440" tIns="45720" rIns="91440" bIns="45720" rtlCol="0" anchor="t">
            <a:normAutofit fontScale="3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rgbClr val="002060"/>
                </a:solidFill>
                <a:latin typeface="Arial Black" pitchFamily="34" charset="0"/>
              </a:rPr>
              <a:t>Objective</a:t>
            </a:r>
          </a:p>
          <a:p>
            <a:br>
              <a:rPr lang="en-US" sz="2000" b="1" dirty="0">
                <a:solidFill>
                  <a:srgbClr val="002060"/>
                </a:solidFill>
                <a:latin typeface="Arial Black" pitchFamily="34" charset="0"/>
              </a:rPr>
            </a:br>
            <a:br>
              <a:rPr lang="en-IN" sz="4000" u="sng" dirty="0">
                <a:solidFill>
                  <a:srgbClr val="002060"/>
                </a:solidFill>
              </a:rPr>
            </a:br>
            <a:endParaRPr lang="en-IN" u="sng" dirty="0">
              <a:solidFill>
                <a:srgbClr val="002060"/>
              </a:solidFill>
            </a:endParaRPr>
          </a:p>
        </p:txBody>
      </p:sp>
      <p:sp>
        <p:nvSpPr>
          <p:cNvPr id="7" name="Content Placeholder 2"/>
          <p:cNvSpPr txBox="1">
            <a:spLocks/>
          </p:cNvSpPr>
          <p:nvPr/>
        </p:nvSpPr>
        <p:spPr>
          <a:xfrm>
            <a:off x="2624381" y="1781908"/>
            <a:ext cx="8915400" cy="35403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r>
              <a:rPr lang="en-US" sz="1600" dirty="0">
                <a:solidFill>
                  <a:srgbClr val="002060"/>
                </a:solidFill>
                <a:latin typeface="Times New Roman" pitchFamily="18" charset="0"/>
                <a:cs typeface="Times New Roman" pitchFamily="18" charset="0"/>
              </a:rPr>
              <a:t>To make a business model. </a:t>
            </a:r>
            <a:endParaRPr lang="en-IN" sz="1600" dirty="0">
              <a:solidFill>
                <a:srgbClr val="002060"/>
              </a:solidFill>
              <a:latin typeface="Times New Roman" pitchFamily="18" charset="0"/>
              <a:cs typeface="Times New Roman" pitchFamily="18" charset="0"/>
            </a:endParaRPr>
          </a:p>
          <a:p>
            <a:pPr lvl="0"/>
            <a:r>
              <a:rPr lang="en-US" sz="1600" dirty="0">
                <a:solidFill>
                  <a:srgbClr val="002060"/>
                </a:solidFill>
                <a:latin typeface="Times New Roman" pitchFamily="18" charset="0"/>
                <a:cs typeface="Times New Roman" pitchFamily="18" charset="0"/>
              </a:rPr>
              <a:t>This model help to company to predict correct price. </a:t>
            </a:r>
            <a:endParaRPr lang="en-IN" sz="1600" dirty="0">
              <a:solidFill>
                <a:srgbClr val="002060"/>
              </a:solidFill>
              <a:latin typeface="Times New Roman" pitchFamily="18" charset="0"/>
              <a:cs typeface="Times New Roman" pitchFamily="18" charset="0"/>
            </a:endParaRPr>
          </a:p>
          <a:p>
            <a:pPr lvl="0"/>
            <a:r>
              <a:rPr lang="en-US" sz="1600" dirty="0">
                <a:solidFill>
                  <a:srgbClr val="002060"/>
                </a:solidFill>
                <a:latin typeface="Times New Roman" pitchFamily="18" charset="0"/>
                <a:cs typeface="Times New Roman" pitchFamily="18" charset="0"/>
              </a:rPr>
              <a:t>To analyze risks and benefits.</a:t>
            </a:r>
            <a:endParaRPr lang="en-IN" sz="1600" dirty="0">
              <a:solidFill>
                <a:srgbClr val="002060"/>
              </a:solidFill>
              <a:latin typeface="Times New Roman" pitchFamily="18" charset="0"/>
              <a:cs typeface="Times New Roman" pitchFamily="18" charset="0"/>
            </a:endParaRPr>
          </a:p>
          <a:p>
            <a:pPr lvl="0"/>
            <a:r>
              <a:rPr lang="en-US" sz="1600" dirty="0">
                <a:solidFill>
                  <a:srgbClr val="002060"/>
                </a:solidFill>
                <a:latin typeface="Times New Roman" pitchFamily="18" charset="0"/>
                <a:cs typeface="Times New Roman" pitchFamily="18" charset="0"/>
              </a:rPr>
              <a:t>To analyze that which feature is more important to fulfil the need of the client and highly correlated</a:t>
            </a:r>
            <a:r>
              <a:rPr lang="en-US" sz="1400" dirty="0">
                <a:solidFill>
                  <a:srgbClr val="002060"/>
                </a:solidFill>
                <a:latin typeface="Times New Roman" pitchFamily="18" charset="0"/>
                <a:cs typeface="Times New Roman" pitchFamily="18" charset="0"/>
              </a:rPr>
              <a:t>.</a:t>
            </a:r>
            <a:endParaRPr lang="en-IN" sz="1400" dirty="0">
              <a:solidFill>
                <a:srgbClr val="002060"/>
              </a:solidFill>
              <a:latin typeface="Times New Roman" pitchFamily="18" charset="0"/>
              <a:cs typeface="Times New Roman" pitchFamily="18" charset="0"/>
            </a:endParaRPr>
          </a:p>
        </p:txBody>
      </p:sp>
      <p:cxnSp>
        <p:nvCxnSpPr>
          <p:cNvPr id="8" name="Straight Connector 7"/>
          <p:cNvCxnSpPr/>
          <p:nvPr/>
        </p:nvCxnSpPr>
        <p:spPr>
          <a:xfrm>
            <a:off x="2708032" y="1162951"/>
            <a:ext cx="4806461" cy="0"/>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4137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92926" y="624110"/>
            <a:ext cx="5390490" cy="770936"/>
          </a:xfrm>
          <a:prstGeom prst="rect">
            <a:avLst/>
          </a:prstGeom>
        </p:spPr>
        <p:txBody>
          <a:bodyPr vert="horz" lIns="91440" tIns="45720" rIns="91440" bIns="45720" rtlCol="0" anchor="t">
            <a:normAutofit fontScale="3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rgbClr val="002060"/>
                </a:solidFill>
                <a:latin typeface="Arial Black" pitchFamily="34" charset="0"/>
              </a:rPr>
              <a:t>Machine Learning Project Life Cycle</a:t>
            </a:r>
          </a:p>
          <a:p>
            <a:br>
              <a:rPr lang="en-US" sz="2000" b="1" dirty="0">
                <a:solidFill>
                  <a:srgbClr val="002060"/>
                </a:solidFill>
                <a:latin typeface="Arial Black" pitchFamily="34" charset="0"/>
              </a:rPr>
            </a:br>
            <a:br>
              <a:rPr lang="en-IN" sz="4000" u="sng" dirty="0">
                <a:solidFill>
                  <a:srgbClr val="002060"/>
                </a:solidFill>
              </a:rPr>
            </a:br>
            <a:endParaRPr lang="en-IN" u="sng" dirty="0">
              <a:solidFill>
                <a:srgbClr val="002060"/>
              </a:solidFill>
            </a:endParaRPr>
          </a:p>
        </p:txBody>
      </p:sp>
      <p:sp>
        <p:nvSpPr>
          <p:cNvPr id="7" name="Content Placeholder 2"/>
          <p:cNvSpPr txBox="1">
            <a:spLocks/>
          </p:cNvSpPr>
          <p:nvPr/>
        </p:nvSpPr>
        <p:spPr>
          <a:xfrm>
            <a:off x="2624381" y="1781908"/>
            <a:ext cx="8915400" cy="354036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dirty="0">
                <a:solidFill>
                  <a:srgbClr val="002060"/>
                </a:solidFill>
                <a:latin typeface="Times New Roman" pitchFamily="18" charset="0"/>
                <a:cs typeface="Times New Roman" pitchFamily="18" charset="0"/>
              </a:rPr>
              <a:t>Machine learning life cycle involves seven major steps, which are given below:</a:t>
            </a:r>
          </a:p>
          <a:p>
            <a:endParaRPr lang="en-US" sz="1600" dirty="0">
              <a:solidFill>
                <a:srgbClr val="002060"/>
              </a:solidFill>
              <a:latin typeface="Times New Roman" pitchFamily="18" charset="0"/>
              <a:cs typeface="Times New Roman" pitchFamily="18" charset="0"/>
            </a:endParaRPr>
          </a:p>
          <a:p>
            <a:r>
              <a:rPr lang="en-US" sz="1600" dirty="0">
                <a:solidFill>
                  <a:srgbClr val="002060"/>
                </a:solidFill>
                <a:latin typeface="Times New Roman" pitchFamily="18" charset="0"/>
                <a:cs typeface="Times New Roman" pitchFamily="18" charset="0"/>
              </a:rPr>
              <a:t>Gathering Data</a:t>
            </a:r>
          </a:p>
          <a:p>
            <a:r>
              <a:rPr lang="en-US" sz="1600" dirty="0">
                <a:solidFill>
                  <a:srgbClr val="002060"/>
                </a:solidFill>
                <a:latin typeface="Times New Roman" pitchFamily="18" charset="0"/>
                <a:cs typeface="Times New Roman" pitchFamily="18" charset="0"/>
              </a:rPr>
              <a:t>Data preparation</a:t>
            </a:r>
          </a:p>
          <a:p>
            <a:r>
              <a:rPr lang="en-US" sz="1600" dirty="0">
                <a:solidFill>
                  <a:srgbClr val="002060"/>
                </a:solidFill>
                <a:latin typeface="Times New Roman" pitchFamily="18" charset="0"/>
                <a:cs typeface="Times New Roman" pitchFamily="18" charset="0"/>
              </a:rPr>
              <a:t>Data Wrangling</a:t>
            </a:r>
          </a:p>
          <a:p>
            <a:r>
              <a:rPr lang="en-US" sz="1600" dirty="0">
                <a:solidFill>
                  <a:srgbClr val="002060"/>
                </a:solidFill>
                <a:latin typeface="Times New Roman" pitchFamily="18" charset="0"/>
                <a:cs typeface="Times New Roman" pitchFamily="18" charset="0"/>
              </a:rPr>
              <a:t>Analyze Data</a:t>
            </a:r>
          </a:p>
          <a:p>
            <a:r>
              <a:rPr lang="en-US" sz="1600" dirty="0">
                <a:solidFill>
                  <a:srgbClr val="002060"/>
                </a:solidFill>
                <a:latin typeface="Times New Roman" pitchFamily="18" charset="0"/>
                <a:cs typeface="Times New Roman" pitchFamily="18" charset="0"/>
              </a:rPr>
              <a:t>Train the model</a:t>
            </a:r>
          </a:p>
          <a:p>
            <a:r>
              <a:rPr lang="en-US" sz="1600" dirty="0">
                <a:solidFill>
                  <a:srgbClr val="002060"/>
                </a:solidFill>
                <a:latin typeface="Times New Roman" pitchFamily="18" charset="0"/>
                <a:cs typeface="Times New Roman" pitchFamily="18" charset="0"/>
              </a:rPr>
              <a:t>Test the model</a:t>
            </a:r>
          </a:p>
          <a:p>
            <a:r>
              <a:rPr lang="en-US" sz="1600" dirty="0">
                <a:solidFill>
                  <a:srgbClr val="002060"/>
                </a:solidFill>
                <a:latin typeface="Times New Roman" pitchFamily="18" charset="0"/>
                <a:cs typeface="Times New Roman" pitchFamily="18" charset="0"/>
              </a:rPr>
              <a:t>Deployment</a:t>
            </a:r>
            <a:endParaRPr lang="en-IN" sz="1600" dirty="0">
              <a:solidFill>
                <a:srgbClr val="002060"/>
              </a:solidFill>
              <a:latin typeface="Times New Roman" pitchFamily="18" charset="0"/>
              <a:cs typeface="Times New Roman" pitchFamily="18" charset="0"/>
            </a:endParaRPr>
          </a:p>
          <a:p>
            <a:pPr marL="0" indent="0">
              <a:buNone/>
            </a:pPr>
            <a:r>
              <a:rPr lang="en-US" sz="1400" dirty="0">
                <a:solidFill>
                  <a:srgbClr val="002060"/>
                </a:solidFill>
                <a:latin typeface="Times New Roman" pitchFamily="18" charset="0"/>
                <a:cs typeface="Times New Roman" pitchFamily="18" charset="0"/>
              </a:rPr>
              <a:t>	</a:t>
            </a:r>
          </a:p>
          <a:p>
            <a:pPr marL="0" lvl="0" indent="0">
              <a:buNone/>
            </a:pPr>
            <a:endParaRPr lang="en-IN" sz="1400" dirty="0">
              <a:solidFill>
                <a:srgbClr val="002060"/>
              </a:solidFill>
            </a:endParaRPr>
          </a:p>
        </p:txBody>
      </p:sp>
      <p:cxnSp>
        <p:nvCxnSpPr>
          <p:cNvPr id="8" name="Straight Connector 7"/>
          <p:cNvCxnSpPr/>
          <p:nvPr/>
        </p:nvCxnSpPr>
        <p:spPr>
          <a:xfrm>
            <a:off x="2708032" y="1162951"/>
            <a:ext cx="4806461" cy="0"/>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6451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92926" y="624110"/>
            <a:ext cx="5390490" cy="770936"/>
          </a:xfrm>
          <a:prstGeom prst="rect">
            <a:avLst/>
          </a:prstGeom>
        </p:spPr>
        <p:txBody>
          <a:bodyPr vert="horz" lIns="91440" tIns="45720" rIns="91440" bIns="45720" rtlCol="0" anchor="t">
            <a:normAutofit fontScale="3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rgbClr val="002060"/>
                </a:solidFill>
                <a:latin typeface="Arial Black" pitchFamily="34" charset="0"/>
              </a:rPr>
              <a:t>Machine Learning Project Life Cycle</a:t>
            </a:r>
          </a:p>
          <a:p>
            <a:br>
              <a:rPr lang="en-US" sz="2000" b="1" dirty="0">
                <a:solidFill>
                  <a:srgbClr val="002060"/>
                </a:solidFill>
                <a:latin typeface="Arial Black" pitchFamily="34" charset="0"/>
              </a:rPr>
            </a:br>
            <a:br>
              <a:rPr lang="en-IN" sz="4000" u="sng" dirty="0">
                <a:solidFill>
                  <a:srgbClr val="002060"/>
                </a:solidFill>
              </a:rPr>
            </a:br>
            <a:endParaRPr lang="en-IN" u="sng" dirty="0">
              <a:solidFill>
                <a:srgbClr val="002060"/>
              </a:solidFill>
            </a:endParaRPr>
          </a:p>
        </p:txBody>
      </p:sp>
      <p:sp>
        <p:nvSpPr>
          <p:cNvPr id="7" name="Content Placeholder 2"/>
          <p:cNvSpPr txBox="1">
            <a:spLocks/>
          </p:cNvSpPr>
          <p:nvPr/>
        </p:nvSpPr>
        <p:spPr>
          <a:xfrm>
            <a:off x="2624381" y="1781908"/>
            <a:ext cx="8915400" cy="35403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dirty="0">
                <a:solidFill>
                  <a:srgbClr val="002060"/>
                </a:solidFill>
                <a:latin typeface="Times New Roman" pitchFamily="18" charset="0"/>
                <a:cs typeface="Times New Roman" pitchFamily="18" charset="0"/>
              </a:rPr>
              <a:t>Machine learning life cycle involves seven major steps, which are given below:</a:t>
            </a:r>
          </a:p>
          <a:p>
            <a:pPr marL="0" indent="0">
              <a:buNone/>
            </a:pPr>
            <a:endParaRPr lang="en-US" sz="1600" dirty="0">
              <a:solidFill>
                <a:srgbClr val="002060"/>
              </a:solidFill>
              <a:latin typeface="Times New Roman" pitchFamily="18" charset="0"/>
              <a:cs typeface="Times New Roman" pitchFamily="18" charset="0"/>
            </a:endParaRPr>
          </a:p>
          <a:p>
            <a:pPr marL="0" indent="0">
              <a:buNone/>
            </a:pPr>
            <a:endParaRPr lang="en-IN" sz="1600" dirty="0">
              <a:solidFill>
                <a:srgbClr val="002060"/>
              </a:solidFill>
              <a:latin typeface="Times New Roman" pitchFamily="18" charset="0"/>
              <a:cs typeface="Times New Roman" pitchFamily="18" charset="0"/>
            </a:endParaRPr>
          </a:p>
          <a:p>
            <a:pPr marL="0" indent="0">
              <a:buNone/>
            </a:pPr>
            <a:r>
              <a:rPr lang="en-US" sz="1400" dirty="0">
                <a:solidFill>
                  <a:srgbClr val="002060"/>
                </a:solidFill>
                <a:latin typeface="Times New Roman" pitchFamily="18" charset="0"/>
                <a:cs typeface="Times New Roman" pitchFamily="18" charset="0"/>
              </a:rPr>
              <a:t>	</a:t>
            </a:r>
          </a:p>
          <a:p>
            <a:pPr marL="0" lvl="0" indent="0">
              <a:buNone/>
            </a:pPr>
            <a:endParaRPr lang="en-IN" sz="1400" dirty="0">
              <a:solidFill>
                <a:srgbClr val="002060"/>
              </a:solidFill>
            </a:endParaRPr>
          </a:p>
        </p:txBody>
      </p:sp>
      <p:cxnSp>
        <p:nvCxnSpPr>
          <p:cNvPr id="8" name="Straight Connector 7"/>
          <p:cNvCxnSpPr/>
          <p:nvPr/>
        </p:nvCxnSpPr>
        <p:spPr>
          <a:xfrm>
            <a:off x="2708032" y="1162951"/>
            <a:ext cx="4806461" cy="0"/>
          </a:xfrm>
          <a:prstGeom prst="line">
            <a:avLst/>
          </a:prstGeom>
          <a:ln w="57150"/>
        </p:spPr>
        <p:style>
          <a:lnRef idx="3">
            <a:schemeClr val="accent2"/>
          </a:lnRef>
          <a:fillRef idx="0">
            <a:schemeClr val="accent2"/>
          </a:fillRef>
          <a:effectRef idx="2">
            <a:schemeClr val="accent2"/>
          </a:effectRef>
          <a:fontRef idx="minor">
            <a:schemeClr val="tx1"/>
          </a:fontRef>
        </p:style>
      </p:cxnSp>
      <p:pic>
        <p:nvPicPr>
          <p:cNvPr id="3" name="Picture 2">
            <a:extLst>
              <a:ext uri="{FF2B5EF4-FFF2-40B4-BE49-F238E27FC236}">
                <a16:creationId xmlns:a16="http://schemas.microsoft.com/office/drawing/2014/main" id="{C4B563E0-E1DC-4CA4-A547-8EE06E7E3D13}"/>
              </a:ext>
            </a:extLst>
          </p:cNvPr>
          <p:cNvPicPr>
            <a:picLocks noChangeAspect="1"/>
          </p:cNvPicPr>
          <p:nvPr/>
        </p:nvPicPr>
        <p:blipFill>
          <a:blip r:embed="rId2"/>
          <a:stretch>
            <a:fillRect/>
          </a:stretch>
        </p:blipFill>
        <p:spPr>
          <a:xfrm>
            <a:off x="3300588" y="2290813"/>
            <a:ext cx="5590824" cy="3943077"/>
          </a:xfrm>
          <a:prstGeom prst="rect">
            <a:avLst/>
          </a:prstGeom>
        </p:spPr>
      </p:pic>
    </p:spTree>
    <p:extLst>
      <p:ext uri="{BB962C8B-B14F-4D97-AF65-F5344CB8AC3E}">
        <p14:creationId xmlns:p14="http://schemas.microsoft.com/office/powerpoint/2010/main" val="3977941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92925" y="624110"/>
            <a:ext cx="5847689" cy="770936"/>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b="1" dirty="0">
                <a:solidFill>
                  <a:srgbClr val="002060"/>
                </a:solidFill>
                <a:latin typeface="Arial Black" pitchFamily="34" charset="0"/>
                <a:cs typeface="Times New Roman" pitchFamily="18" charset="0"/>
              </a:rPr>
              <a:t>Feature Engineering:</a:t>
            </a:r>
          </a:p>
          <a:p>
            <a:endParaRPr lang="en-US" sz="4800" b="1" dirty="0">
              <a:solidFill>
                <a:srgbClr val="002060"/>
              </a:solidFill>
              <a:latin typeface="Arial Black" pitchFamily="34" charset="0"/>
            </a:endParaRPr>
          </a:p>
          <a:p>
            <a:br>
              <a:rPr lang="en-US" sz="2000" b="1" dirty="0">
                <a:solidFill>
                  <a:srgbClr val="002060"/>
                </a:solidFill>
                <a:latin typeface="Arial Black" pitchFamily="34" charset="0"/>
              </a:rPr>
            </a:br>
            <a:br>
              <a:rPr lang="en-IN" sz="4000" u="sng" dirty="0">
                <a:solidFill>
                  <a:srgbClr val="002060"/>
                </a:solidFill>
              </a:rPr>
            </a:br>
            <a:endParaRPr lang="en-IN" u="sng" dirty="0">
              <a:solidFill>
                <a:srgbClr val="002060"/>
              </a:solidFill>
            </a:endParaRPr>
          </a:p>
        </p:txBody>
      </p:sp>
      <p:sp>
        <p:nvSpPr>
          <p:cNvPr id="7" name="Content Placeholder 2"/>
          <p:cNvSpPr txBox="1">
            <a:spLocks/>
          </p:cNvSpPr>
          <p:nvPr/>
        </p:nvSpPr>
        <p:spPr>
          <a:xfrm>
            <a:off x="2653043" y="1283143"/>
            <a:ext cx="8915400" cy="48920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00050" lvl="1" indent="0">
              <a:buNone/>
            </a:pPr>
            <a:endParaRPr lang="en-US" sz="1400" dirty="0">
              <a:solidFill>
                <a:srgbClr val="002060"/>
              </a:solidFill>
              <a:latin typeface="Times New Roman" pitchFamily="18" charset="0"/>
              <a:cs typeface="Times New Roman" pitchFamily="18" charset="0"/>
            </a:endParaRPr>
          </a:p>
        </p:txBody>
      </p:sp>
      <p:cxnSp>
        <p:nvCxnSpPr>
          <p:cNvPr id="8" name="Straight Connector 7"/>
          <p:cNvCxnSpPr/>
          <p:nvPr/>
        </p:nvCxnSpPr>
        <p:spPr>
          <a:xfrm>
            <a:off x="2708032" y="1162951"/>
            <a:ext cx="6412522" cy="0"/>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2" name="TextBox 1"/>
          <p:cNvSpPr txBox="1"/>
          <p:nvPr/>
        </p:nvSpPr>
        <p:spPr>
          <a:xfrm>
            <a:off x="2592925" y="1395046"/>
            <a:ext cx="7299220" cy="738664"/>
          </a:xfrm>
          <a:prstGeom prst="rect">
            <a:avLst/>
          </a:prstGeom>
          <a:noFill/>
        </p:spPr>
        <p:txBody>
          <a:bodyPr wrap="square" rtlCol="0">
            <a:spAutoFit/>
          </a:bodyPr>
          <a:lstStyle/>
          <a:p>
            <a:pPr algn="just"/>
            <a:r>
              <a:rPr lang="en-US" sz="1400" dirty="0">
                <a:solidFill>
                  <a:srgbClr val="002060"/>
                </a:solidFill>
                <a:latin typeface="Times New Roman" pitchFamily="18" charset="0"/>
                <a:cs typeface="Times New Roman" pitchFamily="18" charset="0"/>
              </a:rPr>
              <a:t>Feature engineering is the process of using domain knowledge to extract features from raw data via data mining techniques. These features can be used to improve the performance of machine learning algorithms. Feature engineering can be considered as applied machine learning itself.</a:t>
            </a:r>
            <a:endParaRPr lang="en-IN" sz="1400" dirty="0">
              <a:solidFill>
                <a:srgbClr val="002060"/>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4BF8C195-F63A-4664-9EE7-E99F67AADA95}"/>
              </a:ext>
            </a:extLst>
          </p:cNvPr>
          <p:cNvPicPr>
            <a:picLocks noChangeAspect="1"/>
          </p:cNvPicPr>
          <p:nvPr/>
        </p:nvPicPr>
        <p:blipFill>
          <a:blip r:embed="rId2"/>
          <a:stretch>
            <a:fillRect/>
          </a:stretch>
        </p:blipFill>
        <p:spPr>
          <a:xfrm>
            <a:off x="3752850" y="2403032"/>
            <a:ext cx="4686300" cy="3171825"/>
          </a:xfrm>
          <a:prstGeom prst="rect">
            <a:avLst/>
          </a:prstGeom>
        </p:spPr>
      </p:pic>
    </p:spTree>
    <p:extLst>
      <p:ext uri="{BB962C8B-B14F-4D97-AF65-F5344CB8AC3E}">
        <p14:creationId xmlns:p14="http://schemas.microsoft.com/office/powerpoint/2010/main" val="1297685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592926" y="624110"/>
            <a:ext cx="5390490" cy="770936"/>
          </a:xfrm>
          <a:prstGeom prst="rect">
            <a:avLst/>
          </a:prstGeom>
        </p:spPr>
        <p:txBody>
          <a:bodyPr vert="horz" lIns="91440" tIns="45720" rIns="91440" bIns="45720" rtlCol="0" anchor="t">
            <a:normAutofit fontScale="3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rgbClr val="002060"/>
                </a:solidFill>
                <a:latin typeface="Arial Black" pitchFamily="34" charset="0"/>
                <a:cs typeface="Times New Roman" pitchFamily="18" charset="0"/>
              </a:rPr>
              <a:t>Feature Engineering Process:</a:t>
            </a:r>
          </a:p>
          <a:p>
            <a:br>
              <a:rPr lang="en-US" sz="2000" b="1" dirty="0">
                <a:solidFill>
                  <a:srgbClr val="002060"/>
                </a:solidFill>
                <a:latin typeface="Arial Black" pitchFamily="34" charset="0"/>
              </a:rPr>
            </a:br>
            <a:br>
              <a:rPr lang="en-IN" sz="4000" u="sng" dirty="0">
                <a:solidFill>
                  <a:srgbClr val="002060"/>
                </a:solidFill>
              </a:rPr>
            </a:br>
            <a:endParaRPr lang="en-IN" u="sng" dirty="0">
              <a:solidFill>
                <a:srgbClr val="002060"/>
              </a:solidFill>
            </a:endParaRPr>
          </a:p>
        </p:txBody>
      </p:sp>
      <p:sp>
        <p:nvSpPr>
          <p:cNvPr id="7" name="Content Placeholder 2"/>
          <p:cNvSpPr txBox="1">
            <a:spLocks/>
          </p:cNvSpPr>
          <p:nvPr/>
        </p:nvSpPr>
        <p:spPr>
          <a:xfrm>
            <a:off x="2624381" y="1781908"/>
            <a:ext cx="8915400" cy="35403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dirty="0">
                <a:solidFill>
                  <a:srgbClr val="002060"/>
                </a:solidFill>
                <a:latin typeface="Times New Roman" pitchFamily="18" charset="0"/>
                <a:cs typeface="Times New Roman" pitchFamily="18" charset="0"/>
              </a:rPr>
              <a:t>Feature engineering evolves multiple process:</a:t>
            </a:r>
          </a:p>
          <a:p>
            <a:endParaRPr lang="en-US" sz="1600" dirty="0">
              <a:solidFill>
                <a:srgbClr val="002060"/>
              </a:solidFill>
              <a:latin typeface="Times New Roman" pitchFamily="18" charset="0"/>
              <a:cs typeface="Times New Roman" pitchFamily="18" charset="0"/>
            </a:endParaRPr>
          </a:p>
          <a:p>
            <a:r>
              <a:rPr lang="en-US" sz="1600" dirty="0">
                <a:solidFill>
                  <a:srgbClr val="002060"/>
                </a:solidFill>
                <a:latin typeface="Times New Roman" pitchFamily="18" charset="0"/>
                <a:cs typeface="Times New Roman" pitchFamily="18" charset="0"/>
              </a:rPr>
              <a:t>Brainstorming or testing features</a:t>
            </a:r>
          </a:p>
          <a:p>
            <a:r>
              <a:rPr lang="en-US" sz="1600" dirty="0">
                <a:solidFill>
                  <a:srgbClr val="002060"/>
                </a:solidFill>
                <a:latin typeface="Times New Roman" pitchFamily="18" charset="0"/>
                <a:cs typeface="Times New Roman" pitchFamily="18" charset="0"/>
              </a:rPr>
              <a:t>Deciding what features to create</a:t>
            </a:r>
          </a:p>
          <a:p>
            <a:r>
              <a:rPr lang="en-US" sz="1600" dirty="0">
                <a:solidFill>
                  <a:srgbClr val="002060"/>
                </a:solidFill>
                <a:latin typeface="Times New Roman" pitchFamily="18" charset="0"/>
                <a:cs typeface="Times New Roman" pitchFamily="18" charset="0"/>
              </a:rPr>
              <a:t>Creating features</a:t>
            </a:r>
          </a:p>
          <a:p>
            <a:r>
              <a:rPr lang="en-US" sz="1600" dirty="0">
                <a:solidFill>
                  <a:srgbClr val="002060"/>
                </a:solidFill>
                <a:latin typeface="Times New Roman" pitchFamily="18" charset="0"/>
                <a:cs typeface="Times New Roman" pitchFamily="18" charset="0"/>
              </a:rPr>
              <a:t>Checking how the features work with your model</a:t>
            </a:r>
          </a:p>
          <a:p>
            <a:r>
              <a:rPr lang="en-US" sz="1600" dirty="0">
                <a:solidFill>
                  <a:srgbClr val="002060"/>
                </a:solidFill>
                <a:latin typeface="Times New Roman" pitchFamily="18" charset="0"/>
                <a:cs typeface="Times New Roman" pitchFamily="18" charset="0"/>
              </a:rPr>
              <a:t>Improving your features if needed</a:t>
            </a:r>
          </a:p>
          <a:p>
            <a:r>
              <a:rPr lang="en-US" sz="1600" dirty="0">
                <a:solidFill>
                  <a:srgbClr val="002060"/>
                </a:solidFill>
                <a:latin typeface="Times New Roman" pitchFamily="18" charset="0"/>
                <a:cs typeface="Times New Roman" pitchFamily="18" charset="0"/>
              </a:rPr>
              <a:t>Go back to brainstorming/creating more features until the work is done</a:t>
            </a:r>
          </a:p>
          <a:p>
            <a:endParaRPr lang="en-US" sz="1600" dirty="0">
              <a:solidFill>
                <a:srgbClr val="002060"/>
              </a:solidFill>
              <a:latin typeface="Times New Roman" pitchFamily="18" charset="0"/>
              <a:cs typeface="Times New Roman" pitchFamily="18" charset="0"/>
            </a:endParaRPr>
          </a:p>
          <a:p>
            <a:pPr marL="0" lvl="0" indent="0">
              <a:buNone/>
            </a:pPr>
            <a:endParaRPr lang="en-IN" sz="1400" dirty="0">
              <a:solidFill>
                <a:srgbClr val="002060"/>
              </a:solidFill>
            </a:endParaRPr>
          </a:p>
        </p:txBody>
      </p:sp>
      <p:cxnSp>
        <p:nvCxnSpPr>
          <p:cNvPr id="8" name="Straight Connector 7"/>
          <p:cNvCxnSpPr/>
          <p:nvPr/>
        </p:nvCxnSpPr>
        <p:spPr>
          <a:xfrm>
            <a:off x="2708032" y="1162951"/>
            <a:ext cx="4806461" cy="0"/>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6570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33797" y="624110"/>
            <a:ext cx="6706817" cy="770936"/>
          </a:xfrm>
          <a:prstGeom prst="rect">
            <a:avLst/>
          </a:prstGeom>
        </p:spPr>
        <p:txBody>
          <a:bodyPr vert="horz" lIns="91440" tIns="45720" rIns="91440" bIns="45720" rtlCol="0" anchor="t">
            <a:normAutofit fontScale="3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solidFill>
                  <a:srgbClr val="002060"/>
                </a:solidFill>
                <a:latin typeface="Arial Black" pitchFamily="34" charset="0"/>
              </a:rPr>
              <a:t>Linear Regression :</a:t>
            </a:r>
          </a:p>
          <a:p>
            <a:br>
              <a:rPr lang="en-US" sz="2000" b="1" dirty="0">
                <a:solidFill>
                  <a:srgbClr val="002060"/>
                </a:solidFill>
                <a:latin typeface="Arial Black" pitchFamily="34" charset="0"/>
              </a:rPr>
            </a:br>
            <a:br>
              <a:rPr lang="en-IN" sz="4000" u="sng" dirty="0">
                <a:solidFill>
                  <a:srgbClr val="002060"/>
                </a:solidFill>
              </a:rPr>
            </a:br>
            <a:endParaRPr lang="en-IN" u="sng" dirty="0">
              <a:solidFill>
                <a:srgbClr val="002060"/>
              </a:solidFill>
            </a:endParaRPr>
          </a:p>
        </p:txBody>
      </p:sp>
      <p:sp>
        <p:nvSpPr>
          <p:cNvPr id="7" name="Content Placeholder 2"/>
          <p:cNvSpPr txBox="1">
            <a:spLocks/>
          </p:cNvSpPr>
          <p:nvPr/>
        </p:nvSpPr>
        <p:spPr>
          <a:xfrm>
            <a:off x="1603169" y="1270659"/>
            <a:ext cx="8570734" cy="52552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solidFill>
                  <a:srgbClr val="002060"/>
                </a:solidFill>
                <a:latin typeface="Times New Roman" pitchFamily="18" charset="0"/>
                <a:cs typeface="Times New Roman" pitchFamily="18" charset="0"/>
              </a:rPr>
              <a:t>Linear regression most popular Supervised Machine Learning algorithms. It is a statistical method that is used for predictive analysis. Linear regression makes predictions for continuous/real or numeric variables such as sales, salary, age, product price, etc.</a:t>
            </a:r>
          </a:p>
          <a:p>
            <a:pPr lvl="0"/>
            <a:endParaRPr lang="en-US" sz="1600" b="1" dirty="0">
              <a:solidFill>
                <a:srgbClr val="002060"/>
              </a:solidFill>
              <a:latin typeface="Arial Black" pitchFamily="34" charset="0"/>
            </a:endParaRPr>
          </a:p>
          <a:p>
            <a:pPr marL="0" lvl="0" indent="0" algn="ctr">
              <a:buNone/>
            </a:pPr>
            <a:r>
              <a:rPr lang="en-US" sz="1800" b="1" kern="1200" dirty="0">
                <a:effectLst/>
                <a:latin typeface="Times New Roman" panose="02020603050405020304" pitchFamily="18" charset="0"/>
                <a:ea typeface="SimSun" panose="02010600030101010101" pitchFamily="2" charset="-122"/>
              </a:rPr>
              <a:t>Y = </a:t>
            </a:r>
            <a:r>
              <a:rPr lang="ja-JP" sz="1800" b="1" kern="1200" dirty="0">
                <a:effectLst/>
                <a:latin typeface="Times New Roman" panose="02020603050405020304" pitchFamily="18" charset="0"/>
                <a:ea typeface="SimSun" panose="02010600030101010101" pitchFamily="2" charset="-122"/>
                <a:cs typeface="Times New Roman" panose="02020603050405020304" pitchFamily="18" charset="0"/>
              </a:rPr>
              <a:t>β</a:t>
            </a:r>
            <a:r>
              <a:rPr lang="en-US" sz="1800" b="1" kern="1200" dirty="0">
                <a:effectLst/>
                <a:latin typeface="Times New Roman" panose="02020603050405020304" pitchFamily="18" charset="0"/>
                <a:ea typeface="SimSun" panose="02010600030101010101" pitchFamily="2" charset="-122"/>
              </a:rPr>
              <a:t>o + </a:t>
            </a:r>
            <a:r>
              <a:rPr lang="ja-JP" sz="1800" b="1" kern="1200" dirty="0">
                <a:effectLst/>
                <a:latin typeface="Times New Roman" panose="02020603050405020304" pitchFamily="18" charset="0"/>
                <a:ea typeface="SimSun" panose="02010600030101010101" pitchFamily="2" charset="-122"/>
                <a:cs typeface="Times New Roman" panose="02020603050405020304" pitchFamily="18" charset="0"/>
              </a:rPr>
              <a:t>β</a:t>
            </a:r>
            <a:r>
              <a:rPr lang="en-US" sz="1800" b="1" kern="1200" dirty="0">
                <a:effectLst/>
                <a:latin typeface="Times New Roman" panose="02020603050405020304" pitchFamily="18" charset="0"/>
                <a:ea typeface="SimSun" panose="02010600030101010101" pitchFamily="2" charset="-122"/>
              </a:rPr>
              <a:t>1X + </a:t>
            </a:r>
            <a:r>
              <a:rPr lang="ja-JP" sz="1800" b="1" kern="12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IN" altLang="ja-JP" sz="1800" b="1"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lvl="0" indent="0" algn="ctr">
              <a:buNone/>
            </a:pPr>
            <a:endParaRPr lang="en-US" sz="1400" dirty="0">
              <a:solidFill>
                <a:srgbClr val="002060"/>
              </a:solidFill>
            </a:endParaRPr>
          </a:p>
          <a:p>
            <a:pPr marL="0" lvl="0" indent="0">
              <a:buNone/>
            </a:pPr>
            <a:r>
              <a:rPr lang="en-US" sz="1400" dirty="0">
                <a:solidFill>
                  <a:srgbClr val="002060"/>
                </a:solidFill>
              </a:rPr>
              <a:t>				</a:t>
            </a:r>
            <a:r>
              <a:rPr lang="en-US" sz="1600" dirty="0">
                <a:solidFill>
                  <a:srgbClr val="002060"/>
                </a:solidFill>
                <a:latin typeface="Times New Roman" pitchFamily="18" charset="0"/>
                <a:cs typeface="Times New Roman" pitchFamily="18" charset="0"/>
              </a:rPr>
              <a:t>where, Y - Dependent variable</a:t>
            </a:r>
          </a:p>
          <a:p>
            <a:pPr marL="0" lvl="0" indent="0">
              <a:buNone/>
            </a:pPr>
            <a:r>
              <a:rPr lang="en-US" sz="1600" dirty="0">
                <a:solidFill>
                  <a:srgbClr val="002060"/>
                </a:solidFill>
                <a:latin typeface="Times New Roman" pitchFamily="18" charset="0"/>
                <a:cs typeface="Times New Roman" pitchFamily="18" charset="0"/>
              </a:rPr>
              <a:t>				X - Independent variable</a:t>
            </a:r>
          </a:p>
          <a:p>
            <a:pPr marL="0" lvl="0" indent="0">
              <a:buNone/>
            </a:pPr>
            <a:r>
              <a:rPr lang="en-IN" sz="1600" dirty="0">
                <a:solidFill>
                  <a:srgbClr val="002060"/>
                </a:solidFill>
                <a:latin typeface="Times New Roman" pitchFamily="18" charset="0"/>
                <a:cs typeface="Times New Roman" pitchFamily="18" charset="0"/>
              </a:rPr>
              <a:t>				</a:t>
            </a:r>
            <a:r>
              <a:rPr lang="el-GR" sz="1600" dirty="0">
                <a:solidFill>
                  <a:srgbClr val="002060"/>
                </a:solidFill>
                <a:latin typeface="Times New Roman" pitchFamily="18" charset="0"/>
                <a:cs typeface="Times New Roman" pitchFamily="18" charset="0"/>
              </a:rPr>
              <a:t>β</a:t>
            </a:r>
            <a:r>
              <a:rPr lang="en-US" sz="1600" dirty="0">
                <a:solidFill>
                  <a:srgbClr val="002060"/>
                </a:solidFill>
                <a:latin typeface="Times New Roman" pitchFamily="18" charset="0"/>
                <a:cs typeface="Times New Roman" pitchFamily="18" charset="0"/>
              </a:rPr>
              <a:t>o - Intercept</a:t>
            </a:r>
          </a:p>
          <a:p>
            <a:pPr marL="0" lvl="0" indent="0">
              <a:buNone/>
            </a:pPr>
            <a:r>
              <a:rPr lang="en-IN" sz="1600" dirty="0">
                <a:solidFill>
                  <a:srgbClr val="002060"/>
                </a:solidFill>
                <a:latin typeface="Times New Roman" pitchFamily="18" charset="0"/>
                <a:cs typeface="Times New Roman" pitchFamily="18" charset="0"/>
              </a:rPr>
              <a:t>				</a:t>
            </a:r>
            <a:r>
              <a:rPr lang="el-GR" sz="1600" dirty="0">
                <a:solidFill>
                  <a:srgbClr val="002060"/>
                </a:solidFill>
                <a:latin typeface="Times New Roman" pitchFamily="18" charset="0"/>
                <a:cs typeface="Times New Roman" pitchFamily="18" charset="0"/>
              </a:rPr>
              <a:t>β1 - </a:t>
            </a:r>
            <a:r>
              <a:rPr lang="en-US" sz="1600" dirty="0">
                <a:solidFill>
                  <a:srgbClr val="002060"/>
                </a:solidFill>
                <a:latin typeface="Times New Roman" pitchFamily="18" charset="0"/>
                <a:cs typeface="Times New Roman" pitchFamily="18" charset="0"/>
              </a:rPr>
              <a:t>Slope</a:t>
            </a:r>
          </a:p>
          <a:p>
            <a:pPr marL="0" lvl="0" indent="0">
              <a:buNone/>
            </a:pPr>
            <a:r>
              <a:rPr lang="en-US" sz="1600" dirty="0">
                <a:solidFill>
                  <a:srgbClr val="002060"/>
                </a:solidFill>
                <a:latin typeface="Times New Roman" pitchFamily="18" charset="0"/>
                <a:cs typeface="Times New Roman" pitchFamily="18" charset="0"/>
              </a:rPr>
              <a:t>				∈ - Error</a:t>
            </a:r>
          </a:p>
          <a:p>
            <a:pPr marL="0" lvl="0" indent="0">
              <a:buNone/>
            </a:pPr>
            <a:endParaRPr lang="en-IN" sz="1400" dirty="0">
              <a:solidFill>
                <a:srgbClr val="002060"/>
              </a:solidFill>
              <a:latin typeface="Times New Roman" pitchFamily="18" charset="0"/>
              <a:cs typeface="Times New Roman" pitchFamily="18" charset="0"/>
            </a:endParaRPr>
          </a:p>
          <a:p>
            <a:r>
              <a:rPr lang="en-US" sz="1600" dirty="0">
                <a:solidFill>
                  <a:srgbClr val="002060"/>
                </a:solidFill>
                <a:latin typeface="Times New Roman" pitchFamily="18" charset="0"/>
                <a:cs typeface="Times New Roman" pitchFamily="18" charset="0"/>
              </a:rPr>
              <a:t>βo and β1 are known as coefficients. This is the equation of simple linear regression. It's called 'linear' because there is just one independent variable (X) involved. In multiple regression, we have many independent variables (</a:t>
            </a:r>
            <a:r>
              <a:rPr lang="en-US" sz="1600" dirty="0" err="1">
                <a:solidFill>
                  <a:srgbClr val="002060"/>
                </a:solidFill>
                <a:latin typeface="Times New Roman" pitchFamily="18" charset="0"/>
                <a:cs typeface="Times New Roman" pitchFamily="18" charset="0"/>
              </a:rPr>
              <a:t>Xs</a:t>
            </a:r>
            <a:r>
              <a:rPr lang="en-US" sz="1600" dirty="0">
                <a:solidFill>
                  <a:srgbClr val="002060"/>
                </a:solidFill>
                <a:latin typeface="Times New Roman" pitchFamily="18" charset="0"/>
                <a:cs typeface="Times New Roman" pitchFamily="18" charset="0"/>
              </a:rPr>
              <a:t>).  If you recall, the equation above is nothing but a line equation (y = mx + c)</a:t>
            </a:r>
            <a:endParaRPr lang="en-IN" sz="1600" dirty="0">
              <a:solidFill>
                <a:srgbClr val="002060"/>
              </a:solidFill>
              <a:latin typeface="Times New Roman" pitchFamily="18" charset="0"/>
              <a:cs typeface="Times New Roman" pitchFamily="18" charset="0"/>
            </a:endParaRPr>
          </a:p>
          <a:p>
            <a:pPr marL="0" indent="0">
              <a:buNone/>
            </a:pPr>
            <a:endParaRPr lang="en-IN" sz="1400" dirty="0">
              <a:solidFill>
                <a:srgbClr val="002060"/>
              </a:solidFill>
            </a:endParaRPr>
          </a:p>
        </p:txBody>
      </p:sp>
      <p:cxnSp>
        <p:nvCxnSpPr>
          <p:cNvPr id="8" name="Straight Connector 7"/>
          <p:cNvCxnSpPr/>
          <p:nvPr/>
        </p:nvCxnSpPr>
        <p:spPr>
          <a:xfrm>
            <a:off x="1923803" y="1116059"/>
            <a:ext cx="4746324" cy="0"/>
          </a:xfrm>
          <a:prstGeom prst="line">
            <a:avLst/>
          </a:prstGeom>
          <a:ln w="5715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357217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2468</TotalTime>
  <Words>1009</Words>
  <Application>Microsoft Office PowerPoint</Application>
  <PresentationFormat>Widescreen</PresentationFormat>
  <Paragraphs>123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Adobe Hebrew</vt:lpstr>
      <vt:lpstr>Arial</vt:lpstr>
      <vt:lpstr>Arial Black</vt:lpstr>
      <vt:lpstr>Century Gothic</vt:lpstr>
      <vt:lpstr>Times New Roman</vt:lpstr>
      <vt:lpstr>Wingdings 3</vt:lpstr>
      <vt:lpstr>Wisp</vt:lpstr>
      <vt:lpstr>Machine Learning Mini Project      BACHELOR OF TECHNOLOGY in  COMPUTER SCIENCE AND ENGINEERING    (Affiliated to Dr. A.P.J. Abdul Kalam Technical University, Lucknow)   ACADMIC SESSION (2020-2021) </vt:lpstr>
      <vt:lpstr>  TABLE OF 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Sanskar Startup Lab</dc:title>
  <dc:creator>chandan kumar</dc:creator>
  <cp:lastModifiedBy>chandan</cp:lastModifiedBy>
  <cp:revision>205</cp:revision>
  <dcterms:created xsi:type="dcterms:W3CDTF">2019-10-31T09:36:51Z</dcterms:created>
  <dcterms:modified xsi:type="dcterms:W3CDTF">2021-01-06T17:17:08Z</dcterms:modified>
</cp:coreProperties>
</file>