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4610100" cy="3460750"/>
  <p:notesSz cx="4610100" cy="3460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3323614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3260445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3620326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 h="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3531425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360762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3878593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380239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3878593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360299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932" y="629970"/>
            <a:ext cx="3568065" cy="2403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72.png"/><Relationship Id="rId6" Type="http://schemas.openxmlformats.org/officeDocument/2006/relationships/image" Target="../media/image73.png"/><Relationship Id="rId7" Type="http://schemas.openxmlformats.org/officeDocument/2006/relationships/image" Target="../media/image74.png"/><Relationship Id="rId8" Type="http://schemas.openxmlformats.org/officeDocument/2006/relationships/image" Target="../media/image64.png"/><Relationship Id="rId9" Type="http://schemas.openxmlformats.org/officeDocument/2006/relationships/image" Target="../media/image65.png"/><Relationship Id="rId10" Type="http://schemas.openxmlformats.org/officeDocument/2006/relationships/image" Target="../media/image2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1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1" Type="http://schemas.openxmlformats.org/officeDocument/2006/relationships/image" Target="../media/image27.png"/><Relationship Id="rId12" Type="http://schemas.openxmlformats.org/officeDocument/2006/relationships/image" Target="../media/image28.png"/><Relationship Id="rId13" Type="http://schemas.openxmlformats.org/officeDocument/2006/relationships/image" Target="../media/image29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44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45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1" Type="http://schemas.openxmlformats.org/officeDocument/2006/relationships/image" Target="../media/image39.png"/><Relationship Id="rId12" Type="http://schemas.openxmlformats.org/officeDocument/2006/relationships/image" Target="../media/image40.png"/><Relationship Id="rId13" Type="http://schemas.openxmlformats.org/officeDocument/2006/relationships/image" Target="../media/image41.png"/><Relationship Id="rId14" Type="http://schemas.openxmlformats.org/officeDocument/2006/relationships/image" Target="../media/image42.png"/><Relationship Id="rId15" Type="http://schemas.openxmlformats.org/officeDocument/2006/relationships/image" Target="../media/image4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5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60.png"/><Relationship Id="rId4" Type="http://schemas.openxmlformats.org/officeDocument/2006/relationships/image" Target="../media/image61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62.png"/><Relationship Id="rId8" Type="http://schemas.openxmlformats.org/officeDocument/2006/relationships/image" Target="../media/image63.png"/><Relationship Id="rId9" Type="http://schemas.openxmlformats.org/officeDocument/2006/relationships/image" Target="../media/image64.png"/><Relationship Id="rId10" Type="http://schemas.openxmlformats.org/officeDocument/2006/relationships/image" Target="../media/image65.png"/><Relationship Id="rId11" Type="http://schemas.openxmlformats.org/officeDocument/2006/relationships/image" Target="../media/image2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7.png"/><Relationship Id="rId6" Type="http://schemas.openxmlformats.org/officeDocument/2006/relationships/image" Target="../media/image69.png"/><Relationship Id="rId7" Type="http://schemas.openxmlformats.org/officeDocument/2006/relationships/image" Target="../media/image70.png"/><Relationship Id="rId8" Type="http://schemas.openxmlformats.org/officeDocument/2006/relationships/image" Target="../media/image7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7743" y="728763"/>
            <a:ext cx="4483735" cy="757555"/>
            <a:chOff x="87743" y="728763"/>
            <a:chExt cx="4483735" cy="757555"/>
          </a:xfrm>
        </p:grpSpPr>
        <p:sp>
          <p:nvSpPr>
            <p:cNvPr id="3" name="object 3" descr=""/>
            <p:cNvSpPr/>
            <p:nvPr/>
          </p:nvSpPr>
          <p:spPr>
            <a:xfrm>
              <a:off x="87743" y="728763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6" y="82384"/>
                  </a:lnTo>
                  <a:lnTo>
                    <a:pt x="4432566" y="50800"/>
                  </a:lnTo>
                  <a:lnTo>
                    <a:pt x="4428558" y="31075"/>
                  </a:lnTo>
                  <a:lnTo>
                    <a:pt x="4417643" y="14922"/>
                  </a:lnTo>
                  <a:lnTo>
                    <a:pt x="4401490" y="4008"/>
                  </a:lnTo>
                  <a:lnTo>
                    <a:pt x="4381765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38544" y="792020"/>
              <a:ext cx="4432935" cy="694055"/>
            </a:xfrm>
            <a:custGeom>
              <a:avLst/>
              <a:gdLst/>
              <a:ahLst/>
              <a:cxnLst/>
              <a:rect l="l" t="t" r="r" b="b"/>
              <a:pathLst>
                <a:path w="4432935" h="694055">
                  <a:moveTo>
                    <a:pt x="4432566" y="0"/>
                  </a:moveTo>
                  <a:lnTo>
                    <a:pt x="0" y="0"/>
                  </a:lnTo>
                  <a:lnTo>
                    <a:pt x="0" y="693842"/>
                  </a:lnTo>
                  <a:lnTo>
                    <a:pt x="4432566" y="693842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7743" y="773183"/>
              <a:ext cx="4432935" cy="662305"/>
            </a:xfrm>
            <a:custGeom>
              <a:avLst/>
              <a:gdLst/>
              <a:ahLst/>
              <a:cxnLst/>
              <a:rect l="l" t="t" r="r" b="b"/>
              <a:pathLst>
                <a:path w="4432935" h="662305">
                  <a:moveTo>
                    <a:pt x="4432566" y="0"/>
                  </a:moveTo>
                  <a:lnTo>
                    <a:pt x="0" y="0"/>
                  </a:lnTo>
                  <a:lnTo>
                    <a:pt x="0" y="611078"/>
                  </a:lnTo>
                  <a:lnTo>
                    <a:pt x="4008" y="630803"/>
                  </a:lnTo>
                  <a:lnTo>
                    <a:pt x="14922" y="646956"/>
                  </a:lnTo>
                  <a:lnTo>
                    <a:pt x="31075" y="657870"/>
                  </a:lnTo>
                  <a:lnTo>
                    <a:pt x="50800" y="661878"/>
                  </a:lnTo>
                  <a:lnTo>
                    <a:pt x="4381765" y="661878"/>
                  </a:lnTo>
                  <a:lnTo>
                    <a:pt x="4401490" y="657870"/>
                  </a:lnTo>
                  <a:lnTo>
                    <a:pt x="4417643" y="646956"/>
                  </a:lnTo>
                  <a:lnTo>
                    <a:pt x="4428558" y="630803"/>
                  </a:lnTo>
                  <a:lnTo>
                    <a:pt x="4432566" y="611078"/>
                  </a:lnTo>
                  <a:lnTo>
                    <a:pt x="44325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8544" y="792020"/>
            <a:ext cx="4432935" cy="694055"/>
          </a:xfrm>
          <a:prstGeom prst="rect"/>
        </p:spPr>
        <p:txBody>
          <a:bodyPr wrap="square" lIns="0" tIns="41910" rIns="0" bIns="0" rtlCol="0" vert="horz">
            <a:spAutoFit/>
          </a:bodyPr>
          <a:lstStyle/>
          <a:p>
            <a:pPr marL="956310" marR="487680" indent="-564515">
              <a:lnSpc>
                <a:spcPct val="106700"/>
              </a:lnSpc>
              <a:spcBef>
                <a:spcPts val="330"/>
              </a:spcBef>
            </a:pPr>
            <a:r>
              <a:rPr dirty="0" spc="80"/>
              <a:t>A</a:t>
            </a:r>
            <a:r>
              <a:rPr dirty="0" spc="-40"/>
              <a:t> </a:t>
            </a:r>
            <a:r>
              <a:rPr dirty="0" spc="-25"/>
              <a:t>Systematic</a:t>
            </a:r>
            <a:r>
              <a:rPr dirty="0" spc="-40"/>
              <a:t> </a:t>
            </a:r>
            <a:r>
              <a:rPr dirty="0" spc="-25"/>
              <a:t>Literature</a:t>
            </a:r>
            <a:r>
              <a:rPr dirty="0" spc="-40"/>
              <a:t> </a:t>
            </a:r>
            <a:r>
              <a:rPr dirty="0" spc="-45"/>
              <a:t>Review</a:t>
            </a:r>
            <a:r>
              <a:rPr dirty="0" spc="-35"/>
              <a:t> </a:t>
            </a:r>
            <a:r>
              <a:rPr dirty="0"/>
              <a:t>on</a:t>
            </a:r>
            <a:r>
              <a:rPr dirty="0" spc="-40"/>
              <a:t> </a:t>
            </a:r>
            <a:r>
              <a:rPr dirty="0" spc="-30"/>
              <a:t>Datasets</a:t>
            </a:r>
            <a:r>
              <a:rPr dirty="0" spc="-40"/>
              <a:t> </a:t>
            </a:r>
            <a:r>
              <a:rPr dirty="0" spc="-25"/>
              <a:t>for </a:t>
            </a:r>
            <a:r>
              <a:rPr dirty="0" spc="-55"/>
              <a:t>Deepfake </a:t>
            </a:r>
            <a:r>
              <a:rPr dirty="0" spc="-85"/>
              <a:t>Images</a:t>
            </a:r>
            <a:r>
              <a:rPr dirty="0" spc="-25"/>
              <a:t>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 spc="-10"/>
              <a:t>Smart</a:t>
            </a:r>
            <a:r>
              <a:rPr dirty="0" spc="-40"/>
              <a:t> </a:t>
            </a:r>
            <a:r>
              <a:rPr dirty="0" spc="-10"/>
              <a:t>Cities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720344" y="1645144"/>
            <a:ext cx="3168015" cy="5359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dirty="0" sz="1100">
                <a:latin typeface="Tahoma"/>
                <a:cs typeface="Tahoma"/>
              </a:rPr>
              <a:t>ANAND</a:t>
            </a:r>
            <a:r>
              <a:rPr dirty="0" sz="1100" spc="120">
                <a:latin typeface="Tahoma"/>
                <a:cs typeface="Tahoma"/>
              </a:rPr>
              <a:t> </a:t>
            </a:r>
            <a:r>
              <a:rPr dirty="0" sz="1100" spc="100">
                <a:latin typeface="Tahoma"/>
                <a:cs typeface="Tahoma"/>
              </a:rPr>
              <a:t>M</a:t>
            </a:r>
            <a:r>
              <a:rPr dirty="0" sz="1100" spc="130">
                <a:latin typeface="Tahoma"/>
                <a:cs typeface="Tahoma"/>
              </a:rPr>
              <a:t> </a:t>
            </a:r>
            <a:r>
              <a:rPr dirty="0" sz="1100" spc="50">
                <a:latin typeface="Tahoma"/>
                <a:cs typeface="Tahoma"/>
              </a:rPr>
              <a:t>K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Tahoma"/>
                <a:cs typeface="Tahoma"/>
              </a:rPr>
              <a:t>National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Institute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of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Technology </a:t>
            </a:r>
            <a:r>
              <a:rPr dirty="0" sz="1100" spc="-25">
                <a:latin typeface="Tahoma"/>
                <a:cs typeface="Tahoma"/>
              </a:rPr>
              <a:t>Karnataka,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Surathkal</a:t>
            </a: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35"/>
              </a:spcBef>
            </a:pPr>
            <a:r>
              <a:rPr dirty="0" sz="1100" spc="-10">
                <a:latin typeface="Trebuchet MS"/>
                <a:cs typeface="Trebuchet MS"/>
              </a:rPr>
              <a:t>242CS008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3521075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Quantitative</a:t>
            </a:r>
            <a:r>
              <a:rPr dirty="0" spc="-50"/>
              <a:t> </a:t>
            </a:r>
            <a:r>
              <a:rPr dirty="0" spc="-45"/>
              <a:t>Comparison </a:t>
            </a:r>
            <a:r>
              <a:rPr dirty="0"/>
              <a:t>of</a:t>
            </a:r>
            <a:r>
              <a:rPr dirty="0" spc="-50"/>
              <a:t> </a:t>
            </a:r>
            <a:r>
              <a:rPr dirty="0" spc="-55"/>
              <a:t>Deepfake</a:t>
            </a:r>
            <a:r>
              <a:rPr dirty="0" spc="-45"/>
              <a:t> </a:t>
            </a:r>
            <a:r>
              <a:rPr dirty="0" spc="-20"/>
              <a:t>Datasets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686180" y="1042230"/>
            <a:ext cx="32365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3333B2"/>
                </a:solidFill>
                <a:latin typeface="Tahoma"/>
                <a:cs typeface="Tahoma"/>
              </a:rPr>
              <a:t>Table:</a:t>
            </a:r>
            <a:r>
              <a:rPr dirty="0" sz="1000" spc="-15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Quantitative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comparison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various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Deepfake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datasets</a:t>
            </a:r>
            <a:endParaRPr sz="1000">
              <a:latin typeface="Tahoma"/>
              <a:cs typeface="Tahoma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138544" y="1460284"/>
          <a:ext cx="4552315" cy="11766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4290"/>
                <a:gridCol w="1346835"/>
                <a:gridCol w="920750"/>
                <a:gridCol w="904875"/>
              </a:tblGrid>
              <a:tr h="24511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-10" b="1">
                          <a:latin typeface="Arial"/>
                          <a:cs typeface="Arial"/>
                        </a:rPr>
                        <a:t>Dataset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spc="-30" b="1">
                          <a:latin typeface="Arial"/>
                          <a:cs typeface="Arial"/>
                        </a:rPr>
                        <a:t>Unique</a:t>
                      </a:r>
                      <a:r>
                        <a:rPr dirty="0" sz="1100" spc="-2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 b="1">
                          <a:latin typeface="Arial"/>
                          <a:cs typeface="Arial"/>
                        </a:rPr>
                        <a:t>fake</a:t>
                      </a:r>
                      <a:r>
                        <a:rPr dirty="0" sz="1100" spc="-1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 b="1">
                          <a:latin typeface="Arial"/>
                          <a:cs typeface="Arial"/>
                        </a:rPr>
                        <a:t>videos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Total</a:t>
                      </a:r>
                      <a:r>
                        <a:rPr dirty="0" sz="1100" spc="50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10" b="1">
                          <a:latin typeface="Arial"/>
                          <a:cs typeface="Arial"/>
                        </a:rPr>
                        <a:t>videos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755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dirty="0" sz="1100" b="1">
                          <a:latin typeface="Arial"/>
                          <a:cs typeface="Arial"/>
                        </a:rPr>
                        <a:t>Total</a:t>
                      </a:r>
                      <a:r>
                        <a:rPr dirty="0" sz="1100" spc="45" b="1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00" spc="-55" b="1">
                          <a:latin typeface="Arial"/>
                          <a:cs typeface="Arial"/>
                        </a:rPr>
                        <a:t>subject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B="0" marT="26034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4629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DF-</a:t>
                      </a:r>
                      <a:r>
                        <a:rPr dirty="0" sz="1100" spc="-10">
                          <a:latin typeface="Tahoma"/>
                          <a:cs typeface="Tahoma"/>
                        </a:rPr>
                        <a:t>TIMIT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spc="-25">
                          <a:latin typeface="Tahoma"/>
                          <a:cs typeface="Tahoma"/>
                        </a:rPr>
                        <a:t>640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spc="-25">
                          <a:latin typeface="Tahoma"/>
                          <a:cs typeface="Tahoma"/>
                        </a:rPr>
                        <a:t>960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13208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dirty="0" sz="1100" spc="-25">
                          <a:latin typeface="Tahoma"/>
                          <a:cs typeface="Tahoma"/>
                        </a:rPr>
                        <a:t>43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2413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UADFV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dirty="0" sz="1100" spc="-25">
                          <a:latin typeface="Tahoma"/>
                          <a:cs typeface="Tahoma"/>
                        </a:rPr>
                        <a:t>49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dirty="0" sz="1100" spc="-25">
                          <a:latin typeface="Tahoma"/>
                          <a:cs typeface="Tahoma"/>
                        </a:rPr>
                        <a:t>49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2080">
                        <a:lnSpc>
                          <a:spcPts val="1175"/>
                        </a:lnSpc>
                      </a:pPr>
                      <a:r>
                        <a:rPr dirty="0" sz="1100" spc="-25">
                          <a:latin typeface="Tahoma"/>
                          <a:cs typeface="Tahoma"/>
                        </a:rPr>
                        <a:t>49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>
                          <a:latin typeface="Tahoma"/>
                          <a:cs typeface="Tahoma"/>
                        </a:rPr>
                        <a:t>FF++</a:t>
                      </a:r>
                      <a:r>
                        <a:rPr dirty="0" sz="1100" spc="185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1100" spc="-25">
                          <a:latin typeface="Tahoma"/>
                          <a:cs typeface="Tahoma"/>
                        </a:rPr>
                        <a:t>DF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4,000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5,000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1445">
                        <a:lnSpc>
                          <a:spcPts val="1175"/>
                        </a:lnSpc>
                      </a:pPr>
                      <a:r>
                        <a:rPr dirty="0" sz="1100" spc="-50">
                          <a:latin typeface="Tahoma"/>
                          <a:cs typeface="Tahoma"/>
                        </a:rPr>
                        <a:t>?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 spc="-55">
                          <a:latin typeface="Tahoma"/>
                          <a:cs typeface="Tahoma"/>
                        </a:rPr>
                        <a:t>DeeperForensics-</a:t>
                      </a:r>
                      <a:r>
                        <a:rPr dirty="0" sz="1100" spc="-25">
                          <a:latin typeface="Tahoma"/>
                          <a:cs typeface="Tahoma"/>
                        </a:rPr>
                        <a:t>1.0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1,000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60,000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130175">
                        <a:lnSpc>
                          <a:spcPts val="1175"/>
                        </a:lnSpc>
                      </a:pPr>
                      <a:r>
                        <a:rPr dirty="0" sz="1100" spc="-25">
                          <a:latin typeface="Tahoma"/>
                          <a:cs typeface="Tahoma"/>
                        </a:rPr>
                        <a:t>100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/>
                </a:tc>
              </a:tr>
              <a:tr h="202565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dirty="0" sz="1100" spc="-20">
                          <a:latin typeface="Tahoma"/>
                          <a:cs typeface="Tahoma"/>
                        </a:rPr>
                        <a:t>DFDC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104,500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dirty="0" sz="1100" spc="-10">
                          <a:latin typeface="Tahoma"/>
                          <a:cs typeface="Tahoma"/>
                        </a:rPr>
                        <a:t>128,154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130810">
                        <a:lnSpc>
                          <a:spcPts val="1175"/>
                        </a:lnSpc>
                      </a:pPr>
                      <a:r>
                        <a:rPr dirty="0" sz="1100" spc="-25">
                          <a:latin typeface="Tahoma"/>
                          <a:cs typeface="Tahoma"/>
                        </a:rPr>
                        <a:t>960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B="0" marT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Conclusion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946010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1135811"/>
            <a:ext cx="52590" cy="5259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287653"/>
            <a:ext cx="52590" cy="5259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1591310"/>
            <a:ext cx="52590" cy="5259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089" y="1920252"/>
            <a:ext cx="65265" cy="6526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865" y="2110066"/>
            <a:ext cx="52590" cy="5259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089" y="2287181"/>
            <a:ext cx="65265" cy="6526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0865" y="2476982"/>
            <a:ext cx="52590" cy="5259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0865" y="2628823"/>
            <a:ext cx="52590" cy="52590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402932" y="837475"/>
            <a:ext cx="3850004" cy="188468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b="1">
                <a:latin typeface="Arial"/>
                <a:cs typeface="Arial"/>
              </a:rPr>
              <a:t>Dataset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Evolution:</a:t>
            </a:r>
            <a:endParaRPr sz="1100">
              <a:latin typeface="Arial"/>
              <a:cs typeface="Arial"/>
            </a:endParaRPr>
          </a:p>
          <a:p>
            <a:pPr marL="289560" marR="15240">
              <a:lnSpc>
                <a:spcPct val="100000"/>
              </a:lnSpc>
              <a:spcBef>
                <a:spcPts val="175"/>
              </a:spcBef>
            </a:pPr>
            <a:r>
              <a:rPr dirty="0" sz="1000" spc="-10">
                <a:latin typeface="Tahoma"/>
                <a:cs typeface="Tahoma"/>
              </a:rPr>
              <a:t>Early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datasets:</a:t>
            </a:r>
            <a:r>
              <a:rPr dirty="0" sz="1000" spc="16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UADFV,</a:t>
            </a:r>
            <a:r>
              <a:rPr dirty="0" sz="1000" spc="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DF-TIMIT</a:t>
            </a:r>
            <a:r>
              <a:rPr dirty="0" sz="1000" spc="4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(small-</a:t>
            </a:r>
            <a:r>
              <a:rPr dirty="0" sz="1000" spc="-25">
                <a:latin typeface="Tahoma"/>
                <a:cs typeface="Tahoma"/>
              </a:rPr>
              <a:t>scale,</a:t>
            </a:r>
            <a:r>
              <a:rPr dirty="0" sz="1000" spc="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limited</a:t>
            </a:r>
            <a:r>
              <a:rPr dirty="0" sz="1000" spc="4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diversity). </a:t>
            </a:r>
            <a:r>
              <a:rPr dirty="0" sz="1000" spc="-55">
                <a:latin typeface="Tahoma"/>
                <a:cs typeface="Tahoma"/>
              </a:rPr>
              <a:t>Second-</a:t>
            </a:r>
            <a:r>
              <a:rPr dirty="0" sz="1000" spc="-35">
                <a:latin typeface="Tahoma"/>
                <a:cs typeface="Tahoma"/>
              </a:rPr>
              <a:t>generation:</a:t>
            </a:r>
            <a:r>
              <a:rPr dirty="0" sz="1000" spc="10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FaceForensics++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(higher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quality,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ethical considerations).</a:t>
            </a:r>
            <a:endParaRPr sz="1000">
              <a:latin typeface="Tahoma"/>
              <a:cs typeface="Tahoma"/>
            </a:endParaRPr>
          </a:p>
          <a:p>
            <a:pPr marL="289560" marR="5080">
              <a:lnSpc>
                <a:spcPts val="1200"/>
              </a:lnSpc>
              <a:spcBef>
                <a:spcPts val="30"/>
              </a:spcBef>
            </a:pPr>
            <a:r>
              <a:rPr dirty="0" sz="1000" spc="-40">
                <a:latin typeface="Tahoma"/>
                <a:cs typeface="Tahoma"/>
              </a:rPr>
              <a:t>Third-</a:t>
            </a:r>
            <a:r>
              <a:rPr dirty="0" sz="1000" spc="-25">
                <a:latin typeface="Tahoma"/>
                <a:cs typeface="Tahoma"/>
              </a:rPr>
              <a:t>generation:</a:t>
            </a:r>
            <a:r>
              <a:rPr dirty="0" sz="1000" spc="19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DeeperForensics-</a:t>
            </a:r>
            <a:r>
              <a:rPr dirty="0" sz="1000" spc="-25">
                <a:latin typeface="Tahoma"/>
                <a:cs typeface="Tahoma"/>
              </a:rPr>
              <a:t>1.0,</a:t>
            </a:r>
            <a:r>
              <a:rPr dirty="0" sz="1000" spc="6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DFDC</a:t>
            </a:r>
            <a:r>
              <a:rPr dirty="0" sz="1000" spc="6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(large-</a:t>
            </a:r>
            <a:r>
              <a:rPr dirty="0" sz="1000" spc="-35">
                <a:latin typeface="Tahoma"/>
                <a:cs typeface="Tahoma"/>
              </a:rPr>
              <a:t>scale,</a:t>
            </a:r>
            <a:r>
              <a:rPr dirty="0" sz="1000" spc="7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diverse, </a:t>
            </a:r>
            <a:r>
              <a:rPr dirty="0" sz="1000" spc="-10">
                <a:latin typeface="Tahoma"/>
                <a:cs typeface="Tahoma"/>
              </a:rPr>
              <a:t>robust).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1100" spc="-10" b="1">
                <a:latin typeface="Arial"/>
                <a:cs typeface="Arial"/>
              </a:rPr>
              <a:t>Challenges: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dirty="0" sz="1000" spc="-20">
                <a:latin typeface="Tahoma"/>
                <a:cs typeface="Tahoma"/>
              </a:rPr>
              <a:t>Dataset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biases,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generalization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issues,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real-</a:t>
            </a:r>
            <a:r>
              <a:rPr dirty="0" sz="1000" spc="-20">
                <a:latin typeface="Tahoma"/>
                <a:cs typeface="Tahoma"/>
              </a:rPr>
              <a:t>time</a:t>
            </a:r>
            <a:r>
              <a:rPr dirty="0" sz="1000" spc="-10">
                <a:latin typeface="Tahoma"/>
                <a:cs typeface="Tahoma"/>
              </a:rPr>
              <a:t> processing.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100" spc="-10" b="1">
                <a:latin typeface="Arial"/>
                <a:cs typeface="Arial"/>
              </a:rPr>
              <a:t>Future</a:t>
            </a:r>
            <a:r>
              <a:rPr dirty="0" sz="1100" spc="-4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Directions:</a:t>
            </a:r>
            <a:endParaRPr sz="1100">
              <a:latin typeface="Arial"/>
              <a:cs typeface="Arial"/>
            </a:endParaRPr>
          </a:p>
          <a:p>
            <a:pPr marL="289560" marR="928369">
              <a:lnSpc>
                <a:spcPct val="100000"/>
              </a:lnSpc>
              <a:spcBef>
                <a:spcPts val="175"/>
              </a:spcBef>
            </a:pPr>
            <a:r>
              <a:rPr dirty="0" sz="1000" spc="-55">
                <a:latin typeface="Tahoma"/>
                <a:cs typeface="Tahoma"/>
              </a:rPr>
              <a:t>Improve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dataset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diversity</a:t>
            </a:r>
            <a:r>
              <a:rPr dirty="0" sz="1000" spc="-25">
                <a:latin typeface="Tahoma"/>
                <a:cs typeface="Tahoma"/>
              </a:rPr>
              <a:t> and </a:t>
            </a:r>
            <a:r>
              <a:rPr dirty="0" sz="1000" spc="-20">
                <a:latin typeface="Tahoma"/>
                <a:cs typeface="Tahoma"/>
              </a:rPr>
              <a:t>ethical </a:t>
            </a:r>
            <a:r>
              <a:rPr dirty="0" sz="1000" spc="-10">
                <a:latin typeface="Tahoma"/>
                <a:cs typeface="Tahoma"/>
              </a:rPr>
              <a:t>compliance. </a:t>
            </a:r>
            <a:r>
              <a:rPr dirty="0" sz="1000" spc="-30">
                <a:latin typeface="Tahoma"/>
                <a:cs typeface="Tahoma"/>
              </a:rPr>
              <a:t>Develop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scalable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real-</a:t>
            </a:r>
            <a:r>
              <a:rPr dirty="0" sz="1000" spc="-20">
                <a:latin typeface="Tahoma"/>
                <a:cs typeface="Tahoma"/>
              </a:rPr>
              <a:t>time </a:t>
            </a:r>
            <a:r>
              <a:rPr dirty="0" sz="1000" spc="-30">
                <a:latin typeface="Tahoma"/>
                <a:cs typeface="Tahoma"/>
              </a:rPr>
              <a:t>detection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systems.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Abstract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892441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254302"/>
            <a:ext cx="65265" cy="6526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444116"/>
            <a:ext cx="52590" cy="5259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1747774"/>
            <a:ext cx="52590" cy="5259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865" y="2051431"/>
            <a:ext cx="52590" cy="5259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865" y="2355100"/>
            <a:ext cx="52590" cy="52590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402932" y="808988"/>
            <a:ext cx="4052570" cy="202374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107314">
              <a:lnSpc>
                <a:spcPct val="102600"/>
              </a:lnSpc>
              <a:spcBef>
                <a:spcPts val="55"/>
              </a:spcBef>
            </a:pPr>
            <a:r>
              <a:rPr dirty="0" sz="1100" spc="-50">
                <a:latin typeface="Tahoma"/>
                <a:cs typeface="Tahoma"/>
              </a:rPr>
              <a:t>Deepfake</a:t>
            </a:r>
            <a:r>
              <a:rPr dirty="0" sz="1100" spc="-40">
                <a:latin typeface="Tahoma"/>
                <a:cs typeface="Tahoma"/>
              </a:rPr>
              <a:t> image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datasets</a:t>
            </a:r>
            <a:r>
              <a:rPr dirty="0" sz="1100" spc="-4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are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critical</a:t>
            </a:r>
            <a:r>
              <a:rPr dirty="0" sz="1100" spc="-3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for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developing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30">
                <a:latin typeface="Tahoma"/>
                <a:cs typeface="Tahoma"/>
              </a:rPr>
              <a:t>robust</a:t>
            </a:r>
            <a:r>
              <a:rPr dirty="0" sz="1100" spc="-40">
                <a:latin typeface="Tahoma"/>
                <a:cs typeface="Tahoma"/>
              </a:rPr>
              <a:t> </a:t>
            </a:r>
            <a:r>
              <a:rPr dirty="0" sz="1100" spc="-25">
                <a:latin typeface="Tahoma"/>
                <a:cs typeface="Tahoma"/>
              </a:rPr>
              <a:t>detection </a:t>
            </a:r>
            <a:r>
              <a:rPr dirty="0" sz="1100" spc="-50">
                <a:latin typeface="Tahoma"/>
                <a:cs typeface="Tahoma"/>
              </a:rPr>
              <a:t>systems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>
                <a:latin typeface="Tahoma"/>
                <a:cs typeface="Tahoma"/>
              </a:rPr>
              <a:t>in</a:t>
            </a:r>
            <a:r>
              <a:rPr dirty="0" sz="1100" spc="-2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smart</a:t>
            </a:r>
            <a:r>
              <a:rPr dirty="0" sz="1100" spc="-3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cities.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dirty="0" sz="1100">
                <a:latin typeface="Tahoma"/>
                <a:cs typeface="Tahoma"/>
              </a:rPr>
              <a:t>This</a:t>
            </a:r>
            <a:r>
              <a:rPr dirty="0" sz="1100" spc="5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review</a:t>
            </a:r>
            <a:r>
              <a:rPr dirty="0" sz="1100" spc="15">
                <a:latin typeface="Tahoma"/>
                <a:cs typeface="Tahoma"/>
              </a:rPr>
              <a:t> </a:t>
            </a:r>
            <a:r>
              <a:rPr dirty="0" sz="1100" spc="-35">
                <a:latin typeface="Tahoma"/>
                <a:cs typeface="Tahoma"/>
              </a:rPr>
              <a:t>systematically</a:t>
            </a:r>
            <a:r>
              <a:rPr dirty="0" sz="1100" spc="10">
                <a:latin typeface="Tahoma"/>
                <a:cs typeface="Tahoma"/>
              </a:rPr>
              <a:t> </a:t>
            </a:r>
            <a:r>
              <a:rPr dirty="0" sz="1100" spc="-10">
                <a:latin typeface="Tahoma"/>
                <a:cs typeface="Tahoma"/>
              </a:rPr>
              <a:t>examines:</a:t>
            </a:r>
            <a:endParaRPr sz="1100">
              <a:latin typeface="Tahoma"/>
              <a:cs typeface="Tahoma"/>
            </a:endParaRPr>
          </a:p>
          <a:p>
            <a:pPr marL="289560" marR="695960">
              <a:lnSpc>
                <a:spcPct val="100000"/>
              </a:lnSpc>
              <a:spcBef>
                <a:spcPts val="175"/>
              </a:spcBef>
            </a:pPr>
            <a:r>
              <a:rPr dirty="0" sz="1000">
                <a:latin typeface="Tahoma"/>
                <a:cs typeface="Tahoma"/>
              </a:rPr>
              <a:t>Key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datasets:</a:t>
            </a:r>
            <a:r>
              <a:rPr dirty="0" sz="1000" spc="1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DFDC,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DeeperForensics,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FaceForensics++, </a:t>
            </a:r>
            <a:r>
              <a:rPr dirty="0" sz="1000" spc="-25">
                <a:latin typeface="Tahoma"/>
                <a:cs typeface="Tahoma"/>
              </a:rPr>
              <a:t>DeepfakeTIMIT,</a:t>
            </a:r>
            <a:r>
              <a:rPr dirty="0" sz="1000" spc="5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UADFV.</a:t>
            </a:r>
            <a:endParaRPr sz="1000">
              <a:latin typeface="Tahoma"/>
              <a:cs typeface="Tahoma"/>
            </a:endParaRPr>
          </a:p>
          <a:p>
            <a:pPr marL="289560" marR="250190">
              <a:lnSpc>
                <a:spcPts val="1200"/>
              </a:lnSpc>
              <a:spcBef>
                <a:spcPts val="30"/>
              </a:spcBef>
            </a:pPr>
            <a:r>
              <a:rPr dirty="0" sz="1000" spc="-40">
                <a:latin typeface="Tahoma"/>
                <a:cs typeface="Tahoma"/>
              </a:rPr>
              <a:t>Deepfake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generation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techniques:</a:t>
            </a:r>
            <a:r>
              <a:rPr dirty="0" sz="1000" spc="8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GANs,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Autoencoders,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and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hybrid models.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50"/>
              </a:lnSpc>
            </a:pPr>
            <a:r>
              <a:rPr dirty="0" sz="1000" spc="-35">
                <a:latin typeface="Tahoma"/>
                <a:cs typeface="Tahoma"/>
              </a:rPr>
              <a:t>Preprocessing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methods:</a:t>
            </a:r>
            <a:r>
              <a:rPr dirty="0" sz="1000" spc="8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Data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augmentation,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feature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extraction,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95"/>
              </a:lnSpc>
            </a:pPr>
            <a:r>
              <a:rPr dirty="0" sz="1000" spc="-10">
                <a:latin typeface="Tahoma"/>
                <a:cs typeface="Tahoma"/>
              </a:rPr>
              <a:t>artifact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analysis.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200"/>
              </a:lnSpc>
            </a:pPr>
            <a:r>
              <a:rPr dirty="0" sz="1000" spc="-20">
                <a:latin typeface="Tahoma"/>
                <a:cs typeface="Tahoma"/>
              </a:rPr>
              <a:t>Detection </a:t>
            </a:r>
            <a:r>
              <a:rPr dirty="0" sz="1000" spc="-35">
                <a:latin typeface="Tahoma"/>
                <a:cs typeface="Tahoma"/>
              </a:rPr>
              <a:t>methods:</a:t>
            </a:r>
            <a:r>
              <a:rPr dirty="0" sz="1000" spc="8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CNNs,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RNNs,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hybrid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models.</a:t>
            </a:r>
            <a:endParaRPr sz="10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20"/>
              </a:spcBef>
            </a:pPr>
            <a:r>
              <a:rPr dirty="0" sz="1100" spc="-40">
                <a:latin typeface="Tahoma"/>
                <a:cs typeface="Tahoma"/>
              </a:rPr>
              <a:t>Challenges:</a:t>
            </a:r>
            <a:r>
              <a:rPr dirty="0" sz="1100" spc="95">
                <a:latin typeface="Tahoma"/>
                <a:cs typeface="Tahoma"/>
              </a:rPr>
              <a:t> </a:t>
            </a:r>
            <a:r>
              <a:rPr dirty="0" sz="1100" spc="-20">
                <a:latin typeface="Tahoma"/>
                <a:cs typeface="Tahoma"/>
              </a:rPr>
              <a:t>Dataset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biases,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40">
                <a:latin typeface="Tahoma"/>
                <a:cs typeface="Tahoma"/>
              </a:rPr>
              <a:t>generalization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50">
                <a:latin typeface="Tahoma"/>
                <a:cs typeface="Tahoma"/>
              </a:rPr>
              <a:t>issues,</a:t>
            </a:r>
            <a:r>
              <a:rPr dirty="0" sz="1100" spc="-15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real-</a:t>
            </a:r>
            <a:r>
              <a:rPr dirty="0" sz="1100" spc="-25">
                <a:latin typeface="Tahoma"/>
                <a:cs typeface="Tahoma"/>
              </a:rPr>
              <a:t>time</a:t>
            </a:r>
            <a:r>
              <a:rPr dirty="0" sz="1100" spc="-10">
                <a:latin typeface="Tahoma"/>
                <a:cs typeface="Tahoma"/>
              </a:rPr>
              <a:t> </a:t>
            </a:r>
            <a:r>
              <a:rPr dirty="0" sz="1100" spc="-45">
                <a:latin typeface="Tahoma"/>
                <a:cs typeface="Tahoma"/>
              </a:rPr>
              <a:t>processing </a:t>
            </a:r>
            <a:r>
              <a:rPr dirty="0" sz="1100" spc="-10">
                <a:latin typeface="Tahoma"/>
                <a:cs typeface="Tahoma"/>
              </a:rPr>
              <a:t>requirements.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089" y="2552458"/>
            <a:ext cx="65265" cy="65265"/>
          </a:xfrm>
          <a:prstGeom prst="rect">
            <a:avLst/>
          </a:prstGeom>
        </p:spPr>
      </p:pic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5"/>
              <a:t>Introduction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706590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896404"/>
            <a:ext cx="52590" cy="5259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200061"/>
            <a:ext cx="52590" cy="5259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865" y="1351889"/>
            <a:ext cx="52590" cy="5259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089" y="1529003"/>
            <a:ext cx="65265" cy="65265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865" y="1718818"/>
            <a:ext cx="52590" cy="5259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0865" y="2022475"/>
            <a:ext cx="52590" cy="5259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1089" y="2351430"/>
            <a:ext cx="65265" cy="6526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0865" y="2541231"/>
            <a:ext cx="52590" cy="5259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0865" y="2844901"/>
            <a:ext cx="52590" cy="52590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402932" y="598055"/>
            <a:ext cx="4070350" cy="249237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30" b="1">
                <a:latin typeface="Arial"/>
                <a:cs typeface="Arial"/>
              </a:rPr>
              <a:t>Deepfake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Technology:</a:t>
            </a:r>
            <a:endParaRPr sz="1100">
              <a:latin typeface="Arial"/>
              <a:cs typeface="Arial"/>
            </a:endParaRPr>
          </a:p>
          <a:p>
            <a:pPr marL="289560" marR="222250">
              <a:lnSpc>
                <a:spcPct val="100000"/>
              </a:lnSpc>
              <a:spcBef>
                <a:spcPts val="175"/>
              </a:spcBef>
            </a:pPr>
            <a:r>
              <a:rPr dirty="0" sz="1000" spc="-10">
                <a:latin typeface="Tahoma"/>
                <a:cs typeface="Tahoma"/>
              </a:rPr>
              <a:t>Rapid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advancements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AI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 </a:t>
            </a:r>
            <a:r>
              <a:rPr dirty="0" sz="1000" spc="-60">
                <a:latin typeface="Tahoma"/>
                <a:cs typeface="Tahoma"/>
              </a:rPr>
              <a:t>deep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learning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enable</a:t>
            </a:r>
            <a:r>
              <a:rPr dirty="0" sz="1000" spc="-20">
                <a:latin typeface="Tahoma"/>
                <a:cs typeface="Tahoma"/>
              </a:rPr>
              <a:t> the</a:t>
            </a:r>
            <a:r>
              <a:rPr dirty="0" sz="1000" spc="-25">
                <a:latin typeface="Tahoma"/>
                <a:cs typeface="Tahoma"/>
              </a:rPr>
              <a:t> creation of highly</a:t>
            </a:r>
            <a:r>
              <a:rPr dirty="0" sz="1000" spc="-20">
                <a:latin typeface="Tahoma"/>
                <a:cs typeface="Tahoma"/>
              </a:rPr>
              <a:t> realistic </a:t>
            </a:r>
            <a:r>
              <a:rPr dirty="0" sz="1000" spc="-30">
                <a:latin typeface="Tahoma"/>
                <a:cs typeface="Tahoma"/>
              </a:rPr>
              <a:t>synthetic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images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videos.</a:t>
            </a:r>
            <a:endParaRPr sz="1000">
              <a:latin typeface="Tahoma"/>
              <a:cs typeface="Tahoma"/>
            </a:endParaRPr>
          </a:p>
          <a:p>
            <a:pPr marL="289560" marR="699770">
              <a:lnSpc>
                <a:spcPts val="1200"/>
              </a:lnSpc>
              <a:spcBef>
                <a:spcPts val="35"/>
              </a:spcBef>
            </a:pPr>
            <a:r>
              <a:rPr dirty="0" sz="1000" spc="-10">
                <a:latin typeface="Tahoma"/>
                <a:cs typeface="Tahoma"/>
              </a:rPr>
              <a:t>Applications:</a:t>
            </a:r>
            <a:r>
              <a:rPr dirty="0" sz="1000" spc="7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Entertainment,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education,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accessibility. Risks:</a:t>
            </a:r>
            <a:r>
              <a:rPr dirty="0" sz="1000" spc="6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Identity </a:t>
            </a:r>
            <a:r>
              <a:rPr dirty="0" sz="1000" spc="-10">
                <a:latin typeface="Tahoma"/>
                <a:cs typeface="Tahoma"/>
              </a:rPr>
              <a:t>theft,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misinformation, </a:t>
            </a:r>
            <a:r>
              <a:rPr dirty="0" sz="1000" spc="-40">
                <a:latin typeface="Tahoma"/>
                <a:cs typeface="Tahoma"/>
              </a:rPr>
              <a:t>unauthorized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access.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1100" spc="-10" b="1">
                <a:latin typeface="Arial"/>
                <a:cs typeface="Arial"/>
              </a:rPr>
              <a:t>Smart</a:t>
            </a:r>
            <a:r>
              <a:rPr dirty="0" sz="110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Cities:</a:t>
            </a:r>
            <a:endParaRPr sz="1100">
              <a:latin typeface="Arial"/>
              <a:cs typeface="Arial"/>
            </a:endParaRPr>
          </a:p>
          <a:p>
            <a:pPr marL="289560" marR="200025">
              <a:lnSpc>
                <a:spcPct val="100000"/>
              </a:lnSpc>
              <a:spcBef>
                <a:spcPts val="170"/>
              </a:spcBef>
            </a:pPr>
            <a:r>
              <a:rPr dirty="0" sz="1000" spc="-10">
                <a:latin typeface="Tahoma"/>
                <a:cs typeface="Tahoma"/>
              </a:rPr>
              <a:t>Rely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on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IoT,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AI,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big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data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analytics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urban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infrastructure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 </a:t>
            </a:r>
            <a:r>
              <a:rPr dirty="0" sz="1000" spc="-10">
                <a:latin typeface="Tahoma"/>
                <a:cs typeface="Tahoma"/>
              </a:rPr>
              <a:t>services.</a:t>
            </a:r>
            <a:endParaRPr sz="1000">
              <a:latin typeface="Tahoma"/>
              <a:cs typeface="Tahoma"/>
            </a:endParaRPr>
          </a:p>
          <a:p>
            <a:pPr marL="289560" marR="125095">
              <a:lnSpc>
                <a:spcPts val="1200"/>
              </a:lnSpc>
              <a:spcBef>
                <a:spcPts val="35"/>
              </a:spcBef>
            </a:pPr>
            <a:r>
              <a:rPr dirty="0" sz="1000" spc="-25">
                <a:latin typeface="Tahoma"/>
                <a:cs typeface="Tahoma"/>
              </a:rPr>
              <a:t>Vulnerabilities:</a:t>
            </a:r>
            <a:r>
              <a:rPr dirty="0" sz="1000" spc="9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Surveillance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systems,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authentication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protocols,</a:t>
            </a:r>
            <a:r>
              <a:rPr dirty="0" sz="1000" spc="-10">
                <a:latin typeface="Tahoma"/>
                <a:cs typeface="Tahoma"/>
              </a:rPr>
              <a:t> public </a:t>
            </a:r>
            <a:r>
              <a:rPr dirty="0" sz="1000" spc="-30">
                <a:latin typeface="Tahoma"/>
                <a:cs typeface="Tahoma"/>
              </a:rPr>
              <a:t>information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dissemination.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1100" b="1">
                <a:latin typeface="Arial"/>
                <a:cs typeface="Arial"/>
              </a:rPr>
              <a:t>Need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for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Detection: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dirty="0" sz="1000" spc="-25">
                <a:latin typeface="Tahoma"/>
                <a:cs typeface="Tahoma"/>
              </a:rPr>
              <a:t>High-</a:t>
            </a:r>
            <a:r>
              <a:rPr dirty="0" sz="1000" spc="-20">
                <a:latin typeface="Tahoma"/>
                <a:cs typeface="Tahoma"/>
              </a:rPr>
              <a:t>quality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datasets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are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essential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20">
                <a:latin typeface="Tahoma"/>
                <a:cs typeface="Tahoma"/>
              </a:rPr>
              <a:t> training</a:t>
            </a:r>
            <a:r>
              <a:rPr dirty="0" sz="1000" spc="-25">
                <a:latin typeface="Tahoma"/>
                <a:cs typeface="Tahoma"/>
              </a:rPr>
              <a:t> and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evaluating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detection models.</a:t>
            </a:r>
            <a:endParaRPr sz="1000">
              <a:latin typeface="Tahoma"/>
              <a:cs typeface="Tahoma"/>
            </a:endParaRPr>
          </a:p>
          <a:p>
            <a:pPr marL="289560" marR="312420">
              <a:lnSpc>
                <a:spcPts val="1200"/>
              </a:lnSpc>
              <a:spcBef>
                <a:spcPts val="30"/>
              </a:spcBef>
            </a:pPr>
            <a:r>
              <a:rPr dirty="0" sz="1000" spc="-25">
                <a:latin typeface="Tahoma"/>
                <a:cs typeface="Tahoma"/>
              </a:rPr>
              <a:t>Current</a:t>
            </a:r>
            <a:r>
              <a:rPr dirty="0" sz="1000" spc="6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datasets:</a:t>
            </a:r>
            <a:r>
              <a:rPr dirty="0" sz="1000" spc="19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DFDC,</a:t>
            </a:r>
            <a:r>
              <a:rPr dirty="0" sz="1000" spc="6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FaceForensics++,</a:t>
            </a:r>
            <a:r>
              <a:rPr dirty="0" sz="1000" spc="6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DeeperForensics-</a:t>
            </a:r>
            <a:r>
              <a:rPr dirty="0" sz="1000" spc="-20">
                <a:latin typeface="Tahoma"/>
                <a:cs typeface="Tahoma"/>
              </a:rPr>
              <a:t>1.0, </a:t>
            </a:r>
            <a:r>
              <a:rPr dirty="0" sz="1000">
                <a:latin typeface="Tahoma"/>
                <a:cs typeface="Tahoma"/>
              </a:rPr>
              <a:t>DF-TIMIT,</a:t>
            </a:r>
            <a:r>
              <a:rPr dirty="0" sz="1000" spc="11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UADFV.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10"/>
              <a:t>Method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617042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806856"/>
            <a:ext cx="52590" cy="5259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958684"/>
            <a:ext cx="52590" cy="5259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1287627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865" y="1477441"/>
            <a:ext cx="52590" cy="5259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865" y="1781098"/>
            <a:ext cx="52590" cy="5259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1089" y="1958213"/>
            <a:ext cx="65265" cy="65265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0865" y="2148027"/>
            <a:ext cx="52590" cy="5259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0865" y="2299855"/>
            <a:ext cx="52590" cy="5259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81089" y="2628798"/>
            <a:ext cx="65265" cy="65265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0865" y="2818612"/>
            <a:ext cx="52590" cy="52590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0865" y="3122269"/>
            <a:ext cx="52590" cy="52590"/>
          </a:xfrm>
          <a:prstGeom prst="rect">
            <a:avLst/>
          </a:prstGeom>
        </p:spPr>
      </p:pic>
      <p:sp>
        <p:nvSpPr>
          <p:cNvPr id="16" name="object 16" descr=""/>
          <p:cNvSpPr txBox="1"/>
          <p:nvPr/>
        </p:nvSpPr>
        <p:spPr>
          <a:xfrm>
            <a:off x="402932" y="508507"/>
            <a:ext cx="4071620" cy="270700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10" b="1">
                <a:latin typeface="Arial"/>
                <a:cs typeface="Arial"/>
              </a:rPr>
              <a:t>Literature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50" b="1">
                <a:latin typeface="Arial"/>
                <a:cs typeface="Arial"/>
              </a:rPr>
              <a:t>Search</a:t>
            </a:r>
            <a:r>
              <a:rPr dirty="0" sz="1100" spc="-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Procedure:</a:t>
            </a:r>
            <a:endParaRPr sz="1100">
              <a:latin typeface="Arial"/>
              <a:cs typeface="Arial"/>
            </a:endParaRPr>
          </a:p>
          <a:p>
            <a:pPr marL="289560" marR="465455">
              <a:lnSpc>
                <a:spcPct val="100000"/>
              </a:lnSpc>
              <a:spcBef>
                <a:spcPts val="175"/>
              </a:spcBef>
            </a:pPr>
            <a:r>
              <a:rPr dirty="0" sz="1000" spc="-35">
                <a:latin typeface="Tahoma"/>
                <a:cs typeface="Tahoma"/>
              </a:rPr>
              <a:t>Databases:</a:t>
            </a:r>
            <a:r>
              <a:rPr dirty="0" sz="1000" spc="8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ScienceDirect,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IEEE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Xplore, </a:t>
            </a:r>
            <a:r>
              <a:rPr dirty="0" sz="1000" spc="50">
                <a:latin typeface="Tahoma"/>
                <a:cs typeface="Tahoma"/>
              </a:rPr>
              <a:t>ACM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Digital</a:t>
            </a:r>
            <a:r>
              <a:rPr dirty="0" sz="1000" spc="-10">
                <a:latin typeface="Tahoma"/>
                <a:cs typeface="Tahoma"/>
              </a:rPr>
              <a:t> Library. </a:t>
            </a:r>
            <a:r>
              <a:rPr dirty="0" sz="1000" spc="-35">
                <a:latin typeface="Tahoma"/>
                <a:cs typeface="Tahoma"/>
              </a:rPr>
              <a:t>Keywords:</a:t>
            </a:r>
            <a:r>
              <a:rPr dirty="0" sz="1000" spc="7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”deepfake</a:t>
            </a:r>
            <a:r>
              <a:rPr dirty="0" sz="1000" spc="-20">
                <a:latin typeface="Tahoma"/>
                <a:cs typeface="Tahoma"/>
              </a:rPr>
              <a:t> detection,”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”image</a:t>
            </a:r>
            <a:r>
              <a:rPr dirty="0" sz="1000" spc="-20">
                <a:latin typeface="Tahoma"/>
                <a:cs typeface="Tahoma"/>
              </a:rPr>
              <a:t> dataset,” </a:t>
            </a:r>
            <a:r>
              <a:rPr dirty="0" sz="1000" spc="-10">
                <a:latin typeface="Tahoma"/>
                <a:cs typeface="Tahoma"/>
              </a:rPr>
              <a:t>”smart</a:t>
            </a:r>
            <a:r>
              <a:rPr dirty="0" sz="1000" spc="-20">
                <a:latin typeface="Tahoma"/>
                <a:cs typeface="Tahoma"/>
              </a:rPr>
              <a:t> city </a:t>
            </a:r>
            <a:r>
              <a:rPr dirty="0" sz="1000" spc="-10">
                <a:latin typeface="Tahoma"/>
                <a:cs typeface="Tahoma"/>
              </a:rPr>
              <a:t>surveillance.”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100" spc="-60" b="1">
                <a:latin typeface="Arial"/>
                <a:cs typeface="Arial"/>
              </a:rPr>
              <a:t>Research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Problems:</a:t>
            </a:r>
            <a:endParaRPr sz="1100">
              <a:latin typeface="Arial"/>
              <a:cs typeface="Arial"/>
            </a:endParaRPr>
          </a:p>
          <a:p>
            <a:pPr marL="289560" marR="80645">
              <a:lnSpc>
                <a:spcPct val="100000"/>
              </a:lnSpc>
              <a:spcBef>
                <a:spcPts val="175"/>
              </a:spcBef>
            </a:pPr>
            <a:r>
              <a:rPr dirty="0" sz="1000" spc="-20">
                <a:latin typeface="Tahoma"/>
                <a:cs typeface="Tahoma"/>
              </a:rPr>
              <a:t>Focus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on</a:t>
            </a:r>
            <a:r>
              <a:rPr dirty="0" sz="1000" spc="-30">
                <a:latin typeface="Tahoma"/>
                <a:cs typeface="Tahoma"/>
              </a:rPr>
              <a:t> smart </a:t>
            </a:r>
            <a:r>
              <a:rPr dirty="0" sz="1000">
                <a:latin typeface="Tahoma"/>
                <a:cs typeface="Tahoma"/>
              </a:rPr>
              <a:t>city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security,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deepfake</a:t>
            </a:r>
            <a:r>
              <a:rPr dirty="0" sz="1000" spc="-30">
                <a:latin typeface="Tahoma"/>
                <a:cs typeface="Tahoma"/>
              </a:rPr>
              <a:t> detection, </a:t>
            </a:r>
            <a:r>
              <a:rPr dirty="0" sz="1000" spc="-25">
                <a:latin typeface="Tahoma"/>
                <a:cs typeface="Tahoma"/>
              </a:rPr>
              <a:t>and </a:t>
            </a:r>
            <a:r>
              <a:rPr dirty="0" sz="1000" spc="-30">
                <a:latin typeface="Tahoma"/>
                <a:cs typeface="Tahoma"/>
              </a:rPr>
              <a:t>dataset </a:t>
            </a:r>
            <a:r>
              <a:rPr dirty="0" sz="1000" spc="-10">
                <a:latin typeface="Tahoma"/>
                <a:cs typeface="Tahoma"/>
              </a:rPr>
              <a:t>creation methodologies.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90"/>
              </a:lnSpc>
            </a:pPr>
            <a:r>
              <a:rPr dirty="0" sz="1000" spc="-35">
                <a:latin typeface="Tahoma"/>
                <a:cs typeface="Tahoma"/>
              </a:rPr>
              <a:t>Inclusion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criteria:</a:t>
            </a:r>
            <a:r>
              <a:rPr dirty="0" sz="1000" spc="7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Experimental </a:t>
            </a:r>
            <a:r>
              <a:rPr dirty="0" sz="1000" spc="-35">
                <a:latin typeface="Tahoma"/>
                <a:cs typeface="Tahoma"/>
              </a:rPr>
              <a:t>studies,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surveys,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observational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studies.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00" spc="-50" b="1">
                <a:latin typeface="Arial"/>
                <a:cs typeface="Arial"/>
              </a:rPr>
              <a:t>Search</a:t>
            </a:r>
            <a:r>
              <a:rPr dirty="0" sz="1100" spc="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Strategy: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dirty="0" sz="1000" spc="-10">
                <a:latin typeface="Tahoma"/>
                <a:cs typeface="Tahoma"/>
              </a:rPr>
              <a:t>Boolean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operators:</a:t>
            </a:r>
            <a:r>
              <a:rPr dirty="0" sz="1000" spc="10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AND, </a:t>
            </a:r>
            <a:r>
              <a:rPr dirty="0" sz="1000" spc="-25">
                <a:latin typeface="Tahoma"/>
                <a:cs typeface="Tahoma"/>
              </a:rPr>
              <a:t>OR.</a:t>
            </a:r>
            <a:endParaRPr sz="1000">
              <a:latin typeface="Tahoma"/>
              <a:cs typeface="Tahoma"/>
            </a:endParaRPr>
          </a:p>
          <a:p>
            <a:pPr marL="289560" marR="364490">
              <a:lnSpc>
                <a:spcPts val="1200"/>
              </a:lnSpc>
              <a:spcBef>
                <a:spcPts val="40"/>
              </a:spcBef>
            </a:pPr>
            <a:r>
              <a:rPr dirty="0" sz="1000" spc="-35">
                <a:latin typeface="Tahoma"/>
                <a:cs typeface="Tahoma"/>
              </a:rPr>
              <a:t>Search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string:</a:t>
            </a:r>
            <a:r>
              <a:rPr dirty="0" sz="1000" spc="10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”deepfake</a:t>
            </a:r>
            <a:r>
              <a:rPr dirty="0" sz="100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detection”</a:t>
            </a:r>
            <a:r>
              <a:rPr dirty="0" sz="1000">
                <a:latin typeface="Tahoma"/>
                <a:cs typeface="Tahoma"/>
              </a:rPr>
              <a:t> AND </a:t>
            </a:r>
            <a:r>
              <a:rPr dirty="0" sz="1000" spc="-10">
                <a:latin typeface="Tahoma"/>
                <a:cs typeface="Tahoma"/>
              </a:rPr>
              <a:t>”image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dataset”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 </a:t>
            </a:r>
            <a:r>
              <a:rPr dirty="0" sz="1000" spc="-10">
                <a:latin typeface="Tahoma"/>
                <a:cs typeface="Tahoma"/>
              </a:rPr>
              <a:t>”smart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city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surveillance.”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1100" spc="-35" b="1">
                <a:latin typeface="Arial"/>
                <a:cs typeface="Arial"/>
              </a:rPr>
              <a:t>Selection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of</a:t>
            </a:r>
            <a:r>
              <a:rPr dirty="0" sz="1100" spc="1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Studies:</a:t>
            </a:r>
            <a:endParaRPr sz="1100">
              <a:latin typeface="Arial"/>
              <a:cs typeface="Arial"/>
            </a:endParaRPr>
          </a:p>
          <a:p>
            <a:pPr marL="289560" marR="132715">
              <a:lnSpc>
                <a:spcPct val="100000"/>
              </a:lnSpc>
              <a:spcBef>
                <a:spcPts val="175"/>
              </a:spcBef>
            </a:pPr>
            <a:r>
              <a:rPr dirty="0" sz="1000">
                <a:latin typeface="Tahoma"/>
                <a:cs typeface="Tahoma"/>
              </a:rPr>
              <a:t>Data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extraction:</a:t>
            </a:r>
            <a:r>
              <a:rPr dirty="0" sz="1000" spc="8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Authors,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publication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year,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dataset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details,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detection </a:t>
            </a:r>
            <a:r>
              <a:rPr dirty="0" sz="1000" spc="-10">
                <a:latin typeface="Tahoma"/>
                <a:cs typeface="Tahoma"/>
              </a:rPr>
              <a:t>methods.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90"/>
              </a:lnSpc>
            </a:pPr>
            <a:r>
              <a:rPr dirty="0" sz="1000" spc="-20">
                <a:latin typeface="Tahoma"/>
                <a:cs typeface="Tahoma"/>
              </a:rPr>
              <a:t>Analysis:</a:t>
            </a:r>
            <a:r>
              <a:rPr dirty="0" sz="1000" spc="7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Comparative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evaluation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datasets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 </a:t>
            </a:r>
            <a:r>
              <a:rPr dirty="0" sz="1000" spc="-30">
                <a:latin typeface="Tahoma"/>
                <a:cs typeface="Tahoma"/>
              </a:rPr>
              <a:t>detection</a:t>
            </a:r>
            <a:r>
              <a:rPr dirty="0" sz="1000" spc="-25">
                <a:latin typeface="Tahoma"/>
                <a:cs typeface="Tahoma"/>
              </a:rPr>
              <a:t> techniques.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45"/>
              <a:t>DeepFake</a:t>
            </a:r>
            <a:r>
              <a:rPr dirty="0" spc="35"/>
              <a:t> </a:t>
            </a:r>
            <a:r>
              <a:rPr dirty="0" spc="-20"/>
              <a:t>Detection</a:t>
            </a:r>
            <a:r>
              <a:rPr dirty="0" spc="35"/>
              <a:t> </a:t>
            </a:r>
            <a:r>
              <a:rPr dirty="0" spc="-40"/>
              <a:t>Challenge</a:t>
            </a:r>
            <a:r>
              <a:rPr dirty="0" spc="40"/>
              <a:t> </a:t>
            </a:r>
            <a:r>
              <a:rPr dirty="0"/>
              <a:t>(DFDC)</a:t>
            </a:r>
            <a:r>
              <a:rPr dirty="0" spc="35"/>
              <a:t> </a:t>
            </a:r>
            <a:r>
              <a:rPr dirty="0" spc="-10"/>
              <a:t>Dataset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738505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928319"/>
            <a:ext cx="52590" cy="5259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080147"/>
            <a:ext cx="52590" cy="5259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1257262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865" y="1447076"/>
            <a:ext cx="52590" cy="5259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865" y="1598904"/>
            <a:ext cx="52590" cy="5259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0865" y="1750733"/>
            <a:ext cx="52590" cy="5259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0865" y="1902561"/>
            <a:ext cx="52590" cy="5259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1089" y="2079675"/>
            <a:ext cx="65265" cy="65265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0865" y="2269490"/>
            <a:ext cx="52590" cy="5259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0865" y="2421318"/>
            <a:ext cx="52590" cy="52590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81089" y="2598432"/>
            <a:ext cx="65265" cy="65265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70865" y="2788247"/>
            <a:ext cx="52590" cy="52590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70865" y="2940075"/>
            <a:ext cx="52590" cy="52590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402932" y="629970"/>
            <a:ext cx="3876040" cy="240347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10" b="1">
                <a:latin typeface="Arial"/>
                <a:cs typeface="Arial"/>
              </a:rPr>
              <a:t>Overview:</a:t>
            </a:r>
            <a:endParaRPr sz="1100">
              <a:latin typeface="Arial"/>
              <a:cs typeface="Arial"/>
            </a:endParaRPr>
          </a:p>
          <a:p>
            <a:pPr marL="289560" marR="800100">
              <a:lnSpc>
                <a:spcPct val="100000"/>
              </a:lnSpc>
              <a:spcBef>
                <a:spcPts val="175"/>
              </a:spcBef>
            </a:pPr>
            <a:r>
              <a:rPr dirty="0" sz="1000" spc="-30">
                <a:latin typeface="Tahoma"/>
                <a:cs typeface="Tahoma"/>
              </a:rPr>
              <a:t>Largest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and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most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diverse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deepfake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video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dataset. </a:t>
            </a:r>
            <a:r>
              <a:rPr dirty="0" sz="1000" spc="-20">
                <a:latin typeface="Tahoma"/>
                <a:cs typeface="Tahoma"/>
              </a:rPr>
              <a:t>Contains</a:t>
            </a:r>
            <a:r>
              <a:rPr dirty="0" sz="1000" spc="-4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over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100,000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video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clips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from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3,426 </a:t>
            </a:r>
            <a:r>
              <a:rPr dirty="0" sz="1000" spc="-30">
                <a:latin typeface="Tahoma"/>
                <a:cs typeface="Tahoma"/>
              </a:rPr>
              <a:t>actors.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100" spc="-35" b="1">
                <a:latin typeface="Arial"/>
                <a:cs typeface="Arial"/>
              </a:rPr>
              <a:t>Generation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Methods: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dirty="0" sz="1000" spc="-40">
                <a:latin typeface="Tahoma"/>
                <a:cs typeface="Tahoma"/>
              </a:rPr>
              <a:t>Deepfake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Autoencoder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(DFAE):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Shared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encoder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two </a:t>
            </a:r>
            <a:r>
              <a:rPr dirty="0" sz="1000" spc="-35">
                <a:latin typeface="Tahoma"/>
                <a:cs typeface="Tahoma"/>
              </a:rPr>
              <a:t>decoders. </a:t>
            </a:r>
            <a:r>
              <a:rPr dirty="0" sz="1000" spc="70">
                <a:latin typeface="Tahoma"/>
                <a:cs typeface="Tahoma"/>
              </a:rPr>
              <a:t>MM/NN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Face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Swap:</a:t>
            </a:r>
            <a:r>
              <a:rPr dirty="0" sz="1000" spc="8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Custom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morphable-</a:t>
            </a:r>
            <a:r>
              <a:rPr dirty="0" sz="1000" spc="-30">
                <a:latin typeface="Tahoma"/>
                <a:cs typeface="Tahoma"/>
              </a:rPr>
              <a:t>mask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model.</a:t>
            </a:r>
            <a:endParaRPr sz="1000">
              <a:latin typeface="Tahoma"/>
              <a:cs typeface="Tahoma"/>
            </a:endParaRPr>
          </a:p>
          <a:p>
            <a:pPr marL="289560" marR="676275">
              <a:lnSpc>
                <a:spcPts val="1200"/>
              </a:lnSpc>
              <a:spcBef>
                <a:spcPts val="30"/>
              </a:spcBef>
            </a:pPr>
            <a:r>
              <a:rPr dirty="0" sz="1000" spc="-20">
                <a:latin typeface="Tahoma"/>
                <a:cs typeface="Tahoma"/>
              </a:rPr>
              <a:t>Neural</a:t>
            </a:r>
            <a:r>
              <a:rPr dirty="0" sz="1000" spc="-10">
                <a:latin typeface="Tahoma"/>
                <a:cs typeface="Tahoma"/>
              </a:rPr>
              <a:t> Talking </a:t>
            </a:r>
            <a:r>
              <a:rPr dirty="0" sz="1000" spc="-30">
                <a:latin typeface="Tahoma"/>
                <a:cs typeface="Tahoma"/>
              </a:rPr>
              <a:t>Heads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(NTH):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Meta-</a:t>
            </a:r>
            <a:r>
              <a:rPr dirty="0" sz="1000" spc="-30">
                <a:latin typeface="Tahoma"/>
                <a:cs typeface="Tahoma"/>
              </a:rPr>
              <a:t>learning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approach. </a:t>
            </a:r>
            <a:r>
              <a:rPr dirty="0" sz="1000">
                <a:latin typeface="Tahoma"/>
                <a:cs typeface="Tahoma"/>
              </a:rPr>
              <a:t>FSGAN: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GAN-</a:t>
            </a:r>
            <a:r>
              <a:rPr dirty="0" sz="1000" spc="-10">
                <a:latin typeface="Tahoma"/>
                <a:cs typeface="Tahoma"/>
              </a:rPr>
              <a:t>based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face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swapping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reenactment.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dirty="0" sz="1100" spc="-10" b="1">
                <a:latin typeface="Arial"/>
                <a:cs typeface="Arial"/>
              </a:rPr>
              <a:t>Augmentations:</a:t>
            </a:r>
            <a:endParaRPr sz="1100">
              <a:latin typeface="Arial"/>
              <a:cs typeface="Arial"/>
            </a:endParaRPr>
          </a:p>
          <a:p>
            <a:pPr marL="289560" marR="278130">
              <a:lnSpc>
                <a:spcPct val="100000"/>
              </a:lnSpc>
              <a:spcBef>
                <a:spcPts val="175"/>
              </a:spcBef>
            </a:pPr>
            <a:r>
              <a:rPr dirty="0" sz="1000" spc="-20">
                <a:latin typeface="Tahoma"/>
                <a:cs typeface="Tahoma"/>
              </a:rPr>
              <a:t>Distractors:</a:t>
            </a:r>
            <a:r>
              <a:rPr dirty="0" sz="1000" spc="6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Overlay objects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like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images,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shapes,</a:t>
            </a:r>
            <a:r>
              <a:rPr dirty="0" sz="1000" spc="-25">
                <a:latin typeface="Tahoma"/>
                <a:cs typeface="Tahoma"/>
              </a:rPr>
              <a:t> and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text. </a:t>
            </a:r>
            <a:r>
              <a:rPr dirty="0" sz="1000" spc="-35">
                <a:latin typeface="Tahoma"/>
                <a:cs typeface="Tahoma"/>
              </a:rPr>
              <a:t>Augmenters:</a:t>
            </a:r>
            <a:r>
              <a:rPr dirty="0" sz="1000" spc="7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Geometric,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color,</a:t>
            </a:r>
            <a:r>
              <a:rPr dirty="0" sz="1000" spc="-25">
                <a:latin typeface="Tahoma"/>
                <a:cs typeface="Tahoma"/>
              </a:rPr>
              <a:t> and </a:t>
            </a:r>
            <a:r>
              <a:rPr dirty="0" sz="1000" spc="-35">
                <a:latin typeface="Tahoma"/>
                <a:cs typeface="Tahoma"/>
              </a:rPr>
              <a:t>framerate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transformations.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100" spc="-10" b="1">
                <a:latin typeface="Arial"/>
                <a:cs typeface="Arial"/>
              </a:rPr>
              <a:t>Detection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Methods:</a:t>
            </a:r>
            <a:endParaRPr sz="1100">
              <a:latin typeface="Arial"/>
              <a:cs typeface="Arial"/>
            </a:endParaRPr>
          </a:p>
          <a:p>
            <a:pPr marL="289560" marR="1498600">
              <a:lnSpc>
                <a:spcPct val="100000"/>
              </a:lnSpc>
              <a:spcBef>
                <a:spcPts val="175"/>
              </a:spcBef>
            </a:pPr>
            <a:r>
              <a:rPr dirty="0" sz="1000" spc="-10">
                <a:latin typeface="Tahoma"/>
                <a:cs typeface="Tahoma"/>
              </a:rPr>
              <a:t>Efficient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ViT,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Convolutional</a:t>
            </a:r>
            <a:r>
              <a:rPr dirty="0" sz="1000" spc="2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Cross</a:t>
            </a:r>
            <a:r>
              <a:rPr dirty="0" sz="1000" spc="2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ViT. </a:t>
            </a:r>
            <a:r>
              <a:rPr dirty="0" sz="1000" spc="-30">
                <a:latin typeface="Tahoma"/>
                <a:cs typeface="Tahoma"/>
              </a:rPr>
              <a:t>Pre-</a:t>
            </a:r>
            <a:r>
              <a:rPr dirty="0" sz="1000" spc="-20">
                <a:latin typeface="Tahoma"/>
                <a:cs typeface="Tahoma"/>
              </a:rPr>
              <a:t>extraction </a:t>
            </a:r>
            <a:r>
              <a:rPr dirty="0" sz="1000">
                <a:latin typeface="Tahoma"/>
                <a:cs typeface="Tahoma"/>
              </a:rPr>
              <a:t>of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faces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using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MTCNN.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30"/>
              <a:t>FaceForensics++</a:t>
            </a:r>
            <a:r>
              <a:rPr dirty="0" spc="-25"/>
              <a:t> </a:t>
            </a:r>
            <a:r>
              <a:rPr dirty="0" spc="-20"/>
              <a:t>Dataset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738505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928319"/>
            <a:ext cx="52590" cy="5259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080147"/>
            <a:ext cx="52590" cy="5259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1257262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865" y="1447076"/>
            <a:ext cx="52590" cy="5259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865" y="1598904"/>
            <a:ext cx="52590" cy="5259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0865" y="1750733"/>
            <a:ext cx="52590" cy="5259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0865" y="1902561"/>
            <a:ext cx="52590" cy="5259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81089" y="2079675"/>
            <a:ext cx="65265" cy="65265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0865" y="2269490"/>
            <a:ext cx="52590" cy="5259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70865" y="2421318"/>
            <a:ext cx="52590" cy="52590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81089" y="2598432"/>
            <a:ext cx="65265" cy="65265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70865" y="2788247"/>
            <a:ext cx="52590" cy="52590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70865" y="2940075"/>
            <a:ext cx="52590" cy="52590"/>
          </a:xfrm>
          <a:prstGeom prst="rect">
            <a:avLst/>
          </a:prstGeom>
        </p:spPr>
      </p:pic>
      <p:sp>
        <p:nvSpPr>
          <p:cNvPr id="18" name="object 1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pc="-10"/>
              <a:t>Overview:</a:t>
            </a:r>
          </a:p>
          <a:p>
            <a:pPr marL="289560" marR="182245">
              <a:lnSpc>
                <a:spcPct val="100000"/>
              </a:lnSpc>
              <a:spcBef>
                <a:spcPts val="175"/>
              </a:spcBef>
            </a:pPr>
            <a:r>
              <a:rPr dirty="0" sz="1000" spc="-35" b="0">
                <a:latin typeface="Tahoma"/>
                <a:cs typeface="Tahoma"/>
              </a:rPr>
              <a:t>Standardized</a:t>
            </a:r>
            <a:r>
              <a:rPr dirty="0" sz="1000" spc="-10" b="0">
                <a:latin typeface="Tahoma"/>
                <a:cs typeface="Tahoma"/>
              </a:rPr>
              <a:t> </a:t>
            </a:r>
            <a:r>
              <a:rPr dirty="0" sz="1000" spc="-40" b="0">
                <a:latin typeface="Tahoma"/>
                <a:cs typeface="Tahoma"/>
              </a:rPr>
              <a:t>benchmark</a:t>
            </a:r>
            <a:r>
              <a:rPr dirty="0" sz="1000" spc="-5" b="0">
                <a:latin typeface="Tahoma"/>
                <a:cs typeface="Tahoma"/>
              </a:rPr>
              <a:t> </a:t>
            </a:r>
            <a:r>
              <a:rPr dirty="0" sz="1000" spc="-10" b="0">
                <a:latin typeface="Tahoma"/>
                <a:cs typeface="Tahoma"/>
              </a:rPr>
              <a:t>for</a:t>
            </a:r>
            <a:r>
              <a:rPr dirty="0" sz="1000" spc="-5" b="0">
                <a:latin typeface="Tahoma"/>
                <a:cs typeface="Tahoma"/>
              </a:rPr>
              <a:t> </a:t>
            </a:r>
            <a:r>
              <a:rPr dirty="0" sz="1000" spc="-10" b="0">
                <a:latin typeface="Tahoma"/>
                <a:cs typeface="Tahoma"/>
              </a:rPr>
              <a:t>facial</a:t>
            </a:r>
            <a:r>
              <a:rPr dirty="0" sz="1000" spc="-5" b="0">
                <a:latin typeface="Tahoma"/>
                <a:cs typeface="Tahoma"/>
              </a:rPr>
              <a:t> </a:t>
            </a:r>
            <a:r>
              <a:rPr dirty="0" sz="1000" spc="-30" b="0">
                <a:latin typeface="Tahoma"/>
                <a:cs typeface="Tahoma"/>
              </a:rPr>
              <a:t>manipulation</a:t>
            </a:r>
            <a:r>
              <a:rPr dirty="0" sz="1000" spc="-10" b="0">
                <a:latin typeface="Tahoma"/>
                <a:cs typeface="Tahoma"/>
              </a:rPr>
              <a:t> </a:t>
            </a:r>
            <a:r>
              <a:rPr dirty="0" sz="1000" spc="-25" b="0">
                <a:latin typeface="Tahoma"/>
                <a:cs typeface="Tahoma"/>
              </a:rPr>
              <a:t>detection. </a:t>
            </a:r>
            <a:r>
              <a:rPr dirty="0" sz="1000" spc="-20" b="0">
                <a:latin typeface="Tahoma"/>
                <a:cs typeface="Tahoma"/>
              </a:rPr>
              <a:t>Contains</a:t>
            </a:r>
            <a:r>
              <a:rPr dirty="0" sz="1000" spc="-35" b="0">
                <a:latin typeface="Tahoma"/>
                <a:cs typeface="Tahoma"/>
              </a:rPr>
              <a:t> </a:t>
            </a:r>
            <a:r>
              <a:rPr dirty="0" sz="1000" spc="-40" b="0">
                <a:latin typeface="Tahoma"/>
                <a:cs typeface="Tahoma"/>
              </a:rPr>
              <a:t>5,000</a:t>
            </a:r>
            <a:r>
              <a:rPr dirty="0" sz="1000" spc="-25" b="0">
                <a:latin typeface="Tahoma"/>
                <a:cs typeface="Tahoma"/>
              </a:rPr>
              <a:t> </a:t>
            </a:r>
            <a:r>
              <a:rPr dirty="0" sz="1000" spc="-40" b="0">
                <a:latin typeface="Tahoma"/>
                <a:cs typeface="Tahoma"/>
              </a:rPr>
              <a:t>videos</a:t>
            </a:r>
            <a:r>
              <a:rPr dirty="0" sz="1000" spc="-30" b="0">
                <a:latin typeface="Tahoma"/>
                <a:cs typeface="Tahoma"/>
              </a:rPr>
              <a:t> </a:t>
            </a:r>
            <a:r>
              <a:rPr dirty="0" sz="1000" b="0">
                <a:latin typeface="Tahoma"/>
                <a:cs typeface="Tahoma"/>
              </a:rPr>
              <a:t>with</a:t>
            </a:r>
            <a:r>
              <a:rPr dirty="0" sz="1000" spc="-30" b="0">
                <a:latin typeface="Tahoma"/>
                <a:cs typeface="Tahoma"/>
              </a:rPr>
              <a:t> </a:t>
            </a:r>
            <a:r>
              <a:rPr dirty="0" sz="1000" spc="-20" b="0">
                <a:latin typeface="Tahoma"/>
                <a:cs typeface="Tahoma"/>
              </a:rPr>
              <a:t>real</a:t>
            </a:r>
            <a:r>
              <a:rPr dirty="0" sz="1000" spc="-25" b="0">
                <a:latin typeface="Tahoma"/>
                <a:cs typeface="Tahoma"/>
              </a:rPr>
              <a:t> and</a:t>
            </a:r>
            <a:r>
              <a:rPr dirty="0" sz="1000" spc="-30" b="0">
                <a:latin typeface="Tahoma"/>
                <a:cs typeface="Tahoma"/>
              </a:rPr>
              <a:t> </a:t>
            </a:r>
            <a:r>
              <a:rPr dirty="0" sz="1000" spc="-35" b="0">
                <a:latin typeface="Tahoma"/>
                <a:cs typeface="Tahoma"/>
              </a:rPr>
              <a:t>manipulated</a:t>
            </a:r>
            <a:r>
              <a:rPr dirty="0" sz="1000" spc="-25" b="0">
                <a:latin typeface="Tahoma"/>
                <a:cs typeface="Tahoma"/>
              </a:rPr>
              <a:t> </a:t>
            </a:r>
            <a:r>
              <a:rPr dirty="0" sz="1000" spc="-10" b="0">
                <a:latin typeface="Tahoma"/>
                <a:cs typeface="Tahoma"/>
              </a:rPr>
              <a:t>content.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20"/>
              <a:t>Manipulation</a:t>
            </a:r>
            <a:r>
              <a:rPr dirty="0" spc="55"/>
              <a:t> </a:t>
            </a:r>
            <a:r>
              <a:rPr dirty="0" spc="-10"/>
              <a:t>Methods:</a:t>
            </a:r>
          </a:p>
          <a:p>
            <a:pPr marL="289560" marR="511175">
              <a:lnSpc>
                <a:spcPct val="100000"/>
              </a:lnSpc>
              <a:spcBef>
                <a:spcPts val="175"/>
              </a:spcBef>
            </a:pPr>
            <a:r>
              <a:rPr dirty="0" sz="1000" spc="-35" b="0">
                <a:latin typeface="Tahoma"/>
                <a:cs typeface="Tahoma"/>
              </a:rPr>
              <a:t>FaceSwap:</a:t>
            </a:r>
            <a:r>
              <a:rPr dirty="0" sz="1000" spc="70" b="0">
                <a:latin typeface="Tahoma"/>
                <a:cs typeface="Tahoma"/>
              </a:rPr>
              <a:t> </a:t>
            </a:r>
            <a:r>
              <a:rPr dirty="0" sz="1000" spc="-45" b="0">
                <a:latin typeface="Tahoma"/>
                <a:cs typeface="Tahoma"/>
              </a:rPr>
              <a:t>Graphics-</a:t>
            </a:r>
            <a:r>
              <a:rPr dirty="0" sz="1000" spc="-30" b="0">
                <a:latin typeface="Tahoma"/>
                <a:cs typeface="Tahoma"/>
              </a:rPr>
              <a:t>based</a:t>
            </a:r>
            <a:r>
              <a:rPr dirty="0" sz="1000" spc="-25" b="0">
                <a:latin typeface="Tahoma"/>
                <a:cs typeface="Tahoma"/>
              </a:rPr>
              <a:t> face</a:t>
            </a:r>
            <a:r>
              <a:rPr dirty="0" sz="1000" spc="-30" b="0">
                <a:latin typeface="Tahoma"/>
                <a:cs typeface="Tahoma"/>
              </a:rPr>
              <a:t> </a:t>
            </a:r>
            <a:r>
              <a:rPr dirty="0" sz="1000" spc="-35" b="0">
                <a:latin typeface="Tahoma"/>
                <a:cs typeface="Tahoma"/>
              </a:rPr>
              <a:t>region</a:t>
            </a:r>
            <a:r>
              <a:rPr dirty="0" sz="1000" spc="-25" b="0">
                <a:latin typeface="Tahoma"/>
                <a:cs typeface="Tahoma"/>
              </a:rPr>
              <a:t> </a:t>
            </a:r>
            <a:r>
              <a:rPr dirty="0" sz="1000" spc="-10" b="0">
                <a:latin typeface="Tahoma"/>
                <a:cs typeface="Tahoma"/>
              </a:rPr>
              <a:t>transfer. </a:t>
            </a:r>
            <a:r>
              <a:rPr dirty="0" sz="1000" spc="-40" b="0">
                <a:latin typeface="Tahoma"/>
                <a:cs typeface="Tahoma"/>
              </a:rPr>
              <a:t>DeepFakes:</a:t>
            </a:r>
            <a:r>
              <a:rPr dirty="0" sz="1000" spc="65" b="0">
                <a:latin typeface="Tahoma"/>
                <a:cs typeface="Tahoma"/>
              </a:rPr>
              <a:t> </a:t>
            </a:r>
            <a:r>
              <a:rPr dirty="0" sz="1000" spc="-20" b="0">
                <a:latin typeface="Tahoma"/>
                <a:cs typeface="Tahoma"/>
              </a:rPr>
              <a:t>Neural</a:t>
            </a:r>
            <a:r>
              <a:rPr dirty="0" sz="1000" spc="-25" b="0">
                <a:latin typeface="Tahoma"/>
                <a:cs typeface="Tahoma"/>
              </a:rPr>
              <a:t> </a:t>
            </a:r>
            <a:r>
              <a:rPr dirty="0" sz="1000" spc="-60" b="0">
                <a:latin typeface="Tahoma"/>
                <a:cs typeface="Tahoma"/>
              </a:rPr>
              <a:t>network-</a:t>
            </a:r>
            <a:r>
              <a:rPr dirty="0" sz="1000" spc="-35" b="0">
                <a:latin typeface="Tahoma"/>
                <a:cs typeface="Tahoma"/>
              </a:rPr>
              <a:t>based</a:t>
            </a:r>
            <a:r>
              <a:rPr dirty="0" sz="1000" spc="-25" b="0">
                <a:latin typeface="Tahoma"/>
                <a:cs typeface="Tahoma"/>
              </a:rPr>
              <a:t> face</a:t>
            </a:r>
            <a:r>
              <a:rPr dirty="0" sz="1000" spc="-30" b="0">
                <a:latin typeface="Tahoma"/>
                <a:cs typeface="Tahoma"/>
              </a:rPr>
              <a:t> </a:t>
            </a:r>
            <a:r>
              <a:rPr dirty="0" sz="1000" spc="-40" b="0">
                <a:latin typeface="Tahoma"/>
                <a:cs typeface="Tahoma"/>
              </a:rPr>
              <a:t>replacement. </a:t>
            </a:r>
            <a:r>
              <a:rPr dirty="0" sz="1000" spc="-35" b="0">
                <a:latin typeface="Tahoma"/>
                <a:cs typeface="Tahoma"/>
              </a:rPr>
              <a:t>Face2Face:</a:t>
            </a:r>
            <a:r>
              <a:rPr dirty="0" sz="1000" spc="20" b="0">
                <a:latin typeface="Tahoma"/>
                <a:cs typeface="Tahoma"/>
              </a:rPr>
              <a:t> </a:t>
            </a:r>
            <a:r>
              <a:rPr dirty="0" sz="1000" b="0">
                <a:latin typeface="Tahoma"/>
                <a:cs typeface="Tahoma"/>
              </a:rPr>
              <a:t>Facial</a:t>
            </a:r>
            <a:r>
              <a:rPr dirty="0" sz="1000" spc="-60" b="0">
                <a:latin typeface="Tahoma"/>
                <a:cs typeface="Tahoma"/>
              </a:rPr>
              <a:t> </a:t>
            </a:r>
            <a:r>
              <a:rPr dirty="0" sz="1000" spc="-10" b="0">
                <a:latin typeface="Tahoma"/>
                <a:cs typeface="Tahoma"/>
              </a:rPr>
              <a:t>reenactment.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85"/>
              </a:lnSpc>
            </a:pPr>
            <a:r>
              <a:rPr dirty="0" sz="1000" spc="-35" b="0">
                <a:latin typeface="Tahoma"/>
                <a:cs typeface="Tahoma"/>
              </a:rPr>
              <a:t>NeuralTextures:</a:t>
            </a:r>
            <a:r>
              <a:rPr dirty="0" sz="1000" spc="75" b="0">
                <a:latin typeface="Tahoma"/>
                <a:cs typeface="Tahoma"/>
              </a:rPr>
              <a:t> </a:t>
            </a:r>
            <a:r>
              <a:rPr dirty="0" sz="1000" spc="-20" b="0">
                <a:latin typeface="Tahoma"/>
                <a:cs typeface="Tahoma"/>
              </a:rPr>
              <a:t>Neural </a:t>
            </a:r>
            <a:r>
              <a:rPr dirty="0" sz="1000" spc="-45" b="0">
                <a:latin typeface="Tahoma"/>
                <a:cs typeface="Tahoma"/>
              </a:rPr>
              <a:t>texture-</a:t>
            </a:r>
            <a:r>
              <a:rPr dirty="0" sz="1000" spc="-35" b="0">
                <a:latin typeface="Tahoma"/>
                <a:cs typeface="Tahoma"/>
              </a:rPr>
              <a:t>based</a:t>
            </a:r>
            <a:r>
              <a:rPr dirty="0" sz="1000" spc="-15" b="0">
                <a:latin typeface="Tahoma"/>
                <a:cs typeface="Tahoma"/>
              </a:rPr>
              <a:t> </a:t>
            </a:r>
            <a:r>
              <a:rPr dirty="0" sz="1000" spc="-10" b="0">
                <a:latin typeface="Tahoma"/>
                <a:cs typeface="Tahoma"/>
              </a:rPr>
              <a:t>rendering.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Postprocessing:</a:t>
            </a: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dirty="0" sz="1000" spc="-30" b="0">
                <a:latin typeface="Tahoma"/>
                <a:cs typeface="Tahoma"/>
              </a:rPr>
              <a:t>Simulates</a:t>
            </a:r>
            <a:r>
              <a:rPr dirty="0" sz="1000" spc="-35" b="0">
                <a:latin typeface="Tahoma"/>
                <a:cs typeface="Tahoma"/>
              </a:rPr>
              <a:t> </a:t>
            </a:r>
            <a:r>
              <a:rPr dirty="0" sz="1000" spc="-25" b="0">
                <a:latin typeface="Tahoma"/>
                <a:cs typeface="Tahoma"/>
              </a:rPr>
              <a:t>video </a:t>
            </a:r>
            <a:r>
              <a:rPr dirty="0" sz="1000" spc="-20" b="0">
                <a:latin typeface="Tahoma"/>
                <a:cs typeface="Tahoma"/>
              </a:rPr>
              <a:t>quality</a:t>
            </a:r>
            <a:r>
              <a:rPr dirty="0" sz="1000" spc="-30" b="0">
                <a:latin typeface="Tahoma"/>
                <a:cs typeface="Tahoma"/>
              </a:rPr>
              <a:t> </a:t>
            </a:r>
            <a:r>
              <a:rPr dirty="0" sz="1000" spc="-35" b="0">
                <a:latin typeface="Tahoma"/>
                <a:cs typeface="Tahoma"/>
              </a:rPr>
              <a:t>degradation</a:t>
            </a:r>
            <a:r>
              <a:rPr dirty="0" sz="1000" spc="-25" b="0">
                <a:latin typeface="Tahoma"/>
                <a:cs typeface="Tahoma"/>
              </a:rPr>
              <a:t> </a:t>
            </a:r>
            <a:r>
              <a:rPr dirty="0" sz="1000" spc="-30" b="0">
                <a:latin typeface="Tahoma"/>
                <a:cs typeface="Tahoma"/>
              </a:rPr>
              <a:t>using</a:t>
            </a:r>
            <a:r>
              <a:rPr dirty="0" sz="1000" spc="-25" b="0">
                <a:latin typeface="Tahoma"/>
                <a:cs typeface="Tahoma"/>
              </a:rPr>
              <a:t> </a:t>
            </a:r>
            <a:r>
              <a:rPr dirty="0" sz="1000" spc="-20" b="0">
                <a:latin typeface="Tahoma"/>
                <a:cs typeface="Tahoma"/>
              </a:rPr>
              <a:t>H.264</a:t>
            </a:r>
            <a:r>
              <a:rPr dirty="0" sz="1000" spc="-35" b="0">
                <a:latin typeface="Tahoma"/>
                <a:cs typeface="Tahoma"/>
              </a:rPr>
              <a:t> </a:t>
            </a:r>
            <a:r>
              <a:rPr dirty="0" sz="1000" spc="-40" b="0">
                <a:latin typeface="Tahoma"/>
                <a:cs typeface="Tahoma"/>
              </a:rPr>
              <a:t>compression. </a:t>
            </a:r>
            <a:r>
              <a:rPr dirty="0" sz="1000" b="0">
                <a:latin typeface="Tahoma"/>
                <a:cs typeface="Tahoma"/>
              </a:rPr>
              <a:t>Two</a:t>
            </a:r>
            <a:r>
              <a:rPr dirty="0" sz="1000" spc="-15" b="0">
                <a:latin typeface="Tahoma"/>
                <a:cs typeface="Tahoma"/>
              </a:rPr>
              <a:t> </a:t>
            </a:r>
            <a:r>
              <a:rPr dirty="0" sz="1000" spc="-35" b="0">
                <a:latin typeface="Tahoma"/>
                <a:cs typeface="Tahoma"/>
              </a:rPr>
              <a:t>levels:</a:t>
            </a:r>
            <a:r>
              <a:rPr dirty="0" sz="1000" spc="90" b="0">
                <a:latin typeface="Tahoma"/>
                <a:cs typeface="Tahoma"/>
              </a:rPr>
              <a:t> </a:t>
            </a:r>
            <a:r>
              <a:rPr dirty="0" sz="1000" spc="-25" b="0">
                <a:latin typeface="Tahoma"/>
                <a:cs typeface="Tahoma"/>
              </a:rPr>
              <a:t>High-</a:t>
            </a:r>
            <a:r>
              <a:rPr dirty="0" sz="1000" spc="-20" b="0">
                <a:latin typeface="Tahoma"/>
                <a:cs typeface="Tahoma"/>
              </a:rPr>
              <a:t>quality</a:t>
            </a:r>
            <a:r>
              <a:rPr dirty="0" sz="1000" spc="-15" b="0">
                <a:latin typeface="Tahoma"/>
                <a:cs typeface="Tahoma"/>
              </a:rPr>
              <a:t> </a:t>
            </a:r>
            <a:r>
              <a:rPr dirty="0" sz="1000" b="0">
                <a:latin typeface="Tahoma"/>
                <a:cs typeface="Tahoma"/>
              </a:rPr>
              <a:t>(HQ)</a:t>
            </a:r>
            <a:r>
              <a:rPr dirty="0" sz="1000" spc="-10" b="0">
                <a:latin typeface="Tahoma"/>
                <a:cs typeface="Tahoma"/>
              </a:rPr>
              <a:t> </a:t>
            </a:r>
            <a:r>
              <a:rPr dirty="0" sz="1000" spc="-25" b="0">
                <a:latin typeface="Tahoma"/>
                <a:cs typeface="Tahoma"/>
              </a:rPr>
              <a:t>and</a:t>
            </a:r>
            <a:r>
              <a:rPr dirty="0" sz="1000" spc="-10" b="0">
                <a:latin typeface="Tahoma"/>
                <a:cs typeface="Tahoma"/>
              </a:rPr>
              <a:t> </a:t>
            </a:r>
            <a:r>
              <a:rPr dirty="0" sz="1000" spc="-35" b="0">
                <a:latin typeface="Tahoma"/>
                <a:cs typeface="Tahoma"/>
              </a:rPr>
              <a:t>low-</a:t>
            </a:r>
            <a:r>
              <a:rPr dirty="0" sz="1000" spc="-20" b="0">
                <a:latin typeface="Tahoma"/>
                <a:cs typeface="Tahoma"/>
              </a:rPr>
              <a:t>quality </a:t>
            </a:r>
            <a:r>
              <a:rPr dirty="0" sz="1000" spc="-10" b="0">
                <a:latin typeface="Tahoma"/>
                <a:cs typeface="Tahoma"/>
              </a:rPr>
              <a:t>(LQ).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pc="-10"/>
              <a:t>Detection</a:t>
            </a:r>
            <a:r>
              <a:rPr dirty="0" spc="25"/>
              <a:t> </a:t>
            </a:r>
            <a:r>
              <a:rPr dirty="0" spc="-10"/>
              <a:t>Methods:</a:t>
            </a: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dirty="0" sz="1000" spc="-30" b="0">
                <a:latin typeface="Tahoma"/>
                <a:cs typeface="Tahoma"/>
              </a:rPr>
              <a:t>Handcrafted</a:t>
            </a:r>
            <a:r>
              <a:rPr dirty="0" sz="1000" spc="-20" b="0">
                <a:latin typeface="Tahoma"/>
                <a:cs typeface="Tahoma"/>
              </a:rPr>
              <a:t> </a:t>
            </a:r>
            <a:r>
              <a:rPr dirty="0" sz="1000" spc="-40" b="0">
                <a:latin typeface="Tahoma"/>
                <a:cs typeface="Tahoma"/>
              </a:rPr>
              <a:t>features:</a:t>
            </a:r>
            <a:r>
              <a:rPr dirty="0" sz="1000" spc="85" b="0">
                <a:latin typeface="Tahoma"/>
                <a:cs typeface="Tahoma"/>
              </a:rPr>
              <a:t> </a:t>
            </a:r>
            <a:r>
              <a:rPr dirty="0" sz="1000" spc="-35" b="0">
                <a:latin typeface="Tahoma"/>
                <a:cs typeface="Tahoma"/>
              </a:rPr>
              <a:t>Steganalysis</a:t>
            </a:r>
            <a:r>
              <a:rPr dirty="0" sz="1000" spc="-25" b="0">
                <a:latin typeface="Tahoma"/>
                <a:cs typeface="Tahoma"/>
              </a:rPr>
              <a:t> </a:t>
            </a:r>
            <a:r>
              <a:rPr dirty="0" sz="1000" b="0">
                <a:latin typeface="Tahoma"/>
                <a:cs typeface="Tahoma"/>
              </a:rPr>
              <a:t>with</a:t>
            </a:r>
            <a:r>
              <a:rPr dirty="0" sz="1000" spc="-15" b="0">
                <a:latin typeface="Tahoma"/>
                <a:cs typeface="Tahoma"/>
              </a:rPr>
              <a:t> </a:t>
            </a:r>
            <a:r>
              <a:rPr dirty="0" sz="1000" spc="-20" b="0">
                <a:latin typeface="Tahoma"/>
                <a:cs typeface="Tahoma"/>
              </a:rPr>
              <a:t>SVM.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200"/>
              </a:lnSpc>
            </a:pPr>
            <a:r>
              <a:rPr dirty="0" sz="1000" spc="-40" b="0">
                <a:latin typeface="Tahoma"/>
                <a:cs typeface="Tahoma"/>
              </a:rPr>
              <a:t>Learned</a:t>
            </a:r>
            <a:r>
              <a:rPr dirty="0" sz="1000" spc="5" b="0">
                <a:latin typeface="Tahoma"/>
                <a:cs typeface="Tahoma"/>
              </a:rPr>
              <a:t> </a:t>
            </a:r>
            <a:r>
              <a:rPr dirty="0" sz="1000" spc="-40" b="0">
                <a:latin typeface="Tahoma"/>
                <a:cs typeface="Tahoma"/>
              </a:rPr>
              <a:t>features:</a:t>
            </a:r>
            <a:r>
              <a:rPr dirty="0" sz="1000" spc="114" b="0">
                <a:latin typeface="Tahoma"/>
                <a:cs typeface="Tahoma"/>
              </a:rPr>
              <a:t> </a:t>
            </a:r>
            <a:r>
              <a:rPr dirty="0" sz="1000" b="0">
                <a:latin typeface="Tahoma"/>
                <a:cs typeface="Tahoma"/>
              </a:rPr>
              <a:t>CNNs,</a:t>
            </a:r>
            <a:r>
              <a:rPr dirty="0" sz="1000" spc="10" b="0">
                <a:latin typeface="Tahoma"/>
                <a:cs typeface="Tahoma"/>
              </a:rPr>
              <a:t> </a:t>
            </a:r>
            <a:r>
              <a:rPr dirty="0" sz="1000" spc="-10" b="0">
                <a:latin typeface="Tahoma"/>
                <a:cs typeface="Tahoma"/>
              </a:rPr>
              <a:t>XceptionNet,</a:t>
            </a:r>
            <a:r>
              <a:rPr dirty="0" sz="1000" spc="5" b="0">
                <a:latin typeface="Tahoma"/>
                <a:cs typeface="Tahoma"/>
              </a:rPr>
              <a:t> </a:t>
            </a:r>
            <a:r>
              <a:rPr dirty="0" sz="1000" spc="-45" b="0">
                <a:latin typeface="Tahoma"/>
                <a:cs typeface="Tahoma"/>
              </a:rPr>
              <a:t>MesoInception-</a:t>
            </a:r>
            <a:r>
              <a:rPr dirty="0" sz="1000" spc="-25" b="0">
                <a:latin typeface="Tahoma"/>
                <a:cs typeface="Tahoma"/>
              </a:rPr>
              <a:t>4.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-60"/>
              <a:t>DeeperForensics-</a:t>
            </a:r>
            <a:r>
              <a:rPr dirty="0" spc="-20"/>
              <a:t>1.0</a:t>
            </a:r>
            <a:r>
              <a:rPr dirty="0" spc="35"/>
              <a:t> </a:t>
            </a:r>
            <a:r>
              <a:rPr dirty="0" spc="-20"/>
              <a:t>Dataset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620560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810361"/>
            <a:ext cx="52590" cy="5259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114031"/>
            <a:ext cx="52590" cy="5259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1291145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865" y="1480947"/>
            <a:ext cx="52590" cy="5259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865" y="1632788"/>
            <a:ext cx="52590" cy="5259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0865" y="1936445"/>
            <a:ext cx="52590" cy="5259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1089" y="2113559"/>
            <a:ext cx="65265" cy="6526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0865" y="2303360"/>
            <a:ext cx="52590" cy="5259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0865" y="2455202"/>
            <a:ext cx="52590" cy="52590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81089" y="2784144"/>
            <a:ext cx="65265" cy="65265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70865" y="2973946"/>
            <a:ext cx="52590" cy="52590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70865" y="3125787"/>
            <a:ext cx="52590" cy="52590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402932" y="512025"/>
            <a:ext cx="4079875" cy="2707005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10" b="1">
                <a:latin typeface="Arial"/>
                <a:cs typeface="Arial"/>
              </a:rPr>
              <a:t>Overview:</a:t>
            </a:r>
            <a:endParaRPr sz="1100">
              <a:latin typeface="Arial"/>
              <a:cs typeface="Arial"/>
            </a:endParaRPr>
          </a:p>
          <a:p>
            <a:pPr marL="289560" marR="287020">
              <a:lnSpc>
                <a:spcPct val="100000"/>
              </a:lnSpc>
              <a:spcBef>
                <a:spcPts val="175"/>
              </a:spcBef>
            </a:pPr>
            <a:r>
              <a:rPr dirty="0" sz="1000" spc="-30">
                <a:latin typeface="Tahoma"/>
                <a:cs typeface="Tahoma"/>
              </a:rPr>
              <a:t>Largest</a:t>
            </a:r>
            <a:r>
              <a:rPr dirty="0" sz="1000" spc="-25">
                <a:latin typeface="Tahoma"/>
                <a:cs typeface="Tahoma"/>
              </a:rPr>
              <a:t> face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forgery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detection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dataset:</a:t>
            </a:r>
            <a:r>
              <a:rPr dirty="0" sz="1000" spc="7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60,000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videos,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17.6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million frames.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90"/>
              </a:lnSpc>
            </a:pPr>
            <a:r>
              <a:rPr dirty="0" sz="1000" spc="-20">
                <a:latin typeface="Tahoma"/>
                <a:cs typeface="Tahoma"/>
              </a:rPr>
              <a:t>Focus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on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real-</a:t>
            </a:r>
            <a:r>
              <a:rPr dirty="0" sz="1000" spc="-35">
                <a:latin typeface="Tahoma"/>
                <a:cs typeface="Tahoma"/>
              </a:rPr>
              <a:t>world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perturbations </a:t>
            </a:r>
            <a:r>
              <a:rPr dirty="0" sz="1000" spc="-10">
                <a:latin typeface="Tahoma"/>
                <a:cs typeface="Tahoma"/>
              </a:rPr>
              <a:t>for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robustness.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00" spc="-35" b="1">
                <a:latin typeface="Arial"/>
                <a:cs typeface="Arial"/>
              </a:rPr>
              <a:t>Generation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Framework: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dirty="0" sz="1000" spc="-40">
                <a:latin typeface="Tahoma"/>
                <a:cs typeface="Tahoma"/>
              </a:rPr>
              <a:t>DeepFake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Variational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Auto-Encoder</a:t>
            </a:r>
            <a:r>
              <a:rPr dirty="0" sz="1000" spc="3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(DF-</a:t>
            </a:r>
            <a:r>
              <a:rPr dirty="0" sz="1000" spc="-10">
                <a:latin typeface="Tahoma"/>
                <a:cs typeface="Tahoma"/>
              </a:rPr>
              <a:t>VAE).</a:t>
            </a:r>
            <a:endParaRPr sz="1000">
              <a:latin typeface="Tahoma"/>
              <a:cs typeface="Tahoma"/>
            </a:endParaRPr>
          </a:p>
          <a:p>
            <a:pPr marL="289560" marR="203835">
              <a:lnSpc>
                <a:spcPts val="1200"/>
              </a:lnSpc>
              <a:spcBef>
                <a:spcPts val="40"/>
              </a:spcBef>
            </a:pPr>
            <a:r>
              <a:rPr dirty="0" sz="1000" spc="-35">
                <a:latin typeface="Tahoma"/>
                <a:cs typeface="Tahoma"/>
              </a:rPr>
              <a:t>Disentangles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structure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(expression,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pose)</a:t>
            </a:r>
            <a:r>
              <a:rPr dirty="0" sz="1000" spc="-10">
                <a:latin typeface="Tahoma"/>
                <a:cs typeface="Tahoma"/>
              </a:rPr>
              <a:t> from </a:t>
            </a:r>
            <a:r>
              <a:rPr dirty="0" sz="1000" spc="-50">
                <a:latin typeface="Tahoma"/>
                <a:cs typeface="Tahoma"/>
              </a:rPr>
              <a:t>appearance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(texture, skin</a:t>
            </a:r>
            <a:r>
              <a:rPr dirty="0" sz="1000" spc="-6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color).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150"/>
              </a:lnSpc>
            </a:pPr>
            <a:r>
              <a:rPr dirty="0" sz="1000" spc="-30">
                <a:latin typeface="Tahoma"/>
                <a:cs typeface="Tahoma"/>
              </a:rPr>
              <a:t>Masked</a:t>
            </a:r>
            <a:r>
              <a:rPr dirty="0" sz="1000" spc="-20">
                <a:latin typeface="Tahoma"/>
                <a:cs typeface="Tahoma"/>
              </a:rPr>
              <a:t> Adaptive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Instance</a:t>
            </a:r>
            <a:r>
              <a:rPr dirty="0" sz="1000" spc="-20">
                <a:latin typeface="Tahoma"/>
                <a:cs typeface="Tahoma"/>
              </a:rPr>
              <a:t> Normalization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(MAdaIN)</a:t>
            </a:r>
            <a:r>
              <a:rPr dirty="0" sz="1000" spc="-20">
                <a:latin typeface="Tahoma"/>
                <a:cs typeface="Tahoma"/>
              </a:rPr>
              <a:t> for </a:t>
            </a:r>
            <a:r>
              <a:rPr dirty="0" sz="1000" spc="-30">
                <a:latin typeface="Tahoma"/>
                <a:cs typeface="Tahoma"/>
              </a:rPr>
              <a:t>style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mismatch.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100" spc="-10" b="1">
                <a:latin typeface="Arial"/>
                <a:cs typeface="Arial"/>
              </a:rPr>
              <a:t>Diversity:</a:t>
            </a:r>
            <a:endParaRPr sz="1100">
              <a:latin typeface="Arial"/>
              <a:cs typeface="Arial"/>
            </a:endParaRPr>
          </a:p>
          <a:p>
            <a:pPr marL="289560" marR="281940">
              <a:lnSpc>
                <a:spcPct val="100000"/>
              </a:lnSpc>
              <a:spcBef>
                <a:spcPts val="175"/>
              </a:spcBef>
            </a:pPr>
            <a:r>
              <a:rPr dirty="0" sz="1000" spc="-40">
                <a:latin typeface="Tahoma"/>
                <a:cs typeface="Tahoma"/>
              </a:rPr>
              <a:t>100 </a:t>
            </a:r>
            <a:r>
              <a:rPr dirty="0" sz="1000" spc="-30">
                <a:latin typeface="Tahoma"/>
                <a:cs typeface="Tahoma"/>
              </a:rPr>
              <a:t>actors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35">
                <a:latin typeface="Tahoma"/>
                <a:cs typeface="Tahoma"/>
              </a:rPr>
              <a:t>varied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genders,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55">
                <a:latin typeface="Tahoma"/>
                <a:cs typeface="Tahoma"/>
              </a:rPr>
              <a:t>ages,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skin</a:t>
            </a:r>
            <a:r>
              <a:rPr dirty="0" sz="1000" spc="-30">
                <a:latin typeface="Tahoma"/>
                <a:cs typeface="Tahoma"/>
              </a:rPr>
              <a:t> tones,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nationalities. Professional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indoor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setting</a:t>
            </a:r>
            <a:r>
              <a:rPr dirty="0" sz="1000" spc="-4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with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diverse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lighting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and</a:t>
            </a:r>
            <a:r>
              <a:rPr dirty="0" sz="1000" spc="-3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camera perspectives.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5"/>
              </a:spcBef>
            </a:pPr>
            <a:r>
              <a:rPr dirty="0" sz="1100" spc="-10" b="1">
                <a:latin typeface="Arial"/>
                <a:cs typeface="Arial"/>
              </a:rPr>
              <a:t>Detection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Methods:</a:t>
            </a:r>
            <a:endParaRPr sz="1100">
              <a:latin typeface="Arial"/>
              <a:cs typeface="Arial"/>
            </a:endParaRPr>
          </a:p>
          <a:p>
            <a:pPr marL="289560" marR="2364740">
              <a:lnSpc>
                <a:spcPct val="100000"/>
              </a:lnSpc>
              <a:spcBef>
                <a:spcPts val="175"/>
              </a:spcBef>
            </a:pPr>
            <a:r>
              <a:rPr dirty="0" sz="1000" spc="-70">
                <a:latin typeface="Tahoma"/>
                <a:cs typeface="Tahoma"/>
              </a:rPr>
              <a:t>Image-</a:t>
            </a:r>
            <a:r>
              <a:rPr dirty="0" sz="1000" spc="-30">
                <a:latin typeface="Tahoma"/>
                <a:cs typeface="Tahoma"/>
              </a:rPr>
              <a:t>level:</a:t>
            </a:r>
            <a:r>
              <a:rPr dirty="0" sz="1000" spc="120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Xception-Net. </a:t>
            </a:r>
            <a:r>
              <a:rPr dirty="0" sz="1000" spc="-45">
                <a:latin typeface="Tahoma"/>
                <a:cs typeface="Tahoma"/>
              </a:rPr>
              <a:t>Video-</a:t>
            </a:r>
            <a:r>
              <a:rPr dirty="0" sz="1000" spc="-10">
                <a:latin typeface="Tahoma"/>
                <a:cs typeface="Tahoma"/>
              </a:rPr>
              <a:t>level:</a:t>
            </a:r>
            <a:r>
              <a:rPr dirty="0" sz="1000" spc="7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C3D,</a:t>
            </a:r>
            <a:r>
              <a:rPr dirty="0" sz="1000" spc="-20">
                <a:latin typeface="Tahoma"/>
                <a:cs typeface="Tahoma"/>
              </a:rPr>
              <a:t> TSN.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445260" cy="24447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DF-TIMIT</a:t>
            </a:r>
            <a:r>
              <a:rPr dirty="0" spc="204"/>
              <a:t> </a:t>
            </a:r>
            <a:r>
              <a:rPr dirty="0" spc="-10"/>
              <a:t>Dataset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946010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1135811"/>
            <a:ext cx="52590" cy="5259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287653"/>
            <a:ext cx="52590" cy="5259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1464767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865" y="1654568"/>
            <a:ext cx="52590" cy="5259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865" y="1806397"/>
            <a:ext cx="52590" cy="5259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0865" y="1958238"/>
            <a:ext cx="52590" cy="52590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1089" y="2287181"/>
            <a:ext cx="65265" cy="6526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70865" y="2476982"/>
            <a:ext cx="52590" cy="52590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70865" y="2628823"/>
            <a:ext cx="52590" cy="52590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402932" y="837475"/>
            <a:ext cx="3658235" cy="1884680"/>
          </a:xfrm>
          <a:prstGeom prst="rect">
            <a:avLst/>
          </a:prstGeom>
        </p:spPr>
        <p:txBody>
          <a:bodyPr wrap="square" lIns="0" tIns="361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z="1100" spc="-10" b="1">
                <a:latin typeface="Arial"/>
                <a:cs typeface="Arial"/>
              </a:rPr>
              <a:t>Overview:</a:t>
            </a:r>
            <a:endParaRPr sz="1100">
              <a:latin typeface="Arial"/>
              <a:cs typeface="Arial"/>
            </a:endParaRPr>
          </a:p>
          <a:p>
            <a:pPr marL="289560" marR="1000760">
              <a:lnSpc>
                <a:spcPct val="100000"/>
              </a:lnSpc>
              <a:spcBef>
                <a:spcPts val="175"/>
              </a:spcBef>
            </a:pPr>
            <a:r>
              <a:rPr dirty="0" sz="1000" spc="-30">
                <a:latin typeface="Tahoma"/>
                <a:cs typeface="Tahoma"/>
              </a:rPr>
              <a:t>Created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using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GANs on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VidTIMIT </a:t>
            </a:r>
            <a:r>
              <a:rPr dirty="0" sz="1000" spc="-40">
                <a:latin typeface="Tahoma"/>
                <a:cs typeface="Tahoma"/>
              </a:rPr>
              <a:t>database. </a:t>
            </a:r>
            <a:r>
              <a:rPr dirty="0" sz="1000" spc="-20">
                <a:latin typeface="Tahoma"/>
                <a:cs typeface="Tahoma"/>
              </a:rPr>
              <a:t>Contains</a:t>
            </a:r>
            <a:r>
              <a:rPr dirty="0" sz="1000" spc="-40">
                <a:latin typeface="Tahoma"/>
                <a:cs typeface="Tahoma"/>
              </a:rPr>
              <a:t> 640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videos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(low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and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high</a:t>
            </a:r>
            <a:r>
              <a:rPr dirty="0" sz="1000" spc="-3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quality).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 sz="1100" spc="-35" b="1">
                <a:latin typeface="Arial"/>
                <a:cs typeface="Arial"/>
              </a:rPr>
              <a:t>Generation</a:t>
            </a:r>
            <a:r>
              <a:rPr dirty="0" sz="1100" spc="30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Process:</a:t>
            </a:r>
            <a:endParaRPr sz="1100">
              <a:latin typeface="Arial"/>
              <a:cs typeface="Arial"/>
            </a:endParaRPr>
          </a:p>
          <a:p>
            <a:pPr marL="289560" marR="5080">
              <a:lnSpc>
                <a:spcPct val="100000"/>
              </a:lnSpc>
              <a:spcBef>
                <a:spcPts val="175"/>
              </a:spcBef>
            </a:pPr>
            <a:r>
              <a:rPr dirty="0" sz="1000" spc="-30">
                <a:latin typeface="Tahoma"/>
                <a:cs typeface="Tahoma"/>
              </a:rPr>
              <a:t>Low-</a:t>
            </a:r>
            <a:r>
              <a:rPr dirty="0" sz="1000" spc="-20">
                <a:latin typeface="Tahoma"/>
                <a:cs typeface="Tahoma"/>
              </a:rPr>
              <a:t>quality </a:t>
            </a:r>
            <a:r>
              <a:rPr dirty="0" sz="1000">
                <a:latin typeface="Tahoma"/>
                <a:cs typeface="Tahoma"/>
              </a:rPr>
              <a:t>(LQ):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64x64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face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regions,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200</a:t>
            </a:r>
            <a:r>
              <a:rPr dirty="0" sz="1000" spc="-2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frames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at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4</a:t>
            </a:r>
            <a:r>
              <a:rPr dirty="0" sz="1000" spc="-20">
                <a:latin typeface="Tahoma"/>
                <a:cs typeface="Tahoma"/>
              </a:rPr>
              <a:t> fps. </a:t>
            </a:r>
            <a:r>
              <a:rPr dirty="0" sz="1000" spc="-25">
                <a:latin typeface="Tahoma"/>
                <a:cs typeface="Tahoma"/>
              </a:rPr>
              <a:t>High-</a:t>
            </a:r>
            <a:r>
              <a:rPr dirty="0" sz="1000" spc="-20">
                <a:latin typeface="Tahoma"/>
                <a:cs typeface="Tahoma"/>
              </a:rPr>
              <a:t>quality </a:t>
            </a:r>
            <a:r>
              <a:rPr dirty="0" sz="1000">
                <a:latin typeface="Tahoma"/>
                <a:cs typeface="Tahoma"/>
              </a:rPr>
              <a:t>(HQ):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128x128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face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regions,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400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50">
                <a:latin typeface="Tahoma"/>
                <a:cs typeface="Tahoma"/>
              </a:rPr>
              <a:t>frames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at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8</a:t>
            </a:r>
            <a:r>
              <a:rPr dirty="0" sz="1000" spc="-15">
                <a:latin typeface="Tahoma"/>
                <a:cs typeface="Tahoma"/>
              </a:rPr>
              <a:t> </a:t>
            </a:r>
            <a:r>
              <a:rPr dirty="0" sz="1000" spc="-20">
                <a:latin typeface="Tahoma"/>
                <a:cs typeface="Tahoma"/>
              </a:rPr>
              <a:t>fps. Blending</a:t>
            </a:r>
            <a:r>
              <a:rPr dirty="0" sz="1000" spc="-10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techniques:</a:t>
            </a:r>
            <a:r>
              <a:rPr dirty="0" sz="1000" spc="105">
                <a:latin typeface="Tahoma"/>
                <a:cs typeface="Tahoma"/>
              </a:rPr>
              <a:t> </a:t>
            </a:r>
            <a:r>
              <a:rPr dirty="0" sz="1000" spc="-30">
                <a:latin typeface="Tahoma"/>
                <a:cs typeface="Tahoma"/>
              </a:rPr>
              <a:t>CNN-</a:t>
            </a:r>
            <a:r>
              <a:rPr dirty="0" sz="1000" spc="-10">
                <a:latin typeface="Tahoma"/>
                <a:cs typeface="Tahoma"/>
              </a:rPr>
              <a:t>based</a:t>
            </a:r>
            <a:r>
              <a:rPr dirty="0" sz="1000" spc="-5">
                <a:latin typeface="Tahoma"/>
                <a:cs typeface="Tahoma"/>
              </a:rPr>
              <a:t> </a:t>
            </a:r>
            <a:r>
              <a:rPr dirty="0" sz="1000" spc="-40">
                <a:latin typeface="Tahoma"/>
                <a:cs typeface="Tahoma"/>
              </a:rPr>
              <a:t>segmentation</a:t>
            </a:r>
            <a:r>
              <a:rPr dirty="0" sz="1000">
                <a:latin typeface="Tahoma"/>
                <a:cs typeface="Tahoma"/>
              </a:rPr>
              <a:t> (LQ), </a:t>
            </a:r>
            <a:r>
              <a:rPr dirty="0" sz="1000" spc="-25">
                <a:latin typeface="Tahoma"/>
                <a:cs typeface="Tahoma"/>
              </a:rPr>
              <a:t>landmark </a:t>
            </a:r>
            <a:r>
              <a:rPr dirty="0" sz="1000" spc="-30">
                <a:latin typeface="Tahoma"/>
                <a:cs typeface="Tahoma"/>
              </a:rPr>
              <a:t>alignment</a:t>
            </a:r>
            <a:r>
              <a:rPr dirty="0" sz="1000" spc="-2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(HQ).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dirty="0" sz="1100" spc="-10" b="1">
                <a:latin typeface="Arial"/>
                <a:cs typeface="Arial"/>
              </a:rPr>
              <a:t>Detection</a:t>
            </a:r>
            <a:r>
              <a:rPr dirty="0" sz="1100" spc="2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Methods:</a:t>
            </a:r>
            <a:endParaRPr sz="1100">
              <a:latin typeface="Arial"/>
              <a:cs typeface="Arial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dirty="0" sz="1000" spc="-30">
                <a:latin typeface="Tahoma"/>
                <a:cs typeface="Tahoma"/>
              </a:rPr>
              <a:t>Lip-</a:t>
            </a:r>
            <a:r>
              <a:rPr dirty="0" sz="1000" spc="-25">
                <a:latin typeface="Tahoma"/>
                <a:cs typeface="Tahoma"/>
              </a:rPr>
              <a:t>syncing</a:t>
            </a:r>
            <a:r>
              <a:rPr dirty="0" sz="1000" spc="5">
                <a:latin typeface="Tahoma"/>
                <a:cs typeface="Tahoma"/>
              </a:rPr>
              <a:t> </a:t>
            </a:r>
            <a:r>
              <a:rPr dirty="0" sz="1000" spc="-25">
                <a:latin typeface="Tahoma"/>
                <a:cs typeface="Tahoma"/>
              </a:rPr>
              <a:t>detection:</a:t>
            </a:r>
            <a:r>
              <a:rPr dirty="0" sz="1000" spc="1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MFCCs,</a:t>
            </a:r>
            <a:r>
              <a:rPr dirty="0" sz="1000" spc="15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LSTM.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200"/>
              </a:lnSpc>
            </a:pPr>
            <a:r>
              <a:rPr dirty="0" sz="1000" spc="-65">
                <a:latin typeface="Tahoma"/>
                <a:cs typeface="Tahoma"/>
              </a:rPr>
              <a:t>Image-</a:t>
            </a:r>
            <a:r>
              <a:rPr dirty="0" sz="1000" spc="-55">
                <a:latin typeface="Tahoma"/>
                <a:cs typeface="Tahoma"/>
              </a:rPr>
              <a:t>based</a:t>
            </a:r>
            <a:r>
              <a:rPr dirty="0" sz="1000" spc="90">
                <a:latin typeface="Tahoma"/>
                <a:cs typeface="Tahoma"/>
              </a:rPr>
              <a:t> </a:t>
            </a:r>
            <a:r>
              <a:rPr dirty="0" sz="1000" spc="-45">
                <a:latin typeface="Tahoma"/>
                <a:cs typeface="Tahoma"/>
              </a:rPr>
              <a:t>systems:</a:t>
            </a:r>
            <a:r>
              <a:rPr dirty="0" sz="1000" spc="220">
                <a:latin typeface="Tahoma"/>
                <a:cs typeface="Tahoma"/>
              </a:rPr>
              <a:t> </a:t>
            </a:r>
            <a:r>
              <a:rPr dirty="0" sz="1000">
                <a:latin typeface="Tahoma"/>
                <a:cs typeface="Tahoma"/>
              </a:rPr>
              <a:t>PCA+LDA,</a:t>
            </a:r>
            <a:r>
              <a:rPr dirty="0" sz="1000" spc="90">
                <a:latin typeface="Tahoma"/>
                <a:cs typeface="Tahoma"/>
              </a:rPr>
              <a:t> </a:t>
            </a:r>
            <a:r>
              <a:rPr dirty="0" sz="1000" spc="-10">
                <a:latin typeface="Tahoma"/>
                <a:cs typeface="Tahoma"/>
              </a:rPr>
              <a:t>IQM+SVM.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-12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pc="65"/>
              <a:t>UADFV</a:t>
            </a:r>
            <a:r>
              <a:rPr dirty="0" spc="45"/>
              <a:t> </a:t>
            </a:r>
            <a:r>
              <a:rPr dirty="0" spc="-25"/>
              <a:t>Dataset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224076"/>
            <a:ext cx="65265" cy="6526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865" y="1413891"/>
            <a:ext cx="52590" cy="52590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865" y="1565719"/>
            <a:ext cx="52590" cy="5259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1742833"/>
            <a:ext cx="65265" cy="65265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865" y="1932647"/>
            <a:ext cx="52590" cy="5259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865" y="2084476"/>
            <a:ext cx="52590" cy="5259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0865" y="2236304"/>
            <a:ext cx="52590" cy="52590"/>
          </a:xfrm>
          <a:prstGeom prst="rect">
            <a:avLst/>
          </a:prstGeom>
        </p:spPr>
      </p:pic>
      <p:sp>
        <p:nvSpPr>
          <p:cNvPr id="11" name="object 11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2179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 spc="-10"/>
              <a:t>Overview:</a:t>
            </a: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dirty="0" sz="1000" spc="-40" b="0">
                <a:latin typeface="Tahoma"/>
                <a:cs typeface="Tahoma"/>
              </a:rPr>
              <a:t>Comprises </a:t>
            </a:r>
            <a:r>
              <a:rPr dirty="0" sz="1000" spc="-20" b="0">
                <a:latin typeface="Tahoma"/>
                <a:cs typeface="Tahoma"/>
              </a:rPr>
              <a:t>49</a:t>
            </a:r>
            <a:r>
              <a:rPr dirty="0" sz="1000" spc="-45" b="0">
                <a:latin typeface="Tahoma"/>
                <a:cs typeface="Tahoma"/>
              </a:rPr>
              <a:t> </a:t>
            </a:r>
            <a:r>
              <a:rPr dirty="0" sz="1000" spc="-20" b="0">
                <a:latin typeface="Tahoma"/>
                <a:cs typeface="Tahoma"/>
              </a:rPr>
              <a:t>real</a:t>
            </a:r>
            <a:r>
              <a:rPr dirty="0" sz="1000" spc="-35" b="0">
                <a:latin typeface="Tahoma"/>
                <a:cs typeface="Tahoma"/>
              </a:rPr>
              <a:t> </a:t>
            </a:r>
            <a:r>
              <a:rPr dirty="0" sz="1000" spc="-25" b="0">
                <a:latin typeface="Tahoma"/>
                <a:cs typeface="Tahoma"/>
              </a:rPr>
              <a:t>and</a:t>
            </a:r>
            <a:r>
              <a:rPr dirty="0" sz="1000" spc="-35" b="0">
                <a:latin typeface="Tahoma"/>
                <a:cs typeface="Tahoma"/>
              </a:rPr>
              <a:t> </a:t>
            </a:r>
            <a:r>
              <a:rPr dirty="0" sz="1000" spc="-20" b="0">
                <a:latin typeface="Tahoma"/>
                <a:cs typeface="Tahoma"/>
              </a:rPr>
              <a:t>49</a:t>
            </a:r>
            <a:r>
              <a:rPr dirty="0" sz="1000" spc="-40" b="0">
                <a:latin typeface="Tahoma"/>
                <a:cs typeface="Tahoma"/>
              </a:rPr>
              <a:t> Deepfake</a:t>
            </a:r>
            <a:r>
              <a:rPr dirty="0" sz="1000" spc="-35" b="0">
                <a:latin typeface="Tahoma"/>
                <a:cs typeface="Tahoma"/>
              </a:rPr>
              <a:t> </a:t>
            </a:r>
            <a:r>
              <a:rPr dirty="0" sz="1000" spc="-10" b="0">
                <a:latin typeface="Tahoma"/>
                <a:cs typeface="Tahoma"/>
              </a:rPr>
              <a:t>videos.</a:t>
            </a:r>
            <a:endParaRPr sz="1000">
              <a:latin typeface="Tahoma"/>
              <a:cs typeface="Tahoma"/>
            </a:endParaRPr>
          </a:p>
          <a:p>
            <a:pPr marL="289560">
              <a:lnSpc>
                <a:spcPts val="1200"/>
              </a:lnSpc>
            </a:pPr>
            <a:r>
              <a:rPr dirty="0" sz="1000" spc="-35" b="0">
                <a:latin typeface="Tahoma"/>
                <a:cs typeface="Tahoma"/>
              </a:rPr>
              <a:t>Average</a:t>
            </a:r>
            <a:r>
              <a:rPr dirty="0" sz="1000" spc="-45" b="0">
                <a:latin typeface="Tahoma"/>
                <a:cs typeface="Tahoma"/>
              </a:rPr>
              <a:t> </a:t>
            </a:r>
            <a:r>
              <a:rPr dirty="0" sz="1000" spc="-25" b="0">
                <a:latin typeface="Tahoma"/>
                <a:cs typeface="Tahoma"/>
              </a:rPr>
              <a:t>duration:</a:t>
            </a:r>
            <a:r>
              <a:rPr dirty="0" sz="1000" spc="25" b="0">
                <a:latin typeface="Tahoma"/>
                <a:cs typeface="Tahoma"/>
              </a:rPr>
              <a:t> </a:t>
            </a:r>
            <a:r>
              <a:rPr dirty="0" sz="1000" spc="-40" b="0">
                <a:latin typeface="Tahoma"/>
                <a:cs typeface="Tahoma"/>
              </a:rPr>
              <a:t>11.14 </a:t>
            </a:r>
            <a:r>
              <a:rPr dirty="0" sz="1000" spc="-50" b="0">
                <a:latin typeface="Tahoma"/>
                <a:cs typeface="Tahoma"/>
              </a:rPr>
              <a:t>seconds,</a:t>
            </a:r>
            <a:r>
              <a:rPr dirty="0" sz="1000" spc="-25" b="0">
                <a:latin typeface="Tahoma"/>
                <a:cs typeface="Tahoma"/>
              </a:rPr>
              <a:t> </a:t>
            </a:r>
            <a:r>
              <a:rPr dirty="0" sz="1000" spc="-30" b="0">
                <a:latin typeface="Tahoma"/>
                <a:cs typeface="Tahoma"/>
              </a:rPr>
              <a:t>resolution:</a:t>
            </a:r>
            <a:r>
              <a:rPr dirty="0" sz="1000" spc="50" b="0">
                <a:latin typeface="Tahoma"/>
                <a:cs typeface="Tahoma"/>
              </a:rPr>
              <a:t> </a:t>
            </a:r>
            <a:r>
              <a:rPr dirty="0" sz="1000" b="0">
                <a:latin typeface="Tahoma"/>
                <a:cs typeface="Tahoma"/>
              </a:rPr>
              <a:t>294</a:t>
            </a:r>
            <a:r>
              <a:rPr dirty="0" sz="450" spc="434" b="0">
                <a:latin typeface="Times New Roman"/>
                <a:cs typeface="Times New Roman"/>
              </a:rPr>
              <a:t> </a:t>
            </a:r>
            <a:r>
              <a:rPr dirty="0" sz="1000" spc="-40" b="0">
                <a:latin typeface="Tahoma"/>
                <a:cs typeface="Tahoma"/>
              </a:rPr>
              <a:t>500</a:t>
            </a:r>
            <a:r>
              <a:rPr dirty="0" sz="1000" spc="-35" b="0">
                <a:latin typeface="Tahoma"/>
                <a:cs typeface="Tahoma"/>
              </a:rPr>
              <a:t> </a:t>
            </a:r>
            <a:r>
              <a:rPr dirty="0" sz="1000" spc="-10" b="0">
                <a:latin typeface="Tahoma"/>
                <a:cs typeface="Tahoma"/>
              </a:rPr>
              <a:t>pixels.</a:t>
            </a: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pc="-10"/>
              <a:t>Detection</a:t>
            </a:r>
            <a:r>
              <a:rPr dirty="0" spc="25"/>
              <a:t> </a:t>
            </a:r>
            <a:r>
              <a:rPr dirty="0" spc="-10"/>
              <a:t>Method:</a:t>
            </a: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dirty="0" sz="1000" b="0">
                <a:latin typeface="Tahoma"/>
                <a:cs typeface="Tahoma"/>
              </a:rPr>
              <a:t>3D</a:t>
            </a:r>
            <a:r>
              <a:rPr dirty="0" sz="1000" spc="-15" b="0">
                <a:latin typeface="Tahoma"/>
                <a:cs typeface="Tahoma"/>
              </a:rPr>
              <a:t> </a:t>
            </a:r>
            <a:r>
              <a:rPr dirty="0" sz="1000" spc="-45" b="0">
                <a:latin typeface="Tahoma"/>
                <a:cs typeface="Tahoma"/>
              </a:rPr>
              <a:t>head</a:t>
            </a:r>
            <a:r>
              <a:rPr dirty="0" sz="1000" spc="-5" b="0">
                <a:latin typeface="Tahoma"/>
                <a:cs typeface="Tahoma"/>
              </a:rPr>
              <a:t> </a:t>
            </a:r>
            <a:r>
              <a:rPr dirty="0" sz="1000" spc="-45" b="0">
                <a:latin typeface="Tahoma"/>
                <a:cs typeface="Tahoma"/>
              </a:rPr>
              <a:t>pose</a:t>
            </a:r>
            <a:r>
              <a:rPr dirty="0" sz="1000" spc="-5" b="0">
                <a:latin typeface="Tahoma"/>
                <a:cs typeface="Tahoma"/>
              </a:rPr>
              <a:t> </a:t>
            </a:r>
            <a:r>
              <a:rPr dirty="0" sz="1000" spc="-10" b="0">
                <a:latin typeface="Tahoma"/>
                <a:cs typeface="Tahoma"/>
              </a:rPr>
              <a:t>inconsistencies.</a:t>
            </a:r>
            <a:endParaRPr sz="1000">
              <a:latin typeface="Tahoma"/>
              <a:cs typeface="Tahoma"/>
            </a:endParaRPr>
          </a:p>
          <a:p>
            <a:pPr marL="289560" marR="772160">
              <a:lnSpc>
                <a:spcPts val="1200"/>
              </a:lnSpc>
              <a:spcBef>
                <a:spcPts val="40"/>
              </a:spcBef>
            </a:pPr>
            <a:r>
              <a:rPr dirty="0" sz="1000" spc="-40" b="0">
                <a:latin typeface="Tahoma"/>
                <a:cs typeface="Tahoma"/>
              </a:rPr>
              <a:t>Features</a:t>
            </a:r>
            <a:r>
              <a:rPr dirty="0" sz="1000" spc="-10" b="0">
                <a:latin typeface="Tahoma"/>
                <a:cs typeface="Tahoma"/>
              </a:rPr>
              <a:t> </a:t>
            </a:r>
            <a:r>
              <a:rPr dirty="0" sz="1000" spc="-30" b="0">
                <a:latin typeface="Tahoma"/>
                <a:cs typeface="Tahoma"/>
              </a:rPr>
              <a:t>extracted</a:t>
            </a:r>
            <a:r>
              <a:rPr dirty="0" sz="1000" spc="-5" b="0">
                <a:latin typeface="Tahoma"/>
                <a:cs typeface="Tahoma"/>
              </a:rPr>
              <a:t> </a:t>
            </a:r>
            <a:r>
              <a:rPr dirty="0" sz="1000" spc="-30" b="0">
                <a:latin typeface="Tahoma"/>
                <a:cs typeface="Tahoma"/>
              </a:rPr>
              <a:t>using</a:t>
            </a:r>
            <a:r>
              <a:rPr dirty="0" sz="1000" spc="-10" b="0">
                <a:latin typeface="Tahoma"/>
                <a:cs typeface="Tahoma"/>
              </a:rPr>
              <a:t> </a:t>
            </a:r>
            <a:r>
              <a:rPr dirty="0" sz="1000" b="0">
                <a:latin typeface="Tahoma"/>
                <a:cs typeface="Tahoma"/>
              </a:rPr>
              <a:t>DLib</a:t>
            </a:r>
            <a:r>
              <a:rPr dirty="0" sz="1000" spc="-5" b="0">
                <a:latin typeface="Tahoma"/>
                <a:cs typeface="Tahoma"/>
              </a:rPr>
              <a:t> </a:t>
            </a:r>
            <a:r>
              <a:rPr dirty="0" sz="1000" spc="-25" b="0">
                <a:latin typeface="Tahoma"/>
                <a:cs typeface="Tahoma"/>
              </a:rPr>
              <a:t>and</a:t>
            </a:r>
            <a:r>
              <a:rPr dirty="0" sz="1000" spc="-5" b="0">
                <a:latin typeface="Tahoma"/>
                <a:cs typeface="Tahoma"/>
              </a:rPr>
              <a:t> </a:t>
            </a:r>
            <a:r>
              <a:rPr dirty="0" sz="1000" spc="-35" b="0">
                <a:latin typeface="Tahoma"/>
                <a:cs typeface="Tahoma"/>
              </a:rPr>
              <a:t>OpenFace2. </a:t>
            </a:r>
            <a:r>
              <a:rPr dirty="0" sz="1000" b="0">
                <a:latin typeface="Tahoma"/>
                <a:cs typeface="Tahoma"/>
              </a:rPr>
              <a:t>SVM</a:t>
            </a:r>
            <a:r>
              <a:rPr dirty="0" sz="1000" spc="5" b="0">
                <a:latin typeface="Tahoma"/>
                <a:cs typeface="Tahoma"/>
              </a:rPr>
              <a:t> </a:t>
            </a:r>
            <a:r>
              <a:rPr dirty="0" sz="1000" spc="-35" b="0">
                <a:latin typeface="Tahoma"/>
                <a:cs typeface="Tahoma"/>
              </a:rPr>
              <a:t>classifiers</a:t>
            </a:r>
            <a:r>
              <a:rPr dirty="0" sz="1000" spc="15" b="0">
                <a:latin typeface="Tahoma"/>
                <a:cs typeface="Tahoma"/>
              </a:rPr>
              <a:t> </a:t>
            </a:r>
            <a:r>
              <a:rPr dirty="0" sz="1000" spc="-10" b="0">
                <a:latin typeface="Tahoma"/>
                <a:cs typeface="Tahoma"/>
              </a:rPr>
              <a:t>for</a:t>
            </a:r>
            <a:r>
              <a:rPr dirty="0" sz="1000" spc="10" b="0">
                <a:latin typeface="Tahoma"/>
                <a:cs typeface="Tahoma"/>
              </a:rPr>
              <a:t> </a:t>
            </a:r>
            <a:r>
              <a:rPr dirty="0" sz="1000" b="0">
                <a:latin typeface="Tahoma"/>
                <a:cs typeface="Tahoma"/>
              </a:rPr>
              <a:t>final</a:t>
            </a:r>
            <a:r>
              <a:rPr dirty="0" sz="1000" spc="15" b="0">
                <a:latin typeface="Tahoma"/>
                <a:cs typeface="Tahoma"/>
              </a:rPr>
              <a:t> </a:t>
            </a:r>
            <a:r>
              <a:rPr dirty="0" sz="1000" spc="-10" b="0">
                <a:latin typeface="Tahoma"/>
                <a:cs typeface="Tahoma"/>
              </a:rPr>
              <a:t>classification.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ANAND M K  National Institute of Technology Karnataka, Surathkal  242CS008</dc:creator>
  <dc:title>A Systematic Literature Review on Datasets for Deepfake Images in Smart Cities</dc:title>
  <dcterms:created xsi:type="dcterms:W3CDTF">2025-02-02T11:30:27Z</dcterms:created>
  <dcterms:modified xsi:type="dcterms:W3CDTF">2025-02-02T11:30:27Z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2025-02-02T00:00:00Z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2025-02-02T00:00:00Z</vt:filetime>
  </property>
  <property fmtid="{D5CDD505-2E9C-101B-9397-08002B2CF9AE}" pid="5" name="PTEX.Fullbanner">
    <vt:lpwstr>This is MiKTeX-pdfTeX 4.18.0 (1.40.25)</vt:lpwstr>
  </property>
  <property fmtid="{D5CDD505-2E9C-101B-9397-08002B2CF9AE}" pid="6" name="Producer">
    <vt:lpwstr>MiKTeX pdfTeX-1.40.25</vt:lpwstr>
  </property>
</Properties>
</file>