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36029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629970"/>
            <a:ext cx="3568065" cy="240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7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728763"/>
            <a:ext cx="4483735" cy="757555"/>
            <a:chOff x="87743" y="728763"/>
            <a:chExt cx="4483735" cy="757555"/>
          </a:xfrm>
        </p:grpSpPr>
        <p:sp>
          <p:nvSpPr>
            <p:cNvPr id="3" name="object 3"/>
            <p:cNvSpPr/>
            <p:nvPr/>
          </p:nvSpPr>
          <p:spPr>
            <a:xfrm>
              <a:off x="87743" y="72876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792020"/>
              <a:ext cx="4432935" cy="694055"/>
            </a:xfrm>
            <a:custGeom>
              <a:avLst/>
              <a:gdLst/>
              <a:ahLst/>
              <a:cxnLst/>
              <a:rect l="l" t="t" r="r" b="b"/>
              <a:pathLst>
                <a:path w="4432935" h="694055">
                  <a:moveTo>
                    <a:pt x="4432566" y="0"/>
                  </a:moveTo>
                  <a:lnTo>
                    <a:pt x="0" y="0"/>
                  </a:lnTo>
                  <a:lnTo>
                    <a:pt x="0" y="693842"/>
                  </a:lnTo>
                  <a:lnTo>
                    <a:pt x="4432566" y="6938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773183"/>
              <a:ext cx="4432935" cy="662305"/>
            </a:xfrm>
            <a:custGeom>
              <a:avLst/>
              <a:gdLst/>
              <a:ahLst/>
              <a:cxnLst/>
              <a:rect l="l" t="t" r="r" b="b"/>
              <a:pathLst>
                <a:path w="4432935" h="662305">
                  <a:moveTo>
                    <a:pt x="4432566" y="0"/>
                  </a:moveTo>
                  <a:lnTo>
                    <a:pt x="0" y="0"/>
                  </a:lnTo>
                  <a:lnTo>
                    <a:pt x="0" y="611078"/>
                  </a:lnTo>
                  <a:lnTo>
                    <a:pt x="4008" y="630803"/>
                  </a:lnTo>
                  <a:lnTo>
                    <a:pt x="14922" y="646956"/>
                  </a:lnTo>
                  <a:lnTo>
                    <a:pt x="31075" y="657870"/>
                  </a:lnTo>
                  <a:lnTo>
                    <a:pt x="50800" y="661878"/>
                  </a:lnTo>
                  <a:lnTo>
                    <a:pt x="4381765" y="661878"/>
                  </a:lnTo>
                  <a:lnTo>
                    <a:pt x="4401490" y="657870"/>
                  </a:lnTo>
                  <a:lnTo>
                    <a:pt x="4417643" y="646956"/>
                  </a:lnTo>
                  <a:lnTo>
                    <a:pt x="4428558" y="630803"/>
                  </a:lnTo>
                  <a:lnTo>
                    <a:pt x="4432566" y="61107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544" y="792020"/>
            <a:ext cx="4432935" cy="6940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56310" marR="487680" indent="-564515">
              <a:lnSpc>
                <a:spcPct val="106700"/>
              </a:lnSpc>
              <a:spcBef>
                <a:spcPts val="330"/>
              </a:spcBef>
            </a:pPr>
            <a:r>
              <a:rPr spc="80" dirty="0"/>
              <a:t>A</a:t>
            </a:r>
            <a:r>
              <a:rPr spc="-40" dirty="0"/>
              <a:t> </a:t>
            </a:r>
            <a:r>
              <a:rPr spc="-25" dirty="0"/>
              <a:t>Systematic</a:t>
            </a:r>
            <a:r>
              <a:rPr spc="-40" dirty="0"/>
              <a:t> </a:t>
            </a:r>
            <a:r>
              <a:rPr spc="-25" dirty="0"/>
              <a:t>Literature</a:t>
            </a:r>
            <a:r>
              <a:rPr spc="-40" dirty="0"/>
              <a:t> </a:t>
            </a:r>
            <a:r>
              <a:rPr spc="-45" dirty="0"/>
              <a:t>Review</a:t>
            </a:r>
            <a:r>
              <a:rPr spc="-3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spc="-30" dirty="0"/>
              <a:t>Datasets</a:t>
            </a:r>
            <a:r>
              <a:rPr spc="-40" dirty="0"/>
              <a:t> </a:t>
            </a:r>
            <a:r>
              <a:rPr spc="-25" dirty="0"/>
              <a:t>for </a:t>
            </a:r>
            <a:r>
              <a:rPr spc="-55" dirty="0"/>
              <a:t>Deepfake </a:t>
            </a:r>
            <a:r>
              <a:rPr spc="-85" dirty="0"/>
              <a:t>Images</a:t>
            </a:r>
            <a:r>
              <a:rPr spc="-2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10" dirty="0"/>
              <a:t>Smart</a:t>
            </a:r>
            <a:r>
              <a:rPr spc="-40" dirty="0"/>
              <a:t> </a:t>
            </a:r>
            <a:r>
              <a:rPr spc="-10" dirty="0"/>
              <a:t>Cities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344" y="1645144"/>
            <a:ext cx="316801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ANAND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M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K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National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Institute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Technology </a:t>
            </a:r>
            <a:r>
              <a:rPr sz="1100" spc="-25" dirty="0">
                <a:latin typeface="Tahoma"/>
                <a:cs typeface="Tahoma"/>
              </a:rPr>
              <a:t>Karnataka,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Surathkal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rebuchet MS"/>
                <a:cs typeface="Trebuchet MS"/>
              </a:rPr>
              <a:t>242CS008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21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Quantitative</a:t>
            </a:r>
            <a:r>
              <a:rPr spc="-50" dirty="0"/>
              <a:t> </a:t>
            </a:r>
            <a:r>
              <a:rPr spc="-45" dirty="0"/>
              <a:t>Comparison </a:t>
            </a:r>
            <a:r>
              <a:rPr dirty="0"/>
              <a:t>of</a:t>
            </a:r>
            <a:r>
              <a:rPr spc="-50" dirty="0"/>
              <a:t> </a:t>
            </a:r>
            <a:r>
              <a:rPr spc="-55" dirty="0"/>
              <a:t>Deepfake</a:t>
            </a:r>
            <a:r>
              <a:rPr spc="-45" dirty="0"/>
              <a:t> </a:t>
            </a:r>
            <a:r>
              <a:rPr spc="-20" dirty="0"/>
              <a:t>Datasets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6180" y="1042230"/>
            <a:ext cx="3236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Table: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Quantitative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comparison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various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Deepfake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datasets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8544" y="1460284"/>
          <a:ext cx="4552315" cy="117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Dataset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spc="-30" dirty="0">
                          <a:latin typeface="Arial"/>
                          <a:cs typeface="Arial"/>
                        </a:rPr>
                        <a:t>Unique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fake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videos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1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videos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1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subject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DF-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TIMIT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640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960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43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UADFV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FF++</a:t>
                      </a:r>
                      <a:r>
                        <a:rPr sz="1100" spc="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DF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4,000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5,000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ts val="1175"/>
                        </a:lnSpc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?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DeeperForensics-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1.0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1,000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60,000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100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DFDC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104,500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128,154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960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4601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135811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287653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591310"/>
            <a:ext cx="52590" cy="5259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2932" y="837475"/>
            <a:ext cx="3850004" cy="1000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Arial"/>
                <a:cs typeface="Arial"/>
              </a:rPr>
              <a:t>Dataset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Evolution:</a:t>
            </a:r>
            <a:endParaRPr sz="1100" dirty="0">
              <a:latin typeface="Arial"/>
              <a:cs typeface="Arial"/>
            </a:endParaRPr>
          </a:p>
          <a:p>
            <a:pPr marL="289560" marR="1524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Early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datasets:</a:t>
            </a:r>
            <a:r>
              <a:rPr sz="1000" spc="1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UADFV,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DF-TIMIT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(small-</a:t>
            </a:r>
            <a:r>
              <a:rPr sz="1000" spc="-25" dirty="0">
                <a:latin typeface="Tahoma"/>
                <a:cs typeface="Tahoma"/>
              </a:rPr>
              <a:t>scale,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limited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diversity). </a:t>
            </a:r>
            <a:r>
              <a:rPr sz="1000" spc="-55" dirty="0">
                <a:latin typeface="Tahoma"/>
                <a:cs typeface="Tahoma"/>
              </a:rPr>
              <a:t>Second-</a:t>
            </a:r>
            <a:r>
              <a:rPr sz="1000" spc="-35" dirty="0">
                <a:latin typeface="Tahoma"/>
                <a:cs typeface="Tahoma"/>
              </a:rPr>
              <a:t>generation: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FaceForensics++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(higher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quality,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ethical considerations).</a:t>
            </a:r>
            <a:endParaRPr sz="1000" dirty="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spc="-40" dirty="0">
                <a:latin typeface="Tahoma"/>
                <a:cs typeface="Tahoma"/>
              </a:rPr>
              <a:t>Third-</a:t>
            </a:r>
            <a:r>
              <a:rPr sz="1000" spc="-25" dirty="0">
                <a:latin typeface="Tahoma"/>
                <a:cs typeface="Tahoma"/>
              </a:rPr>
              <a:t>generation:</a:t>
            </a:r>
            <a:r>
              <a:rPr sz="1000" spc="1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DeeperForensics-</a:t>
            </a:r>
            <a:r>
              <a:rPr sz="1000" spc="-25" dirty="0">
                <a:latin typeface="Tahoma"/>
                <a:cs typeface="Tahoma"/>
              </a:rPr>
              <a:t>1.0,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DFDC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(large-</a:t>
            </a:r>
            <a:r>
              <a:rPr sz="1000" spc="-35" dirty="0">
                <a:latin typeface="Tahoma"/>
                <a:cs typeface="Tahoma"/>
              </a:rPr>
              <a:t>scale,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diverse, </a:t>
            </a:r>
            <a:r>
              <a:rPr sz="1000" spc="-10" dirty="0">
                <a:latin typeface="Tahoma"/>
                <a:cs typeface="Tahoma"/>
              </a:rPr>
              <a:t>robust).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Abstract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92441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5430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444116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747774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051431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355100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808988"/>
            <a:ext cx="4052570" cy="20237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7314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Deepfake</a:t>
            </a:r>
            <a:r>
              <a:rPr sz="1100" spc="-40" dirty="0">
                <a:latin typeface="Tahoma"/>
                <a:cs typeface="Tahoma"/>
              </a:rPr>
              <a:t> image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datasets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are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critical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developing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robust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detection </a:t>
            </a:r>
            <a:r>
              <a:rPr sz="1100" spc="-50" dirty="0">
                <a:latin typeface="Tahoma"/>
                <a:cs typeface="Tahoma"/>
              </a:rPr>
              <a:t>systems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smart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cities.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review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systematically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examines:</a:t>
            </a:r>
            <a:endParaRPr sz="1100">
              <a:latin typeface="Tahoma"/>
              <a:cs typeface="Tahoma"/>
            </a:endParaRPr>
          </a:p>
          <a:p>
            <a:pPr marL="289560" marR="69596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Tahoma"/>
                <a:cs typeface="Tahoma"/>
              </a:rPr>
              <a:t>Key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datasets: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DFDC,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DeeperForensics,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FaceForensics++, </a:t>
            </a:r>
            <a:r>
              <a:rPr sz="1000" spc="-25" dirty="0">
                <a:latin typeface="Tahoma"/>
                <a:cs typeface="Tahoma"/>
              </a:rPr>
              <a:t>DeepfakeTIMIT,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UADFV.</a:t>
            </a:r>
            <a:endParaRPr sz="1000">
              <a:latin typeface="Tahoma"/>
              <a:cs typeface="Tahoma"/>
            </a:endParaRPr>
          </a:p>
          <a:p>
            <a:pPr marL="289560" marR="250190">
              <a:lnSpc>
                <a:spcPts val="1200"/>
              </a:lnSpc>
              <a:spcBef>
                <a:spcPts val="30"/>
              </a:spcBef>
            </a:pPr>
            <a:r>
              <a:rPr sz="1000" spc="-40" dirty="0">
                <a:latin typeface="Tahoma"/>
                <a:cs typeface="Tahoma"/>
              </a:rPr>
              <a:t>Deepfake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generation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techniques: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GANs,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Autoencoders,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hybrid models.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sz="1000" spc="-35" dirty="0">
                <a:latin typeface="Tahoma"/>
                <a:cs typeface="Tahoma"/>
              </a:rPr>
              <a:t>Preprocessing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methods: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Data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augmentation,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feature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extraction,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10" dirty="0">
                <a:latin typeface="Tahoma"/>
                <a:cs typeface="Tahoma"/>
              </a:rPr>
              <a:t>artifact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analysis.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20" dirty="0">
                <a:latin typeface="Tahoma"/>
                <a:cs typeface="Tahoma"/>
              </a:rPr>
              <a:t>Detection </a:t>
            </a:r>
            <a:r>
              <a:rPr sz="1000" spc="-35" dirty="0">
                <a:latin typeface="Tahoma"/>
                <a:cs typeface="Tahoma"/>
              </a:rPr>
              <a:t>methods: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CNNs,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RNNs,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hybrid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models.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sz="1100" spc="-40" dirty="0">
                <a:latin typeface="Tahoma"/>
                <a:cs typeface="Tahoma"/>
              </a:rPr>
              <a:t>Challenges: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Dataset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biases,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generalization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issues,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real-</a:t>
            </a:r>
            <a:r>
              <a:rPr sz="1100" spc="-25" dirty="0">
                <a:latin typeface="Tahoma"/>
                <a:cs typeface="Tahoma"/>
              </a:rPr>
              <a:t>time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processing </a:t>
            </a:r>
            <a:r>
              <a:rPr sz="1100" spc="-10" dirty="0">
                <a:latin typeface="Tahoma"/>
                <a:cs typeface="Tahoma"/>
              </a:rPr>
              <a:t>requirements.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255245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0659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96404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200061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351889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52900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718818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022475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2351430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541231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844901"/>
            <a:ext cx="52590" cy="5259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02932" y="598055"/>
            <a:ext cx="4070350" cy="24923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30" dirty="0">
                <a:latin typeface="Arial"/>
                <a:cs typeface="Arial"/>
              </a:rPr>
              <a:t>Deepfake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Technology:</a:t>
            </a:r>
            <a:endParaRPr sz="1100">
              <a:latin typeface="Arial"/>
              <a:cs typeface="Arial"/>
            </a:endParaRPr>
          </a:p>
          <a:p>
            <a:pPr marL="289560" marR="22225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Rapid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advancements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AI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 </a:t>
            </a:r>
            <a:r>
              <a:rPr sz="1000" spc="-60" dirty="0">
                <a:latin typeface="Tahoma"/>
                <a:cs typeface="Tahoma"/>
              </a:rPr>
              <a:t>deep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learning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enable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25" dirty="0">
                <a:latin typeface="Tahoma"/>
                <a:cs typeface="Tahoma"/>
              </a:rPr>
              <a:t> creation of highly</a:t>
            </a:r>
            <a:r>
              <a:rPr sz="1000" spc="-20" dirty="0">
                <a:latin typeface="Tahoma"/>
                <a:cs typeface="Tahoma"/>
              </a:rPr>
              <a:t> realistic </a:t>
            </a:r>
            <a:r>
              <a:rPr sz="1000" spc="-30" dirty="0">
                <a:latin typeface="Tahoma"/>
                <a:cs typeface="Tahoma"/>
              </a:rPr>
              <a:t>synthetic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images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videos.</a:t>
            </a:r>
            <a:endParaRPr sz="1000">
              <a:latin typeface="Tahoma"/>
              <a:cs typeface="Tahoma"/>
            </a:endParaRPr>
          </a:p>
          <a:p>
            <a:pPr marL="289560" marR="699770">
              <a:lnSpc>
                <a:spcPts val="1200"/>
              </a:lnSpc>
              <a:spcBef>
                <a:spcPts val="35"/>
              </a:spcBef>
            </a:pPr>
            <a:r>
              <a:rPr sz="1000" spc="-10" dirty="0">
                <a:latin typeface="Tahoma"/>
                <a:cs typeface="Tahoma"/>
              </a:rPr>
              <a:t>Applications: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Entertainment,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education,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accessibility. Risks: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Identity </a:t>
            </a:r>
            <a:r>
              <a:rPr sz="1000" spc="-10" dirty="0">
                <a:latin typeface="Tahoma"/>
                <a:cs typeface="Tahoma"/>
              </a:rPr>
              <a:t>theft,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misinformation, </a:t>
            </a:r>
            <a:r>
              <a:rPr sz="1000" spc="-40" dirty="0">
                <a:latin typeface="Tahoma"/>
                <a:cs typeface="Tahoma"/>
              </a:rPr>
              <a:t>unauthorized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access.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b="1" spc="-10" dirty="0">
                <a:latin typeface="Arial"/>
                <a:cs typeface="Arial"/>
              </a:rPr>
              <a:t>Smart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Cities:</a:t>
            </a:r>
            <a:endParaRPr sz="1100">
              <a:latin typeface="Arial"/>
              <a:cs typeface="Arial"/>
            </a:endParaRPr>
          </a:p>
          <a:p>
            <a:pPr marL="289560" marR="200025">
              <a:lnSpc>
                <a:spcPct val="100000"/>
              </a:lnSpc>
              <a:spcBef>
                <a:spcPts val="170"/>
              </a:spcBef>
            </a:pPr>
            <a:r>
              <a:rPr sz="1000" spc="-10" dirty="0">
                <a:latin typeface="Tahoma"/>
                <a:cs typeface="Tahoma"/>
              </a:rPr>
              <a:t>Rely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IoT,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AI,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big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analytics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urban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infrastructure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 </a:t>
            </a:r>
            <a:r>
              <a:rPr sz="1000" spc="-10" dirty="0">
                <a:latin typeface="Tahoma"/>
                <a:cs typeface="Tahoma"/>
              </a:rPr>
              <a:t>services.</a:t>
            </a:r>
            <a:endParaRPr sz="1000">
              <a:latin typeface="Tahoma"/>
              <a:cs typeface="Tahoma"/>
            </a:endParaRPr>
          </a:p>
          <a:p>
            <a:pPr marL="289560" marR="125095">
              <a:lnSpc>
                <a:spcPts val="1200"/>
              </a:lnSpc>
              <a:spcBef>
                <a:spcPts val="35"/>
              </a:spcBef>
            </a:pPr>
            <a:r>
              <a:rPr sz="1000" spc="-25" dirty="0">
                <a:latin typeface="Tahoma"/>
                <a:cs typeface="Tahoma"/>
              </a:rPr>
              <a:t>Vulnerabilities: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Surveillance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systems,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authentication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protocols,</a:t>
            </a:r>
            <a:r>
              <a:rPr sz="1000" spc="-10" dirty="0">
                <a:latin typeface="Tahoma"/>
                <a:cs typeface="Tahoma"/>
              </a:rPr>
              <a:t> public </a:t>
            </a:r>
            <a:r>
              <a:rPr sz="1000" spc="-30" dirty="0">
                <a:latin typeface="Tahoma"/>
                <a:cs typeface="Tahoma"/>
              </a:rPr>
              <a:t>information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dissemination.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b="1" dirty="0">
                <a:latin typeface="Arial"/>
                <a:cs typeface="Arial"/>
              </a:rPr>
              <a:t>Need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Detection: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25" dirty="0">
                <a:latin typeface="Tahoma"/>
                <a:cs typeface="Tahoma"/>
              </a:rPr>
              <a:t>High-</a:t>
            </a:r>
            <a:r>
              <a:rPr sz="1000" spc="-20" dirty="0">
                <a:latin typeface="Tahoma"/>
                <a:cs typeface="Tahoma"/>
              </a:rPr>
              <a:t>quality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datasets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essential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0" dirty="0">
                <a:latin typeface="Tahoma"/>
                <a:cs typeface="Tahoma"/>
              </a:rPr>
              <a:t> training</a:t>
            </a:r>
            <a:r>
              <a:rPr sz="1000" spc="-25" dirty="0">
                <a:latin typeface="Tahoma"/>
                <a:cs typeface="Tahoma"/>
              </a:rPr>
              <a:t> 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evaluating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detection models.</a:t>
            </a:r>
            <a:endParaRPr sz="1000">
              <a:latin typeface="Tahoma"/>
              <a:cs typeface="Tahoma"/>
            </a:endParaRPr>
          </a:p>
          <a:p>
            <a:pPr marL="289560" marR="312420">
              <a:lnSpc>
                <a:spcPts val="1200"/>
              </a:lnSpc>
              <a:spcBef>
                <a:spcPts val="30"/>
              </a:spcBef>
            </a:pPr>
            <a:r>
              <a:rPr sz="1000" spc="-25" dirty="0">
                <a:latin typeface="Tahoma"/>
                <a:cs typeface="Tahoma"/>
              </a:rPr>
              <a:t>Current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datasets:</a:t>
            </a:r>
            <a:r>
              <a:rPr sz="1000" spc="19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DFDC,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FaceForensics++,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DeeperForensics-</a:t>
            </a:r>
            <a:r>
              <a:rPr sz="1000" spc="-20" dirty="0">
                <a:latin typeface="Tahoma"/>
                <a:cs typeface="Tahoma"/>
              </a:rPr>
              <a:t>1.0, </a:t>
            </a:r>
            <a:r>
              <a:rPr sz="1000" dirty="0">
                <a:latin typeface="Tahoma"/>
                <a:cs typeface="Tahoma"/>
              </a:rPr>
              <a:t>DF-TIMIT,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UADFV.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Method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17042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06856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958684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87627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77441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781098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1958213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148027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299855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089" y="2628798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818612"/>
            <a:ext cx="52590" cy="52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3122269"/>
            <a:ext cx="52590" cy="5259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02932" y="508507"/>
            <a:ext cx="4071620" cy="2707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10" dirty="0">
                <a:latin typeface="Arial"/>
                <a:cs typeface="Arial"/>
              </a:rPr>
              <a:t>Literature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Search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Procedure:</a:t>
            </a:r>
            <a:endParaRPr sz="1100">
              <a:latin typeface="Arial"/>
              <a:cs typeface="Arial"/>
            </a:endParaRPr>
          </a:p>
          <a:p>
            <a:pPr marL="289560" marR="465455">
              <a:lnSpc>
                <a:spcPct val="100000"/>
              </a:lnSpc>
              <a:spcBef>
                <a:spcPts val="175"/>
              </a:spcBef>
            </a:pPr>
            <a:r>
              <a:rPr sz="1000" spc="-35" dirty="0">
                <a:latin typeface="Tahoma"/>
                <a:cs typeface="Tahoma"/>
              </a:rPr>
              <a:t>Databases: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ScienceDirect,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IEEE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Xplore, </a:t>
            </a:r>
            <a:r>
              <a:rPr sz="1000" spc="50" dirty="0">
                <a:latin typeface="Tahoma"/>
                <a:cs typeface="Tahoma"/>
              </a:rPr>
              <a:t>ACM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Digital</a:t>
            </a:r>
            <a:r>
              <a:rPr sz="1000" spc="-10" dirty="0">
                <a:latin typeface="Tahoma"/>
                <a:cs typeface="Tahoma"/>
              </a:rPr>
              <a:t> Library. </a:t>
            </a:r>
            <a:r>
              <a:rPr sz="1000" spc="-35" dirty="0">
                <a:latin typeface="Tahoma"/>
                <a:cs typeface="Tahoma"/>
              </a:rPr>
              <a:t>Keywords: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”deepfake</a:t>
            </a:r>
            <a:r>
              <a:rPr sz="1000" spc="-20" dirty="0">
                <a:latin typeface="Tahoma"/>
                <a:cs typeface="Tahoma"/>
              </a:rPr>
              <a:t> detection,”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”image</a:t>
            </a:r>
            <a:r>
              <a:rPr sz="1000" spc="-20" dirty="0">
                <a:latin typeface="Tahoma"/>
                <a:cs typeface="Tahoma"/>
              </a:rPr>
              <a:t> dataset,” </a:t>
            </a:r>
            <a:r>
              <a:rPr sz="1000" spc="-10" dirty="0">
                <a:latin typeface="Tahoma"/>
                <a:cs typeface="Tahoma"/>
              </a:rPr>
              <a:t>”smart</a:t>
            </a:r>
            <a:r>
              <a:rPr sz="1000" spc="-20" dirty="0">
                <a:latin typeface="Tahoma"/>
                <a:cs typeface="Tahoma"/>
              </a:rPr>
              <a:t> city </a:t>
            </a:r>
            <a:r>
              <a:rPr sz="1000" spc="-10" dirty="0">
                <a:latin typeface="Tahoma"/>
                <a:cs typeface="Tahoma"/>
              </a:rPr>
              <a:t>surveillance.”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-60" dirty="0">
                <a:latin typeface="Arial"/>
                <a:cs typeface="Arial"/>
              </a:rPr>
              <a:t>Research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Problems:</a:t>
            </a:r>
            <a:endParaRPr sz="1100">
              <a:latin typeface="Arial"/>
              <a:cs typeface="Arial"/>
            </a:endParaRPr>
          </a:p>
          <a:p>
            <a:pPr marL="289560" marR="80645">
              <a:lnSpc>
                <a:spcPct val="100000"/>
              </a:lnSpc>
              <a:spcBef>
                <a:spcPts val="175"/>
              </a:spcBef>
            </a:pPr>
            <a:r>
              <a:rPr sz="1000" spc="-20" dirty="0">
                <a:latin typeface="Tahoma"/>
                <a:cs typeface="Tahoma"/>
              </a:rPr>
              <a:t>Focus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30" dirty="0">
                <a:latin typeface="Tahoma"/>
                <a:cs typeface="Tahoma"/>
              </a:rPr>
              <a:t> smart </a:t>
            </a:r>
            <a:r>
              <a:rPr sz="1000" dirty="0">
                <a:latin typeface="Tahoma"/>
                <a:cs typeface="Tahoma"/>
              </a:rPr>
              <a:t>city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security,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deepfake</a:t>
            </a:r>
            <a:r>
              <a:rPr sz="1000" spc="-30" dirty="0">
                <a:latin typeface="Tahoma"/>
                <a:cs typeface="Tahoma"/>
              </a:rPr>
              <a:t> detection, </a:t>
            </a:r>
            <a:r>
              <a:rPr sz="1000" spc="-25" dirty="0">
                <a:latin typeface="Tahoma"/>
                <a:cs typeface="Tahoma"/>
              </a:rPr>
              <a:t>and </a:t>
            </a:r>
            <a:r>
              <a:rPr sz="1000" spc="-30" dirty="0">
                <a:latin typeface="Tahoma"/>
                <a:cs typeface="Tahoma"/>
              </a:rPr>
              <a:t>dataset </a:t>
            </a:r>
            <a:r>
              <a:rPr sz="1000" spc="-10" dirty="0">
                <a:latin typeface="Tahoma"/>
                <a:cs typeface="Tahoma"/>
              </a:rPr>
              <a:t>creation methodologies.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spc="-35" dirty="0">
                <a:latin typeface="Tahoma"/>
                <a:cs typeface="Tahoma"/>
              </a:rPr>
              <a:t>Inclusion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criteria: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Experimental </a:t>
            </a:r>
            <a:r>
              <a:rPr sz="1000" spc="-35" dirty="0">
                <a:latin typeface="Tahoma"/>
                <a:cs typeface="Tahoma"/>
              </a:rPr>
              <a:t>studies,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surveys,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observational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studies.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b="1" spc="-50" dirty="0">
                <a:latin typeface="Arial"/>
                <a:cs typeface="Arial"/>
              </a:rPr>
              <a:t>Search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Strategy: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Boolean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operators:</a:t>
            </a:r>
            <a:r>
              <a:rPr sz="1000" spc="10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AND, </a:t>
            </a:r>
            <a:r>
              <a:rPr sz="1000" spc="-25" dirty="0">
                <a:latin typeface="Tahoma"/>
                <a:cs typeface="Tahoma"/>
              </a:rPr>
              <a:t>OR.</a:t>
            </a:r>
            <a:endParaRPr sz="1000">
              <a:latin typeface="Tahoma"/>
              <a:cs typeface="Tahoma"/>
            </a:endParaRPr>
          </a:p>
          <a:p>
            <a:pPr marL="289560" marR="364490">
              <a:lnSpc>
                <a:spcPts val="1200"/>
              </a:lnSpc>
              <a:spcBef>
                <a:spcPts val="40"/>
              </a:spcBef>
            </a:pPr>
            <a:r>
              <a:rPr sz="1000" spc="-35" dirty="0">
                <a:latin typeface="Tahoma"/>
                <a:cs typeface="Tahoma"/>
              </a:rPr>
              <a:t>Search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string:</a:t>
            </a:r>
            <a:r>
              <a:rPr sz="1000" spc="10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”deepfake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detection”</a:t>
            </a:r>
            <a:r>
              <a:rPr sz="1000" dirty="0">
                <a:latin typeface="Tahoma"/>
                <a:cs typeface="Tahoma"/>
              </a:rPr>
              <a:t> AND </a:t>
            </a:r>
            <a:r>
              <a:rPr sz="1000" spc="-10" dirty="0">
                <a:latin typeface="Tahoma"/>
                <a:cs typeface="Tahoma"/>
              </a:rPr>
              <a:t>”image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dataset”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 </a:t>
            </a:r>
            <a:r>
              <a:rPr sz="1000" spc="-10" dirty="0">
                <a:latin typeface="Tahoma"/>
                <a:cs typeface="Tahoma"/>
              </a:rPr>
              <a:t>”smart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city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surveillance.”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b="1" spc="-35" dirty="0">
                <a:latin typeface="Arial"/>
                <a:cs typeface="Arial"/>
              </a:rPr>
              <a:t>Selection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Studies:</a:t>
            </a:r>
            <a:endParaRPr sz="1100">
              <a:latin typeface="Arial"/>
              <a:cs typeface="Arial"/>
            </a:endParaRPr>
          </a:p>
          <a:p>
            <a:pPr marL="289560" marR="13271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extraction: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Authors,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publication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year,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dataset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details,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detection </a:t>
            </a:r>
            <a:r>
              <a:rPr sz="1000" spc="-10" dirty="0">
                <a:latin typeface="Tahoma"/>
                <a:cs typeface="Tahoma"/>
              </a:rPr>
              <a:t>methods.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spc="-20" dirty="0">
                <a:latin typeface="Tahoma"/>
                <a:cs typeface="Tahoma"/>
              </a:rPr>
              <a:t>Analysis: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Comparative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evaluation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datasets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 </a:t>
            </a:r>
            <a:r>
              <a:rPr sz="1000" spc="-30" dirty="0">
                <a:latin typeface="Tahoma"/>
                <a:cs typeface="Tahoma"/>
              </a:rPr>
              <a:t>detection</a:t>
            </a:r>
            <a:r>
              <a:rPr sz="1000" spc="-25" dirty="0">
                <a:latin typeface="Tahoma"/>
                <a:cs typeface="Tahoma"/>
              </a:rPr>
              <a:t> techniques.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DeepFake</a:t>
            </a:r>
            <a:r>
              <a:rPr spc="35" dirty="0"/>
              <a:t> </a:t>
            </a:r>
            <a:r>
              <a:rPr spc="-20" dirty="0"/>
              <a:t>Detection</a:t>
            </a:r>
            <a:r>
              <a:rPr spc="35" dirty="0"/>
              <a:t> </a:t>
            </a:r>
            <a:r>
              <a:rPr spc="-40" dirty="0"/>
              <a:t>Challenge</a:t>
            </a:r>
            <a:r>
              <a:rPr spc="40" dirty="0"/>
              <a:t> </a:t>
            </a:r>
            <a:r>
              <a:rPr dirty="0"/>
              <a:t>(DFDC)</a:t>
            </a:r>
            <a:r>
              <a:rPr spc="35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3850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28319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80147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5726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47076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598904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750733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902561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2079675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269490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21318"/>
            <a:ext cx="52590" cy="52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1089" y="2598432"/>
            <a:ext cx="65265" cy="652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0865" y="2788247"/>
            <a:ext cx="52590" cy="5259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0865" y="2940075"/>
            <a:ext cx="52590" cy="5259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02932" y="629970"/>
            <a:ext cx="3876040" cy="24034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10" dirty="0">
                <a:latin typeface="Arial"/>
                <a:cs typeface="Arial"/>
              </a:rPr>
              <a:t>Overview:</a:t>
            </a:r>
            <a:endParaRPr sz="1100">
              <a:latin typeface="Arial"/>
              <a:cs typeface="Arial"/>
            </a:endParaRPr>
          </a:p>
          <a:p>
            <a:pPr marL="289560" marR="800100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Largest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and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most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diverse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deepfake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video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dataset. </a:t>
            </a:r>
            <a:r>
              <a:rPr sz="1000" spc="-20" dirty="0">
                <a:latin typeface="Tahoma"/>
                <a:cs typeface="Tahoma"/>
              </a:rPr>
              <a:t>Contains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over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100,000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video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clips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from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3,426 </a:t>
            </a:r>
            <a:r>
              <a:rPr sz="1000" spc="-30" dirty="0">
                <a:latin typeface="Tahoma"/>
                <a:cs typeface="Tahoma"/>
              </a:rPr>
              <a:t>actors.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spc="-35" dirty="0">
                <a:latin typeface="Arial"/>
                <a:cs typeface="Arial"/>
              </a:rPr>
              <a:t>Generation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latin typeface="Tahoma"/>
                <a:cs typeface="Tahoma"/>
              </a:rPr>
              <a:t>Deepfake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Autoencoder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(DFAE):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Shared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encoder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two </a:t>
            </a:r>
            <a:r>
              <a:rPr sz="1000" spc="-35" dirty="0">
                <a:latin typeface="Tahoma"/>
                <a:cs typeface="Tahoma"/>
              </a:rPr>
              <a:t>decoders. </a:t>
            </a:r>
            <a:r>
              <a:rPr sz="1000" spc="70" dirty="0">
                <a:latin typeface="Tahoma"/>
                <a:cs typeface="Tahoma"/>
              </a:rPr>
              <a:t>MM/NN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Face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Swap: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Custom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morphable-</a:t>
            </a:r>
            <a:r>
              <a:rPr sz="1000" spc="-30" dirty="0">
                <a:latin typeface="Tahoma"/>
                <a:cs typeface="Tahoma"/>
              </a:rPr>
              <a:t>mask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model.</a:t>
            </a:r>
            <a:endParaRPr sz="1000">
              <a:latin typeface="Tahoma"/>
              <a:cs typeface="Tahoma"/>
            </a:endParaRPr>
          </a:p>
          <a:p>
            <a:pPr marL="289560" marR="676275">
              <a:lnSpc>
                <a:spcPts val="12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Neural</a:t>
            </a:r>
            <a:r>
              <a:rPr sz="1000" spc="-10" dirty="0">
                <a:latin typeface="Tahoma"/>
                <a:cs typeface="Tahoma"/>
              </a:rPr>
              <a:t> Talking </a:t>
            </a:r>
            <a:r>
              <a:rPr sz="1000" spc="-30" dirty="0">
                <a:latin typeface="Tahoma"/>
                <a:cs typeface="Tahoma"/>
              </a:rPr>
              <a:t>Heads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(NTH):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Meta-</a:t>
            </a:r>
            <a:r>
              <a:rPr sz="1000" spc="-30" dirty="0">
                <a:latin typeface="Tahoma"/>
                <a:cs typeface="Tahoma"/>
              </a:rPr>
              <a:t>learning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approach. </a:t>
            </a:r>
            <a:r>
              <a:rPr sz="1000" dirty="0">
                <a:latin typeface="Tahoma"/>
                <a:cs typeface="Tahoma"/>
              </a:rPr>
              <a:t>FSGAN: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GAN-</a:t>
            </a:r>
            <a:r>
              <a:rPr sz="1000" spc="-10" dirty="0">
                <a:latin typeface="Tahoma"/>
                <a:cs typeface="Tahoma"/>
              </a:rPr>
              <a:t>based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face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swapping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reenactment.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b="1" spc="-10" dirty="0">
                <a:latin typeface="Arial"/>
                <a:cs typeface="Arial"/>
              </a:rPr>
              <a:t>Augmentations:</a:t>
            </a:r>
            <a:endParaRPr sz="1100">
              <a:latin typeface="Arial"/>
              <a:cs typeface="Arial"/>
            </a:endParaRPr>
          </a:p>
          <a:p>
            <a:pPr marL="289560" marR="278130">
              <a:lnSpc>
                <a:spcPct val="100000"/>
              </a:lnSpc>
              <a:spcBef>
                <a:spcPts val="175"/>
              </a:spcBef>
            </a:pPr>
            <a:r>
              <a:rPr sz="1000" spc="-20" dirty="0">
                <a:latin typeface="Tahoma"/>
                <a:cs typeface="Tahoma"/>
              </a:rPr>
              <a:t>Distractors: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Overlay objects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like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images,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shapes,</a:t>
            </a:r>
            <a:r>
              <a:rPr sz="1000" spc="-25" dirty="0">
                <a:latin typeface="Tahoma"/>
                <a:cs typeface="Tahoma"/>
              </a:rPr>
              <a:t> and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text. </a:t>
            </a:r>
            <a:r>
              <a:rPr sz="1000" spc="-35" dirty="0">
                <a:latin typeface="Tahoma"/>
                <a:cs typeface="Tahoma"/>
              </a:rPr>
              <a:t>Augmenters: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Geometric,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color,</a:t>
            </a:r>
            <a:r>
              <a:rPr sz="1000" spc="-25" dirty="0">
                <a:latin typeface="Tahoma"/>
                <a:cs typeface="Tahoma"/>
              </a:rPr>
              <a:t> and </a:t>
            </a:r>
            <a:r>
              <a:rPr sz="1000" spc="-35" dirty="0">
                <a:latin typeface="Tahoma"/>
                <a:cs typeface="Tahoma"/>
              </a:rPr>
              <a:t>framerate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transformations.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spc="-10" dirty="0">
                <a:latin typeface="Arial"/>
                <a:cs typeface="Arial"/>
              </a:rPr>
              <a:t>Detection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 marR="14986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Efficient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ViT,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Convolutional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Cross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ViT. </a:t>
            </a:r>
            <a:r>
              <a:rPr sz="1000" spc="-30" dirty="0">
                <a:latin typeface="Tahoma"/>
                <a:cs typeface="Tahoma"/>
              </a:rPr>
              <a:t>Pre-</a:t>
            </a:r>
            <a:r>
              <a:rPr sz="1000" spc="-20" dirty="0">
                <a:latin typeface="Tahoma"/>
                <a:cs typeface="Tahoma"/>
              </a:rPr>
              <a:t>extraction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faces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using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MTCNN.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FaceForensics++</a:t>
            </a:r>
            <a:r>
              <a:rPr spc="-25" dirty="0"/>
              <a:t> </a:t>
            </a:r>
            <a:r>
              <a:rPr spc="-20" dirty="0"/>
              <a:t>Dataset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3850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28319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80147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5726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47076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598904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750733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902561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2079675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269490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21318"/>
            <a:ext cx="52590" cy="52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1089" y="2598432"/>
            <a:ext cx="65265" cy="652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0865" y="2788247"/>
            <a:ext cx="52590" cy="5259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0865" y="2940075"/>
            <a:ext cx="52590" cy="5259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-10" dirty="0"/>
              <a:t>Overview:</a:t>
            </a:r>
          </a:p>
          <a:p>
            <a:pPr marL="289560" marR="182245">
              <a:lnSpc>
                <a:spcPct val="100000"/>
              </a:lnSpc>
              <a:spcBef>
                <a:spcPts val="175"/>
              </a:spcBef>
            </a:pPr>
            <a:r>
              <a:rPr sz="1000" b="0" spc="-35" dirty="0">
                <a:latin typeface="Tahoma"/>
                <a:cs typeface="Tahoma"/>
              </a:rPr>
              <a:t>Standardized</a:t>
            </a:r>
            <a:r>
              <a:rPr sz="1000" b="0" spc="-10" dirty="0">
                <a:latin typeface="Tahoma"/>
                <a:cs typeface="Tahoma"/>
              </a:rPr>
              <a:t> </a:t>
            </a:r>
            <a:r>
              <a:rPr sz="1000" b="0" spc="-40" dirty="0">
                <a:latin typeface="Tahoma"/>
                <a:cs typeface="Tahoma"/>
              </a:rPr>
              <a:t>benchmark</a:t>
            </a:r>
            <a:r>
              <a:rPr sz="1000" b="0" spc="-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for</a:t>
            </a:r>
            <a:r>
              <a:rPr sz="1000" b="0" spc="-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facial</a:t>
            </a:r>
            <a:r>
              <a:rPr sz="1000" b="0" spc="-5" dirty="0">
                <a:latin typeface="Tahoma"/>
                <a:cs typeface="Tahoma"/>
              </a:rPr>
              <a:t> </a:t>
            </a:r>
            <a:r>
              <a:rPr sz="1000" b="0" spc="-30" dirty="0">
                <a:latin typeface="Tahoma"/>
                <a:cs typeface="Tahoma"/>
              </a:rPr>
              <a:t>manipulation</a:t>
            </a:r>
            <a:r>
              <a:rPr sz="1000" b="0" spc="-10" dirty="0">
                <a:latin typeface="Tahoma"/>
                <a:cs typeface="Tahoma"/>
              </a:rPr>
              <a:t> </a:t>
            </a:r>
            <a:r>
              <a:rPr sz="1000" b="0" spc="-25" dirty="0">
                <a:latin typeface="Tahoma"/>
                <a:cs typeface="Tahoma"/>
              </a:rPr>
              <a:t>detection. </a:t>
            </a:r>
            <a:r>
              <a:rPr sz="1000" b="0" spc="-20" dirty="0">
                <a:latin typeface="Tahoma"/>
                <a:cs typeface="Tahoma"/>
              </a:rPr>
              <a:t>Contains</a:t>
            </a:r>
            <a:r>
              <a:rPr sz="1000" b="0" spc="-35" dirty="0">
                <a:latin typeface="Tahoma"/>
                <a:cs typeface="Tahoma"/>
              </a:rPr>
              <a:t> </a:t>
            </a:r>
            <a:r>
              <a:rPr sz="1000" b="0" spc="-40" dirty="0">
                <a:latin typeface="Tahoma"/>
                <a:cs typeface="Tahoma"/>
              </a:rPr>
              <a:t>5,000</a:t>
            </a:r>
            <a:r>
              <a:rPr sz="1000" b="0" spc="-25" dirty="0">
                <a:latin typeface="Tahoma"/>
                <a:cs typeface="Tahoma"/>
              </a:rPr>
              <a:t> </a:t>
            </a:r>
            <a:r>
              <a:rPr sz="1000" b="0" spc="-40" dirty="0">
                <a:latin typeface="Tahoma"/>
                <a:cs typeface="Tahoma"/>
              </a:rPr>
              <a:t>videos</a:t>
            </a:r>
            <a:r>
              <a:rPr sz="1000" b="0" spc="-30" dirty="0">
                <a:latin typeface="Tahoma"/>
                <a:cs typeface="Tahoma"/>
              </a:rPr>
              <a:t> </a:t>
            </a:r>
            <a:r>
              <a:rPr sz="1000" b="0" dirty="0">
                <a:latin typeface="Tahoma"/>
                <a:cs typeface="Tahoma"/>
              </a:rPr>
              <a:t>with</a:t>
            </a:r>
            <a:r>
              <a:rPr sz="1000" b="0" spc="-30" dirty="0">
                <a:latin typeface="Tahoma"/>
                <a:cs typeface="Tahoma"/>
              </a:rPr>
              <a:t> </a:t>
            </a:r>
            <a:r>
              <a:rPr sz="1000" b="0" spc="-20" dirty="0">
                <a:latin typeface="Tahoma"/>
                <a:cs typeface="Tahoma"/>
              </a:rPr>
              <a:t>real</a:t>
            </a:r>
            <a:r>
              <a:rPr sz="1000" b="0" spc="-25" dirty="0">
                <a:latin typeface="Tahoma"/>
                <a:cs typeface="Tahoma"/>
              </a:rPr>
              <a:t> and</a:t>
            </a:r>
            <a:r>
              <a:rPr sz="1000" b="0" spc="-30" dirty="0">
                <a:latin typeface="Tahoma"/>
                <a:cs typeface="Tahoma"/>
              </a:rPr>
              <a:t> </a:t>
            </a:r>
            <a:r>
              <a:rPr sz="1000" b="0" spc="-35" dirty="0">
                <a:latin typeface="Tahoma"/>
                <a:cs typeface="Tahoma"/>
              </a:rPr>
              <a:t>manipulated</a:t>
            </a:r>
            <a:r>
              <a:rPr sz="1000" b="0" spc="-2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content.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Manipulation</a:t>
            </a:r>
            <a:r>
              <a:rPr spc="55" dirty="0"/>
              <a:t> </a:t>
            </a:r>
            <a:r>
              <a:rPr spc="-10" dirty="0"/>
              <a:t>Methods:</a:t>
            </a:r>
          </a:p>
          <a:p>
            <a:pPr marL="289560" marR="511175">
              <a:lnSpc>
                <a:spcPct val="100000"/>
              </a:lnSpc>
              <a:spcBef>
                <a:spcPts val="175"/>
              </a:spcBef>
            </a:pPr>
            <a:r>
              <a:rPr sz="1000" b="0" spc="-35" dirty="0">
                <a:latin typeface="Tahoma"/>
                <a:cs typeface="Tahoma"/>
              </a:rPr>
              <a:t>FaceSwap:</a:t>
            </a:r>
            <a:r>
              <a:rPr sz="1000" b="0" spc="70" dirty="0">
                <a:latin typeface="Tahoma"/>
                <a:cs typeface="Tahoma"/>
              </a:rPr>
              <a:t> </a:t>
            </a:r>
            <a:r>
              <a:rPr sz="1000" b="0" spc="-45" dirty="0">
                <a:latin typeface="Tahoma"/>
                <a:cs typeface="Tahoma"/>
              </a:rPr>
              <a:t>Graphics-</a:t>
            </a:r>
            <a:r>
              <a:rPr sz="1000" b="0" spc="-30" dirty="0">
                <a:latin typeface="Tahoma"/>
                <a:cs typeface="Tahoma"/>
              </a:rPr>
              <a:t>based</a:t>
            </a:r>
            <a:r>
              <a:rPr sz="1000" b="0" spc="-25" dirty="0">
                <a:latin typeface="Tahoma"/>
                <a:cs typeface="Tahoma"/>
              </a:rPr>
              <a:t> face</a:t>
            </a:r>
            <a:r>
              <a:rPr sz="1000" b="0" spc="-30" dirty="0">
                <a:latin typeface="Tahoma"/>
                <a:cs typeface="Tahoma"/>
              </a:rPr>
              <a:t> </a:t>
            </a:r>
            <a:r>
              <a:rPr sz="1000" b="0" spc="-35" dirty="0">
                <a:latin typeface="Tahoma"/>
                <a:cs typeface="Tahoma"/>
              </a:rPr>
              <a:t>region</a:t>
            </a:r>
            <a:r>
              <a:rPr sz="1000" b="0" spc="-2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transfer. </a:t>
            </a:r>
            <a:r>
              <a:rPr sz="1000" b="0" spc="-40" dirty="0">
                <a:latin typeface="Tahoma"/>
                <a:cs typeface="Tahoma"/>
              </a:rPr>
              <a:t>DeepFakes:</a:t>
            </a:r>
            <a:r>
              <a:rPr sz="1000" b="0" spc="65" dirty="0">
                <a:latin typeface="Tahoma"/>
                <a:cs typeface="Tahoma"/>
              </a:rPr>
              <a:t> </a:t>
            </a:r>
            <a:r>
              <a:rPr sz="1000" b="0" spc="-20" dirty="0">
                <a:latin typeface="Tahoma"/>
                <a:cs typeface="Tahoma"/>
              </a:rPr>
              <a:t>Neural</a:t>
            </a:r>
            <a:r>
              <a:rPr sz="1000" b="0" spc="-25" dirty="0">
                <a:latin typeface="Tahoma"/>
                <a:cs typeface="Tahoma"/>
              </a:rPr>
              <a:t> </a:t>
            </a:r>
            <a:r>
              <a:rPr sz="1000" b="0" spc="-60" dirty="0">
                <a:latin typeface="Tahoma"/>
                <a:cs typeface="Tahoma"/>
              </a:rPr>
              <a:t>network-</a:t>
            </a:r>
            <a:r>
              <a:rPr sz="1000" b="0" spc="-35" dirty="0">
                <a:latin typeface="Tahoma"/>
                <a:cs typeface="Tahoma"/>
              </a:rPr>
              <a:t>based</a:t>
            </a:r>
            <a:r>
              <a:rPr sz="1000" b="0" spc="-25" dirty="0">
                <a:latin typeface="Tahoma"/>
                <a:cs typeface="Tahoma"/>
              </a:rPr>
              <a:t> face</a:t>
            </a:r>
            <a:r>
              <a:rPr sz="1000" b="0" spc="-30" dirty="0">
                <a:latin typeface="Tahoma"/>
                <a:cs typeface="Tahoma"/>
              </a:rPr>
              <a:t> </a:t>
            </a:r>
            <a:r>
              <a:rPr sz="1000" b="0" spc="-40" dirty="0">
                <a:latin typeface="Tahoma"/>
                <a:cs typeface="Tahoma"/>
              </a:rPr>
              <a:t>replacement. </a:t>
            </a:r>
            <a:r>
              <a:rPr sz="1000" b="0" spc="-35" dirty="0">
                <a:latin typeface="Tahoma"/>
                <a:cs typeface="Tahoma"/>
              </a:rPr>
              <a:t>Face2Face:</a:t>
            </a:r>
            <a:r>
              <a:rPr sz="1000" b="0" spc="20" dirty="0">
                <a:latin typeface="Tahoma"/>
                <a:cs typeface="Tahoma"/>
              </a:rPr>
              <a:t> </a:t>
            </a:r>
            <a:r>
              <a:rPr sz="1000" b="0" dirty="0">
                <a:latin typeface="Tahoma"/>
                <a:cs typeface="Tahoma"/>
              </a:rPr>
              <a:t>Facial</a:t>
            </a:r>
            <a:r>
              <a:rPr sz="1000" b="0" spc="-60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reenactment.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85"/>
              </a:lnSpc>
            </a:pPr>
            <a:r>
              <a:rPr sz="1000" b="0" spc="-35" dirty="0">
                <a:latin typeface="Tahoma"/>
                <a:cs typeface="Tahoma"/>
              </a:rPr>
              <a:t>NeuralTextures:</a:t>
            </a:r>
            <a:r>
              <a:rPr sz="1000" b="0" spc="75" dirty="0">
                <a:latin typeface="Tahoma"/>
                <a:cs typeface="Tahoma"/>
              </a:rPr>
              <a:t> </a:t>
            </a:r>
            <a:r>
              <a:rPr sz="1000" b="0" spc="-20" dirty="0">
                <a:latin typeface="Tahoma"/>
                <a:cs typeface="Tahoma"/>
              </a:rPr>
              <a:t>Neural </a:t>
            </a:r>
            <a:r>
              <a:rPr sz="1000" b="0" spc="-45" dirty="0">
                <a:latin typeface="Tahoma"/>
                <a:cs typeface="Tahoma"/>
              </a:rPr>
              <a:t>texture-</a:t>
            </a:r>
            <a:r>
              <a:rPr sz="1000" b="0" spc="-35" dirty="0">
                <a:latin typeface="Tahoma"/>
                <a:cs typeface="Tahoma"/>
              </a:rPr>
              <a:t>based</a:t>
            </a:r>
            <a:r>
              <a:rPr sz="1000" b="0" spc="-1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rendering.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10" dirty="0"/>
              <a:t>Postprocessing:</a:t>
            </a: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b="0" spc="-30" dirty="0">
                <a:latin typeface="Tahoma"/>
                <a:cs typeface="Tahoma"/>
              </a:rPr>
              <a:t>Simulates</a:t>
            </a:r>
            <a:r>
              <a:rPr sz="1000" b="0" spc="-35" dirty="0">
                <a:latin typeface="Tahoma"/>
                <a:cs typeface="Tahoma"/>
              </a:rPr>
              <a:t> </a:t>
            </a:r>
            <a:r>
              <a:rPr sz="1000" b="0" spc="-25" dirty="0">
                <a:latin typeface="Tahoma"/>
                <a:cs typeface="Tahoma"/>
              </a:rPr>
              <a:t>video </a:t>
            </a:r>
            <a:r>
              <a:rPr sz="1000" b="0" spc="-20" dirty="0">
                <a:latin typeface="Tahoma"/>
                <a:cs typeface="Tahoma"/>
              </a:rPr>
              <a:t>quality</a:t>
            </a:r>
            <a:r>
              <a:rPr sz="1000" b="0" spc="-30" dirty="0">
                <a:latin typeface="Tahoma"/>
                <a:cs typeface="Tahoma"/>
              </a:rPr>
              <a:t> </a:t>
            </a:r>
            <a:r>
              <a:rPr sz="1000" b="0" spc="-35" dirty="0">
                <a:latin typeface="Tahoma"/>
                <a:cs typeface="Tahoma"/>
              </a:rPr>
              <a:t>degradation</a:t>
            </a:r>
            <a:r>
              <a:rPr sz="1000" b="0" spc="-25" dirty="0">
                <a:latin typeface="Tahoma"/>
                <a:cs typeface="Tahoma"/>
              </a:rPr>
              <a:t> </a:t>
            </a:r>
            <a:r>
              <a:rPr sz="1000" b="0" spc="-30" dirty="0">
                <a:latin typeface="Tahoma"/>
                <a:cs typeface="Tahoma"/>
              </a:rPr>
              <a:t>using</a:t>
            </a:r>
            <a:r>
              <a:rPr sz="1000" b="0" spc="-25" dirty="0">
                <a:latin typeface="Tahoma"/>
                <a:cs typeface="Tahoma"/>
              </a:rPr>
              <a:t> </a:t>
            </a:r>
            <a:r>
              <a:rPr sz="1000" b="0" spc="-20" dirty="0">
                <a:latin typeface="Tahoma"/>
                <a:cs typeface="Tahoma"/>
              </a:rPr>
              <a:t>H.264</a:t>
            </a:r>
            <a:r>
              <a:rPr sz="1000" b="0" spc="-35" dirty="0">
                <a:latin typeface="Tahoma"/>
                <a:cs typeface="Tahoma"/>
              </a:rPr>
              <a:t> </a:t>
            </a:r>
            <a:r>
              <a:rPr sz="1000" b="0" spc="-40" dirty="0">
                <a:latin typeface="Tahoma"/>
                <a:cs typeface="Tahoma"/>
              </a:rPr>
              <a:t>compression. </a:t>
            </a:r>
            <a:r>
              <a:rPr sz="1000" b="0" dirty="0">
                <a:latin typeface="Tahoma"/>
                <a:cs typeface="Tahoma"/>
              </a:rPr>
              <a:t>Two</a:t>
            </a:r>
            <a:r>
              <a:rPr sz="1000" b="0" spc="-15" dirty="0">
                <a:latin typeface="Tahoma"/>
                <a:cs typeface="Tahoma"/>
              </a:rPr>
              <a:t> </a:t>
            </a:r>
            <a:r>
              <a:rPr sz="1000" b="0" spc="-35" dirty="0">
                <a:latin typeface="Tahoma"/>
                <a:cs typeface="Tahoma"/>
              </a:rPr>
              <a:t>levels:</a:t>
            </a:r>
            <a:r>
              <a:rPr sz="1000" b="0" spc="90" dirty="0">
                <a:latin typeface="Tahoma"/>
                <a:cs typeface="Tahoma"/>
              </a:rPr>
              <a:t> </a:t>
            </a:r>
            <a:r>
              <a:rPr sz="1000" b="0" spc="-25" dirty="0">
                <a:latin typeface="Tahoma"/>
                <a:cs typeface="Tahoma"/>
              </a:rPr>
              <a:t>High-</a:t>
            </a:r>
            <a:r>
              <a:rPr sz="1000" b="0" spc="-20" dirty="0">
                <a:latin typeface="Tahoma"/>
                <a:cs typeface="Tahoma"/>
              </a:rPr>
              <a:t>quality</a:t>
            </a:r>
            <a:r>
              <a:rPr sz="1000" b="0" spc="-15" dirty="0">
                <a:latin typeface="Tahoma"/>
                <a:cs typeface="Tahoma"/>
              </a:rPr>
              <a:t> </a:t>
            </a:r>
            <a:r>
              <a:rPr sz="1000" b="0" dirty="0">
                <a:latin typeface="Tahoma"/>
                <a:cs typeface="Tahoma"/>
              </a:rPr>
              <a:t>(HQ)</a:t>
            </a:r>
            <a:r>
              <a:rPr sz="1000" b="0" spc="-10" dirty="0">
                <a:latin typeface="Tahoma"/>
                <a:cs typeface="Tahoma"/>
              </a:rPr>
              <a:t> </a:t>
            </a:r>
            <a:r>
              <a:rPr sz="1000" b="0" spc="-25" dirty="0">
                <a:latin typeface="Tahoma"/>
                <a:cs typeface="Tahoma"/>
              </a:rPr>
              <a:t>and</a:t>
            </a:r>
            <a:r>
              <a:rPr sz="1000" b="0" spc="-10" dirty="0">
                <a:latin typeface="Tahoma"/>
                <a:cs typeface="Tahoma"/>
              </a:rPr>
              <a:t> </a:t>
            </a:r>
            <a:r>
              <a:rPr sz="1000" b="0" spc="-35" dirty="0">
                <a:latin typeface="Tahoma"/>
                <a:cs typeface="Tahoma"/>
              </a:rPr>
              <a:t>low-</a:t>
            </a:r>
            <a:r>
              <a:rPr sz="1000" b="0" spc="-20" dirty="0">
                <a:latin typeface="Tahoma"/>
                <a:cs typeface="Tahoma"/>
              </a:rPr>
              <a:t>quality </a:t>
            </a:r>
            <a:r>
              <a:rPr sz="1000" b="0" spc="-10" dirty="0">
                <a:latin typeface="Tahoma"/>
                <a:cs typeface="Tahoma"/>
              </a:rPr>
              <a:t>(LQ).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Detection</a:t>
            </a:r>
            <a:r>
              <a:rPr spc="25" dirty="0"/>
              <a:t> </a:t>
            </a:r>
            <a:r>
              <a:rPr spc="-10" dirty="0"/>
              <a:t>Methods: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b="0" spc="-30" dirty="0">
                <a:latin typeface="Tahoma"/>
                <a:cs typeface="Tahoma"/>
              </a:rPr>
              <a:t>Handcrafted</a:t>
            </a:r>
            <a:r>
              <a:rPr sz="1000" b="0" spc="-20" dirty="0">
                <a:latin typeface="Tahoma"/>
                <a:cs typeface="Tahoma"/>
              </a:rPr>
              <a:t> </a:t>
            </a:r>
            <a:r>
              <a:rPr sz="1000" b="0" spc="-40" dirty="0">
                <a:latin typeface="Tahoma"/>
                <a:cs typeface="Tahoma"/>
              </a:rPr>
              <a:t>features:</a:t>
            </a:r>
            <a:r>
              <a:rPr sz="1000" b="0" spc="85" dirty="0">
                <a:latin typeface="Tahoma"/>
                <a:cs typeface="Tahoma"/>
              </a:rPr>
              <a:t> </a:t>
            </a:r>
            <a:r>
              <a:rPr sz="1000" b="0" spc="-35" dirty="0">
                <a:latin typeface="Tahoma"/>
                <a:cs typeface="Tahoma"/>
              </a:rPr>
              <a:t>Steganalysis</a:t>
            </a:r>
            <a:r>
              <a:rPr sz="1000" b="0" spc="-25" dirty="0">
                <a:latin typeface="Tahoma"/>
                <a:cs typeface="Tahoma"/>
              </a:rPr>
              <a:t> </a:t>
            </a:r>
            <a:r>
              <a:rPr sz="1000" b="0" dirty="0">
                <a:latin typeface="Tahoma"/>
                <a:cs typeface="Tahoma"/>
              </a:rPr>
              <a:t>with</a:t>
            </a:r>
            <a:r>
              <a:rPr sz="1000" b="0" spc="-15" dirty="0">
                <a:latin typeface="Tahoma"/>
                <a:cs typeface="Tahoma"/>
              </a:rPr>
              <a:t> </a:t>
            </a:r>
            <a:r>
              <a:rPr sz="1000" b="0" spc="-20" dirty="0">
                <a:latin typeface="Tahoma"/>
                <a:cs typeface="Tahoma"/>
              </a:rPr>
              <a:t>SVM.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b="0" spc="-40" dirty="0">
                <a:latin typeface="Tahoma"/>
                <a:cs typeface="Tahoma"/>
              </a:rPr>
              <a:t>Learned</a:t>
            </a:r>
            <a:r>
              <a:rPr sz="1000" b="0" spc="5" dirty="0">
                <a:latin typeface="Tahoma"/>
                <a:cs typeface="Tahoma"/>
              </a:rPr>
              <a:t> </a:t>
            </a:r>
            <a:r>
              <a:rPr sz="1000" b="0" spc="-40" dirty="0">
                <a:latin typeface="Tahoma"/>
                <a:cs typeface="Tahoma"/>
              </a:rPr>
              <a:t>features:</a:t>
            </a:r>
            <a:r>
              <a:rPr sz="1000" b="0" spc="114" dirty="0">
                <a:latin typeface="Tahoma"/>
                <a:cs typeface="Tahoma"/>
              </a:rPr>
              <a:t> </a:t>
            </a:r>
            <a:r>
              <a:rPr sz="1000" b="0" dirty="0">
                <a:latin typeface="Tahoma"/>
                <a:cs typeface="Tahoma"/>
              </a:rPr>
              <a:t>CNNs,</a:t>
            </a:r>
            <a:r>
              <a:rPr sz="1000" b="0" spc="10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XceptionNet,</a:t>
            </a:r>
            <a:r>
              <a:rPr sz="1000" b="0" spc="5" dirty="0">
                <a:latin typeface="Tahoma"/>
                <a:cs typeface="Tahoma"/>
              </a:rPr>
              <a:t> </a:t>
            </a:r>
            <a:r>
              <a:rPr sz="1000" b="0" spc="-45" dirty="0">
                <a:latin typeface="Tahoma"/>
                <a:cs typeface="Tahoma"/>
              </a:rPr>
              <a:t>MesoInception-</a:t>
            </a:r>
            <a:r>
              <a:rPr sz="1000" b="0" spc="-25" dirty="0">
                <a:latin typeface="Tahoma"/>
                <a:cs typeface="Tahoma"/>
              </a:rPr>
              <a:t>4.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DeeperForensics-</a:t>
            </a:r>
            <a:r>
              <a:rPr spc="-20" dirty="0"/>
              <a:t>1.0</a:t>
            </a:r>
            <a:r>
              <a:rPr spc="35" dirty="0"/>
              <a:t> </a:t>
            </a:r>
            <a:r>
              <a:rPr spc="-20" dirty="0"/>
              <a:t>Dataset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2056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10361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114031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91145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80947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632788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936445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2113559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303360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455202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089" y="2784144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973946"/>
            <a:ext cx="52590" cy="525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0865" y="3125787"/>
            <a:ext cx="52590" cy="5259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512025"/>
            <a:ext cx="4079875" cy="2707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10" dirty="0">
                <a:latin typeface="Arial"/>
                <a:cs typeface="Arial"/>
              </a:rPr>
              <a:t>Overview:</a:t>
            </a:r>
            <a:endParaRPr sz="1100">
              <a:latin typeface="Arial"/>
              <a:cs typeface="Arial"/>
            </a:endParaRPr>
          </a:p>
          <a:p>
            <a:pPr marL="289560" marR="287020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Largest</a:t>
            </a:r>
            <a:r>
              <a:rPr sz="1000" spc="-25" dirty="0">
                <a:latin typeface="Tahoma"/>
                <a:cs typeface="Tahoma"/>
              </a:rPr>
              <a:t> face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forgery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detection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dataset: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60,000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videos,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17.6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million frames.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spc="-20" dirty="0">
                <a:latin typeface="Tahoma"/>
                <a:cs typeface="Tahoma"/>
              </a:rPr>
              <a:t>Focus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real-</a:t>
            </a:r>
            <a:r>
              <a:rPr sz="1000" spc="-35" dirty="0">
                <a:latin typeface="Tahoma"/>
                <a:cs typeface="Tahoma"/>
              </a:rPr>
              <a:t>world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perturbations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robustness.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b="1" spc="-35" dirty="0">
                <a:latin typeface="Arial"/>
                <a:cs typeface="Arial"/>
              </a:rPr>
              <a:t>Generation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Framework: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40" dirty="0">
                <a:latin typeface="Tahoma"/>
                <a:cs typeface="Tahoma"/>
              </a:rPr>
              <a:t>DeepFake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Variational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Auto-Encoder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(DF-</a:t>
            </a:r>
            <a:r>
              <a:rPr sz="1000" spc="-10" dirty="0">
                <a:latin typeface="Tahoma"/>
                <a:cs typeface="Tahoma"/>
              </a:rPr>
              <a:t>VAE).</a:t>
            </a:r>
            <a:endParaRPr sz="1000">
              <a:latin typeface="Tahoma"/>
              <a:cs typeface="Tahoma"/>
            </a:endParaRPr>
          </a:p>
          <a:p>
            <a:pPr marL="289560" marR="203835">
              <a:lnSpc>
                <a:spcPts val="1200"/>
              </a:lnSpc>
              <a:spcBef>
                <a:spcPts val="40"/>
              </a:spcBef>
            </a:pPr>
            <a:r>
              <a:rPr sz="1000" spc="-35" dirty="0">
                <a:latin typeface="Tahoma"/>
                <a:cs typeface="Tahoma"/>
              </a:rPr>
              <a:t>Disentangles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structure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(expression,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pose)</a:t>
            </a:r>
            <a:r>
              <a:rPr sz="1000" spc="-10" dirty="0">
                <a:latin typeface="Tahoma"/>
                <a:cs typeface="Tahoma"/>
              </a:rPr>
              <a:t> from </a:t>
            </a:r>
            <a:r>
              <a:rPr sz="1000" spc="-50" dirty="0">
                <a:latin typeface="Tahoma"/>
                <a:cs typeface="Tahoma"/>
              </a:rPr>
              <a:t>appearance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(texture, skin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color).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sz="1000" spc="-30" dirty="0">
                <a:latin typeface="Tahoma"/>
                <a:cs typeface="Tahoma"/>
              </a:rPr>
              <a:t>Masked</a:t>
            </a:r>
            <a:r>
              <a:rPr sz="1000" spc="-20" dirty="0">
                <a:latin typeface="Tahoma"/>
                <a:cs typeface="Tahoma"/>
              </a:rPr>
              <a:t> Adaptive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Instance</a:t>
            </a:r>
            <a:r>
              <a:rPr sz="1000" spc="-20" dirty="0">
                <a:latin typeface="Tahoma"/>
                <a:cs typeface="Tahoma"/>
              </a:rPr>
              <a:t> Normalization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(MAdaIN)</a:t>
            </a:r>
            <a:r>
              <a:rPr sz="1000" spc="-20" dirty="0">
                <a:latin typeface="Tahoma"/>
                <a:cs typeface="Tahoma"/>
              </a:rPr>
              <a:t> for </a:t>
            </a:r>
            <a:r>
              <a:rPr sz="1000" spc="-30" dirty="0">
                <a:latin typeface="Tahoma"/>
                <a:cs typeface="Tahoma"/>
              </a:rPr>
              <a:t>style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mismatch.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b="1" spc="-10" dirty="0">
                <a:latin typeface="Arial"/>
                <a:cs typeface="Arial"/>
              </a:rPr>
              <a:t>Diversity:</a:t>
            </a:r>
            <a:endParaRPr sz="1100">
              <a:latin typeface="Arial"/>
              <a:cs typeface="Arial"/>
            </a:endParaRPr>
          </a:p>
          <a:p>
            <a:pPr marL="289560" marR="28194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latin typeface="Tahoma"/>
                <a:cs typeface="Tahoma"/>
              </a:rPr>
              <a:t>100 </a:t>
            </a:r>
            <a:r>
              <a:rPr sz="1000" spc="-30" dirty="0">
                <a:latin typeface="Tahoma"/>
                <a:cs typeface="Tahoma"/>
              </a:rPr>
              <a:t>actors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varied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genders,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ages,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skin</a:t>
            </a:r>
            <a:r>
              <a:rPr sz="1000" spc="-30" dirty="0">
                <a:latin typeface="Tahoma"/>
                <a:cs typeface="Tahoma"/>
              </a:rPr>
              <a:t> tones,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nationalities. Professional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indoor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setting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diverse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lighting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camera perspectives.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-10" dirty="0">
                <a:latin typeface="Arial"/>
                <a:cs typeface="Arial"/>
              </a:rPr>
              <a:t>Detection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 marR="2364740">
              <a:lnSpc>
                <a:spcPct val="100000"/>
              </a:lnSpc>
              <a:spcBef>
                <a:spcPts val="175"/>
              </a:spcBef>
            </a:pPr>
            <a:r>
              <a:rPr sz="1000" spc="-70" dirty="0">
                <a:latin typeface="Tahoma"/>
                <a:cs typeface="Tahoma"/>
              </a:rPr>
              <a:t>Image-</a:t>
            </a:r>
            <a:r>
              <a:rPr sz="1000" spc="-30" dirty="0">
                <a:latin typeface="Tahoma"/>
                <a:cs typeface="Tahoma"/>
              </a:rPr>
              <a:t>level: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Xception-Net. </a:t>
            </a:r>
            <a:r>
              <a:rPr sz="1000" spc="-45" dirty="0">
                <a:latin typeface="Tahoma"/>
                <a:cs typeface="Tahoma"/>
              </a:rPr>
              <a:t>Video-</a:t>
            </a:r>
            <a:r>
              <a:rPr sz="1000" spc="-10" dirty="0">
                <a:latin typeface="Tahoma"/>
                <a:cs typeface="Tahoma"/>
              </a:rPr>
              <a:t>level: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C3D,</a:t>
            </a:r>
            <a:r>
              <a:rPr sz="1000" spc="-20" dirty="0">
                <a:latin typeface="Tahoma"/>
                <a:cs typeface="Tahoma"/>
              </a:rPr>
              <a:t> TSN.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45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DF-TIMIT</a:t>
            </a:r>
            <a:r>
              <a:rPr spc="204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4601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135811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287653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464767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654568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806397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958238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2287181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476982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628823"/>
            <a:ext cx="52590" cy="5259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02932" y="837475"/>
            <a:ext cx="3658235" cy="18846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10" dirty="0">
                <a:latin typeface="Arial"/>
                <a:cs typeface="Arial"/>
              </a:rPr>
              <a:t>Overview:</a:t>
            </a:r>
            <a:endParaRPr sz="1100">
              <a:latin typeface="Arial"/>
              <a:cs typeface="Arial"/>
            </a:endParaRPr>
          </a:p>
          <a:p>
            <a:pPr marL="289560" marR="1000760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Created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using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GANs on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VidTIMIT </a:t>
            </a:r>
            <a:r>
              <a:rPr sz="1000" spc="-40" dirty="0">
                <a:latin typeface="Tahoma"/>
                <a:cs typeface="Tahoma"/>
              </a:rPr>
              <a:t>database. </a:t>
            </a:r>
            <a:r>
              <a:rPr sz="1000" spc="-20" dirty="0">
                <a:latin typeface="Tahoma"/>
                <a:cs typeface="Tahoma"/>
              </a:rPr>
              <a:t>Contains</a:t>
            </a:r>
            <a:r>
              <a:rPr sz="1000" spc="-40" dirty="0">
                <a:latin typeface="Tahoma"/>
                <a:cs typeface="Tahoma"/>
              </a:rPr>
              <a:t> 640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videos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(low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and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high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quality).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spc="-35" dirty="0">
                <a:latin typeface="Arial"/>
                <a:cs typeface="Arial"/>
              </a:rPr>
              <a:t>Generation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Process: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Low-</a:t>
            </a:r>
            <a:r>
              <a:rPr sz="1000" spc="-20" dirty="0">
                <a:latin typeface="Tahoma"/>
                <a:cs typeface="Tahoma"/>
              </a:rPr>
              <a:t>quality </a:t>
            </a:r>
            <a:r>
              <a:rPr sz="1000" dirty="0">
                <a:latin typeface="Tahoma"/>
                <a:cs typeface="Tahoma"/>
              </a:rPr>
              <a:t>(LQ):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64x64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face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regions,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200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frames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4</a:t>
            </a:r>
            <a:r>
              <a:rPr sz="1000" spc="-20" dirty="0">
                <a:latin typeface="Tahoma"/>
                <a:cs typeface="Tahoma"/>
              </a:rPr>
              <a:t> fps. </a:t>
            </a:r>
            <a:r>
              <a:rPr sz="1000" spc="-25" dirty="0">
                <a:latin typeface="Tahoma"/>
                <a:cs typeface="Tahoma"/>
              </a:rPr>
              <a:t>High-</a:t>
            </a:r>
            <a:r>
              <a:rPr sz="1000" spc="-20" dirty="0">
                <a:latin typeface="Tahoma"/>
                <a:cs typeface="Tahoma"/>
              </a:rPr>
              <a:t>quality </a:t>
            </a:r>
            <a:r>
              <a:rPr sz="1000" dirty="0">
                <a:latin typeface="Tahoma"/>
                <a:cs typeface="Tahoma"/>
              </a:rPr>
              <a:t>(HQ):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128x128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face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regions,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400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frames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8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fps. Blending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techniques:</a:t>
            </a:r>
            <a:r>
              <a:rPr sz="1000" spc="10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CNN-</a:t>
            </a:r>
            <a:r>
              <a:rPr sz="1000" spc="-10" dirty="0">
                <a:latin typeface="Tahoma"/>
                <a:cs typeface="Tahoma"/>
              </a:rPr>
              <a:t>based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segmentation</a:t>
            </a:r>
            <a:r>
              <a:rPr sz="1000" dirty="0">
                <a:latin typeface="Tahoma"/>
                <a:cs typeface="Tahoma"/>
              </a:rPr>
              <a:t> (LQ), </a:t>
            </a:r>
            <a:r>
              <a:rPr sz="1000" spc="-25" dirty="0">
                <a:latin typeface="Tahoma"/>
                <a:cs typeface="Tahoma"/>
              </a:rPr>
              <a:t>landmark </a:t>
            </a:r>
            <a:r>
              <a:rPr sz="1000" spc="-30" dirty="0">
                <a:latin typeface="Tahoma"/>
                <a:cs typeface="Tahoma"/>
              </a:rPr>
              <a:t>alignment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(HQ).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b="1" spc="-10" dirty="0">
                <a:latin typeface="Arial"/>
                <a:cs typeface="Arial"/>
              </a:rPr>
              <a:t>Detection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Lip-</a:t>
            </a:r>
            <a:r>
              <a:rPr sz="1000" spc="-25" dirty="0">
                <a:latin typeface="Tahoma"/>
                <a:cs typeface="Tahoma"/>
              </a:rPr>
              <a:t>syncing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detection: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MFCCs,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LSTM.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65" dirty="0">
                <a:latin typeface="Tahoma"/>
                <a:cs typeface="Tahoma"/>
              </a:rPr>
              <a:t>Image-</a:t>
            </a:r>
            <a:r>
              <a:rPr sz="1000" spc="-55" dirty="0">
                <a:latin typeface="Tahoma"/>
                <a:cs typeface="Tahoma"/>
              </a:rPr>
              <a:t>based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systems:</a:t>
            </a:r>
            <a:r>
              <a:rPr sz="1000" spc="2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PCA+LDA,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IQM+SVM.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UADFV</a:t>
            </a:r>
            <a:r>
              <a:rPr spc="45" dirty="0"/>
              <a:t> </a:t>
            </a:r>
            <a:r>
              <a:rPr spc="-25" dirty="0"/>
              <a:t>Dataset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2407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413891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65719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74283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932647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084476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236304"/>
            <a:ext cx="52590" cy="525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17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-10" dirty="0"/>
              <a:t>Overview: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b="0" spc="-40" dirty="0">
                <a:latin typeface="Tahoma"/>
                <a:cs typeface="Tahoma"/>
              </a:rPr>
              <a:t>Comprises </a:t>
            </a:r>
            <a:r>
              <a:rPr sz="1000" b="0" spc="-20" dirty="0">
                <a:latin typeface="Tahoma"/>
                <a:cs typeface="Tahoma"/>
              </a:rPr>
              <a:t>49</a:t>
            </a:r>
            <a:r>
              <a:rPr sz="1000" b="0" spc="-45" dirty="0">
                <a:latin typeface="Tahoma"/>
                <a:cs typeface="Tahoma"/>
              </a:rPr>
              <a:t> </a:t>
            </a:r>
            <a:r>
              <a:rPr sz="1000" b="0" spc="-20" dirty="0">
                <a:latin typeface="Tahoma"/>
                <a:cs typeface="Tahoma"/>
              </a:rPr>
              <a:t>real</a:t>
            </a:r>
            <a:r>
              <a:rPr sz="1000" b="0" spc="-35" dirty="0">
                <a:latin typeface="Tahoma"/>
                <a:cs typeface="Tahoma"/>
              </a:rPr>
              <a:t> </a:t>
            </a:r>
            <a:r>
              <a:rPr sz="1000" b="0" spc="-25" dirty="0">
                <a:latin typeface="Tahoma"/>
                <a:cs typeface="Tahoma"/>
              </a:rPr>
              <a:t>and</a:t>
            </a:r>
            <a:r>
              <a:rPr sz="1000" b="0" spc="-35" dirty="0">
                <a:latin typeface="Tahoma"/>
                <a:cs typeface="Tahoma"/>
              </a:rPr>
              <a:t> </a:t>
            </a:r>
            <a:r>
              <a:rPr sz="1000" b="0" spc="-20" dirty="0">
                <a:latin typeface="Tahoma"/>
                <a:cs typeface="Tahoma"/>
              </a:rPr>
              <a:t>49</a:t>
            </a:r>
            <a:r>
              <a:rPr sz="1000" b="0" spc="-40" dirty="0">
                <a:latin typeface="Tahoma"/>
                <a:cs typeface="Tahoma"/>
              </a:rPr>
              <a:t> Deepfake</a:t>
            </a:r>
            <a:r>
              <a:rPr sz="1000" b="0" spc="-3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videos.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b="0" spc="-35" dirty="0">
                <a:latin typeface="Tahoma"/>
                <a:cs typeface="Tahoma"/>
              </a:rPr>
              <a:t>Average</a:t>
            </a:r>
            <a:r>
              <a:rPr sz="1000" b="0" spc="-45" dirty="0">
                <a:latin typeface="Tahoma"/>
                <a:cs typeface="Tahoma"/>
              </a:rPr>
              <a:t> </a:t>
            </a:r>
            <a:r>
              <a:rPr sz="1000" b="0" spc="-25" dirty="0">
                <a:latin typeface="Tahoma"/>
                <a:cs typeface="Tahoma"/>
              </a:rPr>
              <a:t>duration:</a:t>
            </a:r>
            <a:r>
              <a:rPr sz="1000" b="0" spc="25" dirty="0">
                <a:latin typeface="Tahoma"/>
                <a:cs typeface="Tahoma"/>
              </a:rPr>
              <a:t> </a:t>
            </a:r>
            <a:r>
              <a:rPr sz="1000" b="0" spc="-40" dirty="0">
                <a:latin typeface="Tahoma"/>
                <a:cs typeface="Tahoma"/>
              </a:rPr>
              <a:t>11.14 </a:t>
            </a:r>
            <a:r>
              <a:rPr sz="1000" b="0" spc="-50" dirty="0">
                <a:latin typeface="Tahoma"/>
                <a:cs typeface="Tahoma"/>
              </a:rPr>
              <a:t>seconds,</a:t>
            </a:r>
            <a:r>
              <a:rPr sz="1000" b="0" spc="-25" dirty="0">
                <a:latin typeface="Tahoma"/>
                <a:cs typeface="Tahoma"/>
              </a:rPr>
              <a:t> </a:t>
            </a:r>
            <a:r>
              <a:rPr sz="1000" b="0" spc="-30" dirty="0">
                <a:latin typeface="Tahoma"/>
                <a:cs typeface="Tahoma"/>
              </a:rPr>
              <a:t>resolution:</a:t>
            </a:r>
            <a:r>
              <a:rPr sz="1000" b="0" spc="50" dirty="0">
                <a:latin typeface="Tahoma"/>
                <a:cs typeface="Tahoma"/>
              </a:rPr>
              <a:t> </a:t>
            </a:r>
            <a:r>
              <a:rPr sz="1000" b="0" dirty="0">
                <a:latin typeface="Tahoma"/>
                <a:cs typeface="Tahoma"/>
              </a:rPr>
              <a:t>294</a:t>
            </a:r>
            <a:r>
              <a:rPr sz="450" b="0" spc="434" dirty="0">
                <a:latin typeface="Times New Roman"/>
                <a:cs typeface="Times New Roman"/>
              </a:rPr>
              <a:t> </a:t>
            </a:r>
            <a:r>
              <a:rPr sz="1000" b="0" spc="-40" dirty="0">
                <a:latin typeface="Tahoma"/>
                <a:cs typeface="Tahoma"/>
              </a:rPr>
              <a:t>500</a:t>
            </a:r>
            <a:r>
              <a:rPr sz="1000" b="0" spc="-3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pixels.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10" dirty="0"/>
              <a:t>Detection</a:t>
            </a:r>
            <a:r>
              <a:rPr spc="25" dirty="0"/>
              <a:t> </a:t>
            </a:r>
            <a:r>
              <a:rPr spc="-10" dirty="0"/>
              <a:t>Method: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b="0" dirty="0">
                <a:latin typeface="Tahoma"/>
                <a:cs typeface="Tahoma"/>
              </a:rPr>
              <a:t>3D</a:t>
            </a:r>
            <a:r>
              <a:rPr sz="1000" b="0" spc="-15" dirty="0">
                <a:latin typeface="Tahoma"/>
                <a:cs typeface="Tahoma"/>
              </a:rPr>
              <a:t> </a:t>
            </a:r>
            <a:r>
              <a:rPr sz="1000" b="0" spc="-45" dirty="0">
                <a:latin typeface="Tahoma"/>
                <a:cs typeface="Tahoma"/>
              </a:rPr>
              <a:t>head</a:t>
            </a:r>
            <a:r>
              <a:rPr sz="1000" b="0" spc="-5" dirty="0">
                <a:latin typeface="Tahoma"/>
                <a:cs typeface="Tahoma"/>
              </a:rPr>
              <a:t> </a:t>
            </a:r>
            <a:r>
              <a:rPr sz="1000" b="0" spc="-45" dirty="0">
                <a:latin typeface="Tahoma"/>
                <a:cs typeface="Tahoma"/>
              </a:rPr>
              <a:t>pose</a:t>
            </a:r>
            <a:r>
              <a:rPr sz="1000" b="0" spc="-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inconsistencies.</a:t>
            </a:r>
            <a:endParaRPr sz="1000">
              <a:latin typeface="Tahoma"/>
              <a:cs typeface="Tahoma"/>
            </a:endParaRPr>
          </a:p>
          <a:p>
            <a:pPr marL="289560" marR="772160">
              <a:lnSpc>
                <a:spcPts val="1200"/>
              </a:lnSpc>
              <a:spcBef>
                <a:spcPts val="40"/>
              </a:spcBef>
            </a:pPr>
            <a:r>
              <a:rPr sz="1000" b="0" spc="-40" dirty="0">
                <a:latin typeface="Tahoma"/>
                <a:cs typeface="Tahoma"/>
              </a:rPr>
              <a:t>Features</a:t>
            </a:r>
            <a:r>
              <a:rPr sz="1000" b="0" spc="-10" dirty="0">
                <a:latin typeface="Tahoma"/>
                <a:cs typeface="Tahoma"/>
              </a:rPr>
              <a:t> </a:t>
            </a:r>
            <a:r>
              <a:rPr sz="1000" b="0" spc="-30" dirty="0">
                <a:latin typeface="Tahoma"/>
                <a:cs typeface="Tahoma"/>
              </a:rPr>
              <a:t>extracted</a:t>
            </a:r>
            <a:r>
              <a:rPr sz="1000" b="0" spc="-5" dirty="0">
                <a:latin typeface="Tahoma"/>
                <a:cs typeface="Tahoma"/>
              </a:rPr>
              <a:t> </a:t>
            </a:r>
            <a:r>
              <a:rPr sz="1000" b="0" spc="-30" dirty="0">
                <a:latin typeface="Tahoma"/>
                <a:cs typeface="Tahoma"/>
              </a:rPr>
              <a:t>using</a:t>
            </a:r>
            <a:r>
              <a:rPr sz="1000" b="0" spc="-10" dirty="0">
                <a:latin typeface="Tahoma"/>
                <a:cs typeface="Tahoma"/>
              </a:rPr>
              <a:t> </a:t>
            </a:r>
            <a:r>
              <a:rPr sz="1000" b="0" dirty="0">
                <a:latin typeface="Tahoma"/>
                <a:cs typeface="Tahoma"/>
              </a:rPr>
              <a:t>DLib</a:t>
            </a:r>
            <a:r>
              <a:rPr sz="1000" b="0" spc="-5" dirty="0">
                <a:latin typeface="Tahoma"/>
                <a:cs typeface="Tahoma"/>
              </a:rPr>
              <a:t> </a:t>
            </a:r>
            <a:r>
              <a:rPr sz="1000" b="0" spc="-25" dirty="0">
                <a:latin typeface="Tahoma"/>
                <a:cs typeface="Tahoma"/>
              </a:rPr>
              <a:t>and</a:t>
            </a:r>
            <a:r>
              <a:rPr sz="1000" b="0" spc="-5" dirty="0">
                <a:latin typeface="Tahoma"/>
                <a:cs typeface="Tahoma"/>
              </a:rPr>
              <a:t> </a:t>
            </a:r>
            <a:r>
              <a:rPr sz="1000" b="0" spc="-35" dirty="0">
                <a:latin typeface="Tahoma"/>
                <a:cs typeface="Tahoma"/>
              </a:rPr>
              <a:t>OpenFace2. </a:t>
            </a:r>
            <a:r>
              <a:rPr sz="1000" b="0" dirty="0">
                <a:latin typeface="Tahoma"/>
                <a:cs typeface="Tahoma"/>
              </a:rPr>
              <a:t>SVM</a:t>
            </a:r>
            <a:r>
              <a:rPr sz="1000" b="0" spc="5" dirty="0">
                <a:latin typeface="Tahoma"/>
                <a:cs typeface="Tahoma"/>
              </a:rPr>
              <a:t> </a:t>
            </a:r>
            <a:r>
              <a:rPr sz="1000" b="0" spc="-35" dirty="0">
                <a:latin typeface="Tahoma"/>
                <a:cs typeface="Tahoma"/>
              </a:rPr>
              <a:t>classifiers</a:t>
            </a:r>
            <a:r>
              <a:rPr sz="1000" b="0" spc="1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for</a:t>
            </a:r>
            <a:r>
              <a:rPr sz="1000" b="0" spc="10" dirty="0">
                <a:latin typeface="Tahoma"/>
                <a:cs typeface="Tahoma"/>
              </a:rPr>
              <a:t> </a:t>
            </a:r>
            <a:r>
              <a:rPr sz="1000" b="0" dirty="0">
                <a:latin typeface="Tahoma"/>
                <a:cs typeface="Tahoma"/>
              </a:rPr>
              <a:t>final</a:t>
            </a:r>
            <a:r>
              <a:rPr sz="1000" b="0" spc="15" dirty="0">
                <a:latin typeface="Tahoma"/>
                <a:cs typeface="Tahoma"/>
              </a:rPr>
              <a:t> </a:t>
            </a:r>
            <a:r>
              <a:rPr sz="1000" b="0" spc="-10" dirty="0">
                <a:latin typeface="Tahoma"/>
                <a:cs typeface="Tahoma"/>
              </a:rPr>
              <a:t>classification.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826</Words>
  <Application>Microsoft Office PowerPoint</Application>
  <PresentationFormat>Custom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Tahoma</vt:lpstr>
      <vt:lpstr>Times New Roman</vt:lpstr>
      <vt:lpstr>Trebuchet MS</vt:lpstr>
      <vt:lpstr>Office Theme</vt:lpstr>
      <vt:lpstr>A Systematic Literature Review on Datasets for Deepfake Images in Smart Cities</vt:lpstr>
      <vt:lpstr>Abstract</vt:lpstr>
      <vt:lpstr>Introduction</vt:lpstr>
      <vt:lpstr>Method</vt:lpstr>
      <vt:lpstr>DeepFake Detection Challenge (DFDC) Dataset</vt:lpstr>
      <vt:lpstr>FaceForensics++ Dataset</vt:lpstr>
      <vt:lpstr>DeeperForensics-1.0 Dataset</vt:lpstr>
      <vt:lpstr>DF-TIMIT Dataset</vt:lpstr>
      <vt:lpstr>UADFV Dataset</vt:lpstr>
      <vt:lpstr>Quantitative Comparison of Deepfake Datasets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Literature Review on Datasets for Deepfake Images in Smart Cities</dc:title>
  <dc:creator>ANAND M K  National Institute of Technology Karnataka, Surathkal  242CS008</dc:creator>
  <cp:lastModifiedBy>ANAND M K</cp:lastModifiedBy>
  <cp:revision>1</cp:revision>
  <dcterms:created xsi:type="dcterms:W3CDTF">2025-02-02T11:30:27Z</dcterms:created>
  <dcterms:modified xsi:type="dcterms:W3CDTF">2025-02-02T15:49:10Z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2025-02-02T00:00:00Z</vt:filetime>
  </property>
  <property fmtid="{D5CDD505-2E9C-101B-9397-08002B2CF9AE}" pid="5" name="PTEX.Fullbanner">
    <vt:lpwstr>This is MiKTeX-pdfTeX 4.18.0 (1.40.25)</vt:lpwstr>
  </property>
  <property fmtid="{D5CDD505-2E9C-101B-9397-08002B2CF9AE}" pid="6" name="Producer">
    <vt:lpwstr>MiKTeX pdfTeX-1.40.25</vt:lpwstr>
  </property>
</Properties>
</file>