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6" r:id="rId3"/>
    <p:sldId id="267" r:id="rId4"/>
    <p:sldId id="280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3BE3-AC4F-4F1C-ABB0-CF55649370E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79B0B-A929-405B-929F-E1833B45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0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70dc6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870dc6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68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600702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33600702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8B0-253E-42DA-91D5-D8387517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40D4-486A-4121-A091-B244F7C7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A3C9-860C-495E-B408-5C64D890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6C3E-0334-46A4-9445-A104995E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1D01-F9A6-4656-B14A-51063324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24A6-2718-413A-9C3F-0751117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9862-79A5-4288-8806-81C06AD3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205CA-5FB5-49C4-B14F-AF3DB062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2D39-F33C-4000-ACA3-C4E3D3A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CCEE-E1B1-458B-BE15-4347CD5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027B5-E117-4830-8E09-E0CBFC4EC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E4956-5D91-457B-938B-4223478F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3FD3-7D24-4B88-AF46-7EE9741A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4834-6DCE-418F-BECD-34AD91BD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243C-5999-4A73-828C-11C0760B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Half Color Blue &amp; 3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882233" y="0"/>
            <a:ext cx="6309600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22800" y="696500"/>
            <a:ext cx="51904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467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40200" y="2053800"/>
            <a:ext cx="44200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304792" algn="l">
              <a:lnSpc>
                <a:spcPct val="115000"/>
              </a:lnSpc>
              <a:spcBef>
                <a:spcPts val="1867"/>
              </a:spcBef>
              <a:spcAft>
                <a:spcPts val="1867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252233" y="3254833"/>
            <a:ext cx="44200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304792" algn="l">
              <a:lnSpc>
                <a:spcPct val="115000"/>
              </a:lnSpc>
              <a:spcBef>
                <a:spcPts val="1867"/>
              </a:spcBef>
              <a:spcAft>
                <a:spcPts val="1867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264233" y="4600033"/>
            <a:ext cx="44200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304792" algn="l">
              <a:lnSpc>
                <a:spcPct val="115000"/>
              </a:lnSpc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304792" algn="l">
              <a:lnSpc>
                <a:spcPct val="115000"/>
              </a:lnSpc>
              <a:spcBef>
                <a:spcPts val="1867"/>
              </a:spcBef>
              <a:spcAft>
                <a:spcPts val="1867"/>
              </a:spcAft>
              <a:buClr>
                <a:schemeClr val="accen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10579600" y="291700"/>
            <a:ext cx="16124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967" y="6455700"/>
            <a:ext cx="717600" cy="22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6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Blank Green Foot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222800" y="696500"/>
            <a:ext cx="88188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467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/>
          <p:nvPr/>
        </p:nvSpPr>
        <p:spPr>
          <a:xfrm flipH="1">
            <a:off x="95864" y="6157000"/>
            <a:ext cx="12130400" cy="73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5" name="Google Shape;135;p26"/>
          <p:cNvSpPr/>
          <p:nvPr/>
        </p:nvSpPr>
        <p:spPr>
          <a:xfrm flipH="1">
            <a:off x="-16600" y="6249109"/>
            <a:ext cx="6359600" cy="63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6" name="Google Shape;136;p26"/>
          <p:cNvSpPr txBox="1"/>
          <p:nvPr/>
        </p:nvSpPr>
        <p:spPr>
          <a:xfrm>
            <a:off x="10579600" y="291700"/>
            <a:ext cx="16124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8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2400"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957" y="6455685"/>
            <a:ext cx="740400" cy="22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596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Blank Blue Foo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264033" y="6387267"/>
            <a:ext cx="5794400" cy="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22800" y="696500"/>
            <a:ext cx="88188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467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10579600" y="291700"/>
            <a:ext cx="1612400" cy="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lang="en-US" sz="8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-25376" y="6169008"/>
            <a:ext cx="12242864" cy="731200"/>
            <a:chOff x="-19032" y="4617750"/>
            <a:chExt cx="9182148" cy="548400"/>
          </a:xfrm>
        </p:grpSpPr>
        <p:sp>
          <p:nvSpPr>
            <p:cNvPr id="35" name="Google Shape;35;p5"/>
            <p:cNvSpPr/>
            <p:nvPr/>
          </p:nvSpPr>
          <p:spPr>
            <a:xfrm flipH="1">
              <a:off x="19115" y="4617750"/>
              <a:ext cx="9144000" cy="54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957" y="6455685"/>
            <a:ext cx="740400" cy="22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0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6803-A335-4F6E-93A7-6FE1F49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6150-50C4-41C8-B7EC-FA2158FB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38A0-9F6C-4B87-BBD3-850689A2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9B28-98C3-4FB6-9807-D1346024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21C2-EE2D-4141-99FD-23E9696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7566-D423-4C7D-8D12-6AFCB9A7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68F1-19F5-42D7-8352-8F42FB9B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67EE-F1C7-4F1C-9D68-CA74AB0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D144-EA00-48CE-AB65-0BD1E8A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B98C-2972-427B-8DDD-28843117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1D2-2AD7-46BE-A985-2E1787D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4DB6-39FA-41EB-B6A2-F2BBC7279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14C3-0771-4042-907C-D24B5226D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29FC-5C8E-406E-ABB5-040FDCE8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2D40D-4654-4860-A86D-60B53DB0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B7FA-5447-4631-9E00-DF662A99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4956-EA84-4345-AB21-DB01546C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EE3FD-0477-4FB9-9366-E4B2D834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4EFD-74E1-4E84-BD10-D142A95F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6511C-E440-43DB-BB0C-25DD5AAC5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B11ED-203E-46A5-B0EA-335B99AB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E055B-BF6C-4EF3-A315-53D8F344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44075-5032-4EFE-94F2-14E7044A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CA61-4A2A-4074-B395-F9AE681F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5BDF-0300-4D7E-8FD6-BC587D1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1A922-F9DE-4FFD-A8E0-EA671B82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9004-BD18-4D4C-A456-AC47F855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07CB5-6B55-4A2C-B91E-1FFAD18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5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6E9D1-9261-4963-BF33-1474D308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EAF09-298C-47BA-98DA-9BB19AAC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0E22-ADBF-4B02-9FE7-48386B2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F5BC-B317-4BB8-978B-45F145DB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673B-6CEF-494A-9E75-1A683DD6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2C868-665C-467B-B41D-29FCEC98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20AF-ED51-4547-AFCE-813FDBBD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9A3A-44B8-4E7E-B117-A54703D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55484-0206-4803-BD55-90F0DB0D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5BA4-5EFA-40FB-9702-EC89A095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ABAA-87AA-4036-96B6-7F11DABFE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9485E-D560-4A59-B0BF-629CC319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1812-178D-4E68-953A-0CE91FAF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4E298-54F8-4973-BDF7-740C6D3D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2588-DB5F-4DFB-AABE-721F1BF2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A42F7-D326-4D10-AE7E-464142F0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4C61-B34A-4845-B373-D7083A7E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22E2-25F8-41F5-BCBB-40AD20720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72F1-10CC-4616-8CC9-7B6305163F3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E181-DFE6-4DC6-B83C-F862FCF92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E10B-92A0-4662-839F-F88C4E524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CE7A-4B73-4726-A990-31731B26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t="10735" b="9349"/>
          <a:stretch/>
        </p:blipFill>
        <p:spPr>
          <a:xfrm>
            <a:off x="5850541" y="985575"/>
            <a:ext cx="6341459" cy="5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Image result for GOMC logo transparent">
            <a:extLst>
              <a:ext uri="{FF2B5EF4-FFF2-40B4-BE49-F238E27FC236}">
                <a16:creationId xmlns:a16="http://schemas.microsoft.com/office/drawing/2014/main" id="{31D19284-C887-4D82-AC1C-CC637DF8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3" y="112731"/>
            <a:ext cx="1914328" cy="6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92CB8B-8D1E-4CD7-BA70-BBAA0C9E82F3}"/>
              </a:ext>
            </a:extLst>
          </p:cNvPr>
          <p:cNvSpPr/>
          <p:nvPr/>
        </p:nvSpPr>
        <p:spPr>
          <a:xfrm>
            <a:off x="416903" y="1092251"/>
            <a:ext cx="4579167" cy="548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US" b="1" dirty="0">
                <a:ea typeface="Roboto"/>
                <a:cs typeface="Roboto"/>
                <a:sym typeface="Roboto"/>
              </a:rPr>
              <a:t>Organization size</a:t>
            </a:r>
            <a:endParaRPr lang="en-US" dirty="0"/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US" dirty="0">
                <a:ea typeface="Roboto"/>
                <a:cs typeface="Roboto"/>
                <a:sym typeface="Roboto"/>
              </a:rPr>
              <a:t>1-9 Employees</a:t>
            </a:r>
            <a:endParaRPr lang="en-US" dirty="0"/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endParaRPr lang="en-US" b="1" dirty="0"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US" b="1" dirty="0">
                <a:ea typeface="Roboto"/>
                <a:cs typeface="Roboto"/>
                <a:sym typeface="Roboto"/>
              </a:rPr>
              <a:t>Years in business</a:t>
            </a:r>
            <a:endParaRPr lang="en-US" dirty="0"/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US" dirty="0">
                <a:ea typeface="Roboto"/>
                <a:cs typeface="Roboto"/>
                <a:sym typeface="Roboto"/>
              </a:rPr>
              <a:t>5 years</a:t>
            </a:r>
            <a:endParaRPr lang="en-US" dirty="0"/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endParaRPr lang="en-US" b="1" dirty="0"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US" b="1" dirty="0">
                <a:ea typeface="Roboto"/>
                <a:cs typeface="Roboto"/>
                <a:sym typeface="Roboto"/>
              </a:rPr>
              <a:t>Products or services</a:t>
            </a:r>
            <a:endParaRPr lang="en-US" dirty="0"/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US" dirty="0">
                <a:ea typeface="Roboto"/>
                <a:cs typeface="Roboto"/>
                <a:sym typeface="Roboto"/>
              </a:rPr>
              <a:t>Language Learning Software for Indigenous communities</a:t>
            </a:r>
            <a:endParaRPr lang="en-US" dirty="0"/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endParaRPr lang="en-US" dirty="0"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n-US" b="1" i="0" u="none" strike="noStrike" cap="none" dirty="0">
                <a:ea typeface="Arial"/>
                <a:cs typeface="Arial"/>
                <a:sym typeface="Arial"/>
              </a:rPr>
              <a:t>Brand &amp; Mission</a:t>
            </a:r>
          </a:p>
          <a:p>
            <a:pPr lvl="0" algn="just">
              <a:lnSpc>
                <a:spcPct val="115000"/>
              </a:lnSpc>
            </a:pPr>
            <a:r>
              <a:rPr lang="en-US" i="1" dirty="0">
                <a:ea typeface="Arial"/>
                <a:cs typeface="Arial"/>
                <a:sym typeface="Arial"/>
              </a:rPr>
              <a:t>“7000 Languages is a non-profit that creates free language-learning software in partnership with Indigenous communities around the world so they can teach, learn, and revive their languages.”</a:t>
            </a:r>
            <a:endParaRPr lang="en-US" dirty="0"/>
          </a:p>
          <a:p>
            <a:pPr lvl="0">
              <a:lnSpc>
                <a:spcPct val="115000"/>
              </a:lnSpc>
              <a:buClr>
                <a:schemeClr val="accent1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C9CA1-A9FD-4A0E-A621-08BC93A01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22" y="6095422"/>
            <a:ext cx="6386078" cy="77464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4500730-11DF-4A12-A865-FCF89901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600" y="112731"/>
            <a:ext cx="8818800" cy="6515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67" dirty="0">
                <a:solidFill>
                  <a:schemeClr val="accent5"/>
                </a:solidFill>
                <a:latin typeface="Arial"/>
                <a:cs typeface="Arial"/>
              </a:rPr>
              <a:t>7000 Languages</a:t>
            </a:r>
          </a:p>
        </p:txBody>
      </p:sp>
      <p:pic>
        <p:nvPicPr>
          <p:cNvPr id="17" name="Picture 6" descr="Image result for 7000 languages">
            <a:extLst>
              <a:ext uri="{FF2B5EF4-FFF2-40B4-BE49-F238E27FC236}">
                <a16:creationId xmlns:a16="http://schemas.microsoft.com/office/drawing/2014/main" id="{16CD291A-6E08-419C-9A6B-87108D6E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52" y="1"/>
            <a:ext cx="901148" cy="9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1028660" y="171862"/>
            <a:ext cx="88188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4267" dirty="0">
                <a:solidFill>
                  <a:schemeClr val="accent5"/>
                </a:solidFill>
                <a:latin typeface="Arial"/>
                <a:cs typeface="Arial"/>
              </a:rPr>
              <a:t>Initial </a:t>
            </a:r>
            <a:r>
              <a:rPr lang="en" sz="4267" dirty="0">
                <a:solidFill>
                  <a:schemeClr val="accent5"/>
                </a:solidFill>
                <a:latin typeface="Arial"/>
                <a:cs typeface="Arial"/>
              </a:rPr>
              <a:t>Campaign </a:t>
            </a:r>
            <a:r>
              <a:rPr lang="en-US" sz="4267" dirty="0">
                <a:solidFill>
                  <a:schemeClr val="accent5"/>
                </a:solidFill>
                <a:latin typeface="Arial"/>
                <a:cs typeface="Arial"/>
              </a:rPr>
              <a:t>Structure</a:t>
            </a:r>
            <a:endParaRPr sz="4267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661859" y="1487534"/>
            <a:ext cx="4838719" cy="388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b="1" dirty="0">
                <a:ea typeface="Roboto"/>
                <a:sym typeface="Roboto"/>
              </a:rPr>
              <a:t>7000 Languages Brand - </a:t>
            </a:r>
            <a:r>
              <a:rPr lang="en-US" b="1" dirty="0">
                <a:ea typeface="Roboto"/>
                <a:sym typeface="Roboto"/>
              </a:rPr>
              <a:t>Week of March 11 </a:t>
            </a:r>
            <a:r>
              <a:rPr lang="en-US" sz="1600" b="1" dirty="0">
                <a:ea typeface="Roboto"/>
                <a:cs typeface="Roboto"/>
                <a:sym typeface="Roboto"/>
              </a:rPr>
              <a:t>  </a:t>
            </a:r>
          </a:p>
          <a:p>
            <a:pPr lvl="0">
              <a:lnSpc>
                <a:spcPct val="115000"/>
              </a:lnSpc>
            </a:pPr>
            <a:endParaRPr lang="en-US" sz="1600" b="1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             </a:t>
            </a:r>
            <a:r>
              <a:rPr lang="en" dirty="0">
                <a:ea typeface="Roboto"/>
                <a:sym typeface="Roboto"/>
              </a:rPr>
              <a:t>Allocated </a:t>
            </a:r>
            <a:r>
              <a:rPr lang="en-US" dirty="0">
                <a:ea typeface="Roboto"/>
                <a:sym typeface="Roboto"/>
              </a:rPr>
              <a:t>Budget – $164/day 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a typeface="Roboto"/>
                <a:sym typeface="Roboto"/>
              </a:rPr>
              <a:t>     Clicks – 379, Impressions – 5015 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a typeface="Roboto"/>
                <a:sym typeface="Roboto"/>
              </a:rPr>
              <a:t>     Bidding Strategy – CPA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a typeface="Roboto"/>
                <a:sym typeface="Roboto"/>
              </a:rPr>
              <a:t>     CTR – 7.56% </a:t>
            </a:r>
          </a:p>
          <a:p>
            <a:pPr lvl="1">
              <a:lnSpc>
                <a:spcPct val="115000"/>
              </a:lnSpc>
            </a:pPr>
            <a:endParaRPr lang="en-US" sz="1600" b="1" dirty="0">
              <a:latin typeface="Roboto"/>
              <a:ea typeface="Roboto"/>
              <a:cs typeface="Roboto"/>
              <a:sym typeface="Roboto"/>
            </a:endParaRPr>
          </a:p>
          <a:p>
            <a:pPr marL="228594" lvl="1" indent="-228594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b="1" dirty="0">
                <a:ea typeface="Roboto"/>
                <a:sym typeface="Roboto"/>
              </a:rPr>
              <a:t>Language Specific Targetting        </a:t>
            </a:r>
          </a:p>
          <a:p>
            <a:pPr lvl="1">
              <a:lnSpc>
                <a:spcPct val="115000"/>
              </a:lnSpc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dirty="0">
                <a:ea typeface="Roboto"/>
                <a:sym typeface="Roboto"/>
              </a:rPr>
              <a:t>Budget – $164/day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a typeface="Roboto"/>
                <a:sym typeface="Roboto"/>
              </a:rPr>
              <a:t>     Clicks – 54, Impressions – 506 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a typeface="Roboto"/>
                <a:sym typeface="Roboto"/>
              </a:rPr>
              <a:t>     Bidding Strategy – Maximize Clicks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ea typeface="Roboto"/>
                <a:sym typeface="Roboto"/>
              </a:rPr>
              <a:t>     CTR – 10.67%</a:t>
            </a:r>
            <a:endParaRPr lang="en" dirty="0">
              <a:ea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189" y="1319882"/>
            <a:ext cx="4120271" cy="1962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54" y="3576086"/>
            <a:ext cx="2001543" cy="2379685"/>
          </a:xfrm>
          <a:prstGeom prst="rect">
            <a:avLst/>
          </a:prstGeom>
        </p:spPr>
      </p:pic>
      <p:pic>
        <p:nvPicPr>
          <p:cNvPr id="8" name="Picture 6" descr="Image result for 7000 languages">
            <a:extLst>
              <a:ext uri="{FF2B5EF4-FFF2-40B4-BE49-F238E27FC236}">
                <a16:creationId xmlns:a16="http://schemas.microsoft.com/office/drawing/2014/main" id="{16E46C79-8DC0-4034-ACDD-879DFB65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52" y="1"/>
            <a:ext cx="901148" cy="9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80DDCB-7D6C-4784-B781-96AB62BBA63F}"/>
              </a:ext>
            </a:extLst>
          </p:cNvPr>
          <p:cNvCxnSpPr/>
          <p:nvPr/>
        </p:nvCxnSpPr>
        <p:spPr>
          <a:xfrm>
            <a:off x="6096000" y="92765"/>
            <a:ext cx="0" cy="676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263093-E143-4093-AFCA-5CE34EA7821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57;p45">
            <a:extLst>
              <a:ext uri="{FF2B5EF4-FFF2-40B4-BE49-F238E27FC236}">
                <a16:creationId xmlns:a16="http://schemas.microsoft.com/office/drawing/2014/main" id="{BFB6C7F5-67C1-4228-ADF6-2B517FF4476C}"/>
              </a:ext>
            </a:extLst>
          </p:cNvPr>
          <p:cNvSpPr txBox="1"/>
          <p:nvPr/>
        </p:nvSpPr>
        <p:spPr>
          <a:xfrm>
            <a:off x="734935" y="863858"/>
            <a:ext cx="4592436" cy="229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200" kern="0" dirty="0">
                <a:latin typeface="Roboto" panose="020B0604020202020204" charset="0"/>
                <a:ea typeface="Roboto" panose="020B0604020202020204" charset="0"/>
                <a:sym typeface="Roboto"/>
              </a:rPr>
              <a:t>Successful utilization of the budget by proper reallocation </a:t>
            </a:r>
            <a:r>
              <a:rPr lang="en-US" sz="1200" kern="0" dirty="0">
                <a:latin typeface="Roboto" panose="020B0604020202020204" charset="0"/>
                <a:ea typeface="Roboto" panose="020B0604020202020204" charset="0"/>
                <a:sym typeface="Roboto"/>
              </a:rPr>
              <a:t>and budgeting strategy</a:t>
            </a:r>
          </a:p>
          <a:p>
            <a:pPr marL="171450" lvl="1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latin typeface="Roboto" panose="020B0604020202020204" charset="0"/>
                <a:ea typeface="Roboto" panose="020B0604020202020204" charset="0"/>
                <a:sym typeface="Roboto"/>
              </a:rPr>
              <a:t>Adding more relevant keywords improved the existing campaign – Language Specific Targeting</a:t>
            </a:r>
          </a:p>
          <a:p>
            <a:pPr marL="171450" lvl="1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latin typeface="Roboto" panose="020B0604020202020204" charset="0"/>
                <a:ea typeface="Roboto" panose="020B0604020202020204" charset="0"/>
              </a:rPr>
              <a:t>Created new campaign Driving donations</a:t>
            </a:r>
            <a:endParaRPr lang="en-US" sz="1200" kern="0" dirty="0">
              <a:latin typeface="Roboto" panose="020B0604020202020204" charset="0"/>
              <a:ea typeface="Roboto" panose="020B0604020202020204" charset="0"/>
              <a:sym typeface="Roboto"/>
            </a:endParaRPr>
          </a:p>
          <a:p>
            <a:pPr marL="0" lvl="1">
              <a:lnSpc>
                <a:spcPct val="115000"/>
              </a:lnSpc>
              <a:buClr>
                <a:srgbClr val="000000"/>
              </a:buClr>
            </a:pPr>
            <a:endParaRPr lang="en" sz="1200" kern="0" dirty="0"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0" lvl="1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" sz="1200" b="1" kern="0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Improvements:</a:t>
            </a:r>
          </a:p>
          <a:p>
            <a:pPr marL="171450" lvl="1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Change the bidding strategy to maximize the clicks</a:t>
            </a:r>
          </a:p>
          <a:p>
            <a:pPr marL="171450" lvl="1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Improve the ad-quality</a:t>
            </a:r>
          </a:p>
          <a:p>
            <a:pPr marL="171450" lvl="1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Target regions other than the USA and Canada</a:t>
            </a:r>
            <a:endParaRPr lang="en" sz="1200" kern="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2" name="Google Shape;257;p45">
            <a:extLst>
              <a:ext uri="{FF2B5EF4-FFF2-40B4-BE49-F238E27FC236}">
                <a16:creationId xmlns:a16="http://schemas.microsoft.com/office/drawing/2014/main" id="{07A9D312-D8A2-46D8-8734-5E01FF6BAB27}"/>
              </a:ext>
            </a:extLst>
          </p:cNvPr>
          <p:cNvSpPr txBox="1"/>
          <p:nvPr/>
        </p:nvSpPr>
        <p:spPr>
          <a:xfrm>
            <a:off x="6649000" y="863858"/>
            <a:ext cx="5026165" cy="23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Changing the bidding strategy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from Maximize Clicks to CPA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helped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incr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easing the number of clicks 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Demographic experiment by creating a new campaign for Australia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Changed bidding strategy of drive donations to target impressions</a:t>
            </a:r>
          </a:p>
          <a:p>
            <a:pPr lvl="1">
              <a:lnSpc>
                <a:spcPct val="115000"/>
              </a:lnSpc>
            </a:pPr>
            <a:endParaRPr lang="en" sz="12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Improv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th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 Driving Donations campaign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Improve the ad-quality by using </a:t>
            </a: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Dynamic  Keyword Insertion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57;p45">
            <a:extLst>
              <a:ext uri="{FF2B5EF4-FFF2-40B4-BE49-F238E27FC236}">
                <a16:creationId xmlns:a16="http://schemas.microsoft.com/office/drawing/2014/main" id="{07ADB2C6-DB50-4313-B64E-129967DE798E}"/>
              </a:ext>
            </a:extLst>
          </p:cNvPr>
          <p:cNvSpPr txBox="1"/>
          <p:nvPr/>
        </p:nvSpPr>
        <p:spPr>
          <a:xfrm>
            <a:off x="622857" y="3911474"/>
            <a:ext cx="4592436" cy="229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Impressions increased with c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ge of the bidding strategies 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Competitor’s analysis helped in adding effective Keywords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Successfully implemented </a:t>
            </a: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Dynamic Keyword Insertion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eallocat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 Budgets</a:t>
            </a: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Improve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ampaign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tructure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" sz="12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</a:pPr>
            <a:endParaRPr lang="en" sz="12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257;p45">
            <a:extLst>
              <a:ext uri="{FF2B5EF4-FFF2-40B4-BE49-F238E27FC236}">
                <a16:creationId xmlns:a16="http://schemas.microsoft.com/office/drawing/2014/main" id="{E0409AD5-5269-4DB1-9068-183AB96E7119}"/>
              </a:ext>
            </a:extLst>
          </p:cNvPr>
          <p:cNvSpPr txBox="1"/>
          <p:nvPr/>
        </p:nvSpPr>
        <p:spPr>
          <a:xfrm>
            <a:off x="6649000" y="3820791"/>
            <a:ext cx="4920143" cy="183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Effective utilization of the campaign budget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Improved CTR in Drive Donations campaign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Improved the overall structure of the campaigns by removing the redundant and non-performing keywords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200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Comp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liance issue with the 7000 Languages Brand AU campaign</a:t>
            </a:r>
          </a:p>
          <a:p>
            <a:pPr marL="1714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Resolved it in week 5</a:t>
            </a:r>
            <a:endParaRPr lang="en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F636E-E076-46B4-8911-A82CFBEBA042}"/>
              </a:ext>
            </a:extLst>
          </p:cNvPr>
          <p:cNvSpPr/>
          <p:nvPr/>
        </p:nvSpPr>
        <p:spPr>
          <a:xfrm>
            <a:off x="2325401" y="302355"/>
            <a:ext cx="96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Week 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8205D-0AB2-4A79-A550-E731E32CC07C}"/>
              </a:ext>
            </a:extLst>
          </p:cNvPr>
          <p:cNvSpPr/>
          <p:nvPr/>
        </p:nvSpPr>
        <p:spPr>
          <a:xfrm>
            <a:off x="8357813" y="3509381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Week 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F0113-6D94-4C16-8AFF-E5C6DD76D273}"/>
              </a:ext>
            </a:extLst>
          </p:cNvPr>
          <p:cNvSpPr/>
          <p:nvPr/>
        </p:nvSpPr>
        <p:spPr>
          <a:xfrm>
            <a:off x="8410825" y="302355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Week 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AF3A6-54EB-458F-BD82-CACFC7539996}"/>
              </a:ext>
            </a:extLst>
          </p:cNvPr>
          <p:cNvSpPr/>
          <p:nvPr/>
        </p:nvSpPr>
        <p:spPr>
          <a:xfrm>
            <a:off x="2325401" y="3542142"/>
            <a:ext cx="96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Week 3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3" name="Picture 6" descr="Image result for 7000 languages">
            <a:extLst>
              <a:ext uri="{FF2B5EF4-FFF2-40B4-BE49-F238E27FC236}">
                <a16:creationId xmlns:a16="http://schemas.microsoft.com/office/drawing/2014/main" id="{B4A4B7B4-603D-4786-B546-4F55EC55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52" y="1"/>
            <a:ext cx="901148" cy="9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1686600" y="99493"/>
            <a:ext cx="88188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sz="4267" dirty="0">
                <a:solidFill>
                  <a:schemeClr val="accent5"/>
                </a:solidFill>
                <a:latin typeface="Arial"/>
                <a:cs typeface="Arial"/>
              </a:rPr>
              <a:t>5 Weeks - Summary</a:t>
            </a:r>
            <a:endParaRPr sz="4267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661860" y="1487534"/>
            <a:ext cx="5434141" cy="388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>
              <a:lnSpc>
                <a:spcPct val="115000"/>
              </a:lnSpc>
            </a:pPr>
            <a:endParaRPr lang="en"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84" y="1555802"/>
            <a:ext cx="5111845" cy="21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8" y="4164267"/>
            <a:ext cx="5638800" cy="219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465" y="1831755"/>
            <a:ext cx="4599572" cy="191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3301" y="1387858"/>
            <a:ext cx="1028700" cy="77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407" y="4303274"/>
            <a:ext cx="5410200" cy="191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24983-2C01-42FE-8083-E771EAE48773}"/>
              </a:ext>
            </a:extLst>
          </p:cNvPr>
          <p:cNvSpPr txBox="1"/>
          <p:nvPr/>
        </p:nvSpPr>
        <p:spPr>
          <a:xfrm>
            <a:off x="910966" y="3765844"/>
            <a:ext cx="511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 across different Campaigns By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B7BAC-E285-43CB-A266-3C6390CEDF88}"/>
              </a:ext>
            </a:extLst>
          </p:cNvPr>
          <p:cNvSpPr txBox="1"/>
          <p:nvPr/>
        </p:nvSpPr>
        <p:spPr>
          <a:xfrm>
            <a:off x="939612" y="1232519"/>
            <a:ext cx="46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Progress Clicks  and Impressions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E3E9D-0429-4CFE-9688-679D2B505F23}"/>
              </a:ext>
            </a:extLst>
          </p:cNvPr>
          <p:cNvSpPr txBox="1"/>
          <p:nvPr/>
        </p:nvSpPr>
        <p:spPr>
          <a:xfrm>
            <a:off x="6802176" y="1231764"/>
            <a:ext cx="48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Budget utilization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0E2F0-F083-45F0-BD9A-8971333CA232}"/>
              </a:ext>
            </a:extLst>
          </p:cNvPr>
          <p:cNvSpPr txBox="1"/>
          <p:nvPr/>
        </p:nvSpPr>
        <p:spPr>
          <a:xfrm>
            <a:off x="6982976" y="3738498"/>
            <a:ext cx="43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 division of clicks</a:t>
            </a:r>
          </a:p>
        </p:txBody>
      </p:sp>
      <p:pic>
        <p:nvPicPr>
          <p:cNvPr id="14" name="Picture 6" descr="Image result for 7000 languages">
            <a:extLst>
              <a:ext uri="{FF2B5EF4-FFF2-40B4-BE49-F238E27FC236}">
                <a16:creationId xmlns:a16="http://schemas.microsoft.com/office/drawing/2014/main" id="{06D88197-EBC2-463D-8378-624CE998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52" y="1"/>
            <a:ext cx="901148" cy="9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/>
        </p:nvSpPr>
        <p:spPr>
          <a:xfrm>
            <a:off x="6264033" y="6387267"/>
            <a:ext cx="5794400" cy="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rgbClr val="FFFFFF"/>
              </a:buClr>
            </a:pPr>
            <a:r>
              <a:rPr lang="en-U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lang="en-US" sz="2400"/>
          </a:p>
        </p:txBody>
      </p:sp>
      <p:sp>
        <p:nvSpPr>
          <p:cNvPr id="400" name="Google Shape;400;p50"/>
          <p:cNvSpPr txBox="1">
            <a:spLocks noGrp="1"/>
          </p:cNvSpPr>
          <p:nvPr>
            <p:ph type="title"/>
          </p:nvPr>
        </p:nvSpPr>
        <p:spPr>
          <a:xfrm>
            <a:off x="1854633" y="96708"/>
            <a:ext cx="88188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4000"/>
            </a:pPr>
            <a:r>
              <a:rPr lang="en-US" sz="4267" dirty="0">
                <a:solidFill>
                  <a:schemeClr val="accent5"/>
                </a:solidFill>
                <a:latin typeface="Arial"/>
                <a:cs typeface="Arial"/>
                <a:sym typeface="Arial"/>
              </a:rPr>
              <a:t>Learning +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34E25-41D2-41B6-AC12-65BC2495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4" y="2912683"/>
            <a:ext cx="10521411" cy="3264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A5B73-28DC-475B-859D-8F1090C16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1209144"/>
            <a:ext cx="11766300" cy="1457070"/>
          </a:xfrm>
          <a:prstGeom prst="rect">
            <a:avLst/>
          </a:prstGeom>
        </p:spPr>
      </p:pic>
      <p:pic>
        <p:nvPicPr>
          <p:cNvPr id="59" name="Picture 6" descr="Image result for 7000 languages">
            <a:extLst>
              <a:ext uri="{FF2B5EF4-FFF2-40B4-BE49-F238E27FC236}">
                <a16:creationId xmlns:a16="http://schemas.microsoft.com/office/drawing/2014/main" id="{E3BDBF12-1907-4AA5-80CB-CAB2EC18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104" y="0"/>
            <a:ext cx="887896" cy="8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355</Words>
  <Application>Microsoft Office PowerPoint</Application>
  <PresentationFormat>Widescreen</PresentationFormat>
  <Paragraphs>70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7000 Languages</vt:lpstr>
      <vt:lpstr>Initial Campaign Structure</vt:lpstr>
      <vt:lpstr>PowerPoint Presentation</vt:lpstr>
      <vt:lpstr>5 Weeks - Summary</vt:lpstr>
      <vt:lpstr>Learning +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Ayyappa Reddy Satti</dc:creator>
  <cp:lastModifiedBy>Ayyappa Reddy Satti</cp:lastModifiedBy>
  <cp:revision>15</cp:revision>
  <dcterms:created xsi:type="dcterms:W3CDTF">2019-04-27T00:55:21Z</dcterms:created>
  <dcterms:modified xsi:type="dcterms:W3CDTF">2019-04-27T01:57:11Z</dcterms:modified>
</cp:coreProperties>
</file>