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66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6" autoAdjust="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1C97C-017A-435C-AC69-1025346AB696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D6B97-253D-438B-853A-53429EF5E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3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Citizens are spending an average on $300 per vehicle due to potholes. Even pedestrians are spending huge amounts in ‘personal injury claims’ due to presence of potholes. There is absence of a system for them to report a pothole.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D6B97-253D-438B-853A-53429EF5EE9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01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D6B97-253D-438B-853A-53429EF5EE9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658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D6B97-253D-438B-853A-53429EF5EE9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84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6CE9EC4-5E30-4A0B-9289-6146F4F36697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52CDC16-46FA-4E9A-859E-5BCB84AD9B8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96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EC4-5E30-4A0B-9289-6146F4F36697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DC16-46FA-4E9A-859E-5BCB84AD9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61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EC4-5E30-4A0B-9289-6146F4F36697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DC16-46FA-4E9A-859E-5BCB84AD9B8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001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EC4-5E30-4A0B-9289-6146F4F36697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DC16-46FA-4E9A-859E-5BCB84AD9B8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9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EC4-5E30-4A0B-9289-6146F4F36697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DC16-46FA-4E9A-859E-5BCB84AD9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645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EC4-5E30-4A0B-9289-6146F4F36697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DC16-46FA-4E9A-859E-5BCB84AD9B8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513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EC4-5E30-4A0B-9289-6146F4F36697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DC16-46FA-4E9A-859E-5BCB84AD9B8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72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EC4-5E30-4A0B-9289-6146F4F36697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DC16-46FA-4E9A-859E-5BCB84AD9B8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549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EC4-5E30-4A0B-9289-6146F4F36697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DC16-46FA-4E9A-859E-5BCB84AD9B8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46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EC4-5E30-4A0B-9289-6146F4F36697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DC16-46FA-4E9A-859E-5BCB84AD9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89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EC4-5E30-4A0B-9289-6146F4F36697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DC16-46FA-4E9A-859E-5BCB84AD9B8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41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EC4-5E30-4A0B-9289-6146F4F36697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DC16-46FA-4E9A-859E-5BCB84AD9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08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EC4-5E30-4A0B-9289-6146F4F36697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DC16-46FA-4E9A-859E-5BCB84AD9B8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54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EC4-5E30-4A0B-9289-6146F4F36697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DC16-46FA-4E9A-859E-5BCB84AD9B8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73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EC4-5E30-4A0B-9289-6146F4F36697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DC16-46FA-4E9A-859E-5BCB84AD9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06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EC4-5E30-4A0B-9289-6146F4F36697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DC16-46FA-4E9A-859E-5BCB84AD9B8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1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EC4-5E30-4A0B-9289-6146F4F36697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DC16-46FA-4E9A-859E-5BCB84AD9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6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CE9EC4-5E30-4A0B-9289-6146F4F36697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2CDC16-46FA-4E9A-859E-5BCB84AD9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27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gon.aaa.com/2016/02/pothole-damage-costs-u-s-drivers-3-billion-annually/" TargetMode="External"/><Relationship Id="rId2" Type="http://schemas.openxmlformats.org/officeDocument/2006/relationships/hyperlink" Target="https://www.statista.com/chart/12886/projected-infrastructure-investment-gaps-by-sectors-in-the-united-stat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33E068-3D7B-4B82-8BCE-1453B67A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55" y="-58968"/>
            <a:ext cx="1540413" cy="1540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E0056E-BD38-4ACB-82C7-DF134C78D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1643791"/>
            <a:ext cx="7025640" cy="36345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251EE3-26F8-46F4-BCF2-A096D7260452}"/>
              </a:ext>
            </a:extLst>
          </p:cNvPr>
          <p:cNvSpPr txBox="1"/>
          <p:nvPr/>
        </p:nvSpPr>
        <p:spPr>
          <a:xfrm>
            <a:off x="4165600" y="238075"/>
            <a:ext cx="27416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rgbClr val="990033"/>
                </a:solidFill>
                <a:latin typeface="Algerian" panose="04020705040A02060702" pitchFamily="82" charset="0"/>
              </a:rPr>
              <a:t>H</a:t>
            </a:r>
            <a:r>
              <a:rPr lang="en-IN" sz="8000" dirty="0">
                <a:solidFill>
                  <a:srgbClr val="990033"/>
                </a:solidFill>
                <a:latin typeface="AR DELANEY" panose="02000000000000000000" pitchFamily="2" charset="0"/>
              </a:rPr>
              <a:t>o</a:t>
            </a:r>
            <a:r>
              <a:rPr lang="en-IN" sz="8000" dirty="0">
                <a:solidFill>
                  <a:srgbClr val="990033"/>
                </a:solidFill>
                <a:latin typeface="Algerian" panose="04020705040A02060702" pitchFamily="82" charset="0"/>
              </a:rPr>
              <a:t>P</a:t>
            </a:r>
            <a:endParaRPr lang="en-IN" sz="8000" dirty="0">
              <a:solidFill>
                <a:srgbClr val="990033"/>
              </a:solidFill>
              <a:latin typeface="AR DELANEY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A5FA34-F260-45C0-B62D-D04F75EFBCC4}"/>
              </a:ext>
            </a:extLst>
          </p:cNvPr>
          <p:cNvSpPr txBox="1"/>
          <p:nvPr/>
        </p:nvSpPr>
        <p:spPr>
          <a:xfrm>
            <a:off x="-449580" y="5910253"/>
            <a:ext cx="1309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</a:rPr>
              <a:t>MIS 6308.001 – SAPM – FALL 2018 – GROUP # 3 </a:t>
            </a:r>
          </a:p>
        </p:txBody>
      </p:sp>
    </p:spTree>
    <p:extLst>
      <p:ext uri="{BB962C8B-B14F-4D97-AF65-F5344CB8AC3E}">
        <p14:creationId xmlns:p14="http://schemas.microsoft.com/office/powerpoint/2010/main" val="63380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7086-0F20-4BB0-8C11-91188D1E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002060"/>
                </a:solidFill>
                <a:latin typeface="Berlin Sans FB" panose="020E0602020502020306" pitchFamily="34" charset="0"/>
                <a:ea typeface="+mn-ea"/>
                <a:cs typeface="+mn-cs"/>
              </a:rPr>
              <a:t>Unique Marketing Initiatives</a:t>
            </a:r>
            <a:endParaRPr lang="en-IN" sz="6600" dirty="0">
              <a:solidFill>
                <a:srgbClr val="002060"/>
              </a:solidFill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10D8E-96C8-478B-9791-4F07F5AE3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6108B-29DE-4C46-860A-0B0892C41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811" y="-91290"/>
            <a:ext cx="1372771" cy="13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1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A006-EA98-4B7C-B40C-58194FDA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3829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002060"/>
                </a:solidFill>
                <a:latin typeface="Berlin Sans FB" panose="020E0602020502020306" pitchFamily="34" charset="0"/>
                <a:ea typeface="+mn-ea"/>
                <a:cs typeface="+mn-cs"/>
              </a:rPr>
              <a:t>BUGDET +</a:t>
            </a:r>
            <a:br>
              <a:rPr lang="en-US" sz="6600" dirty="0">
                <a:solidFill>
                  <a:srgbClr val="002060"/>
                </a:solidFill>
                <a:latin typeface="Berlin Sans FB" panose="020E0602020502020306" pitchFamily="34" charset="0"/>
                <a:ea typeface="+mn-ea"/>
                <a:cs typeface="+mn-cs"/>
              </a:rPr>
            </a:br>
            <a:r>
              <a:rPr lang="en-US" sz="6600" dirty="0">
                <a:solidFill>
                  <a:srgbClr val="002060"/>
                </a:solidFill>
                <a:latin typeface="Berlin Sans FB" panose="020E0602020502020306" pitchFamily="34" charset="0"/>
                <a:ea typeface="+mn-ea"/>
                <a:cs typeface="+mn-cs"/>
              </a:rPr>
              <a:t>TERMS &amp; CONDITIONS</a:t>
            </a:r>
            <a:r>
              <a:rPr lang="en-US" dirty="0"/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4F525-2BCE-4078-BA7A-E2BB1B645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project is estimated to cost USD $50,000 of which – 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10 % will be due at the beginning of Week #1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60% will be due at the beginning of Week #3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10% will be due at the beginning of Week #15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20% will be due at the end of Week #24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Sensors, for automatic detection of potholes, are prerequisite to the system implementation &amp; should be preinstalled in all vehicles.</a:t>
            </a:r>
          </a:p>
          <a:p>
            <a:pPr lvl="1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EFDF6-267C-491D-8ECB-B6080B381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811" y="-91290"/>
            <a:ext cx="1372771" cy="13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8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EE49-9AE4-42A6-9DB0-77AEFF83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002060"/>
                </a:solidFill>
                <a:latin typeface="Berlin Sans FB" panose="020E0602020502020306" pitchFamily="34" charset="0"/>
                <a:ea typeface="+mn-ea"/>
                <a:cs typeface="+mn-cs"/>
              </a:rPr>
              <a:t>CALL TO ACTION </a:t>
            </a:r>
            <a:endParaRPr lang="en-IN" sz="6600" dirty="0">
              <a:solidFill>
                <a:srgbClr val="002060"/>
              </a:solidFill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A1637-BD7B-4094-BAD3-B6786AAD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C14C1-E7BC-48FB-9A04-EA648CB5E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811" y="-91290"/>
            <a:ext cx="1372771" cy="13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07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F453-838F-4271-98F3-FA50AE7E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29732"/>
            <a:ext cx="9601196" cy="1303867"/>
          </a:xfrm>
        </p:spPr>
        <p:txBody>
          <a:bodyPr/>
          <a:lstStyle/>
          <a:p>
            <a:r>
              <a:rPr lang="en-IN" sz="6600" dirty="0">
                <a:solidFill>
                  <a:srgbClr val="002060"/>
                </a:solidFill>
                <a:latin typeface="Berlin Sans FB" panose="020E0602020502020306" pitchFamily="34" charset="0"/>
                <a:ea typeface="+mn-ea"/>
                <a:cs typeface="+mn-cs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6D9F-9C1B-42B4-B127-A1A98939B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chemeClr val="tx1"/>
                </a:solidFill>
                <a:hlinkClick r:id="rId2"/>
              </a:rPr>
              <a:t>https://www.statista.com/chart/12886/projected-infrastructure-investment-gaps-by-sectors-in-the-united-states/</a:t>
            </a:r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  <a:hlinkClick r:id="rId3"/>
              </a:rPr>
              <a:t>https://www.oregon.aaa.com/2016/02/pothole-damage-costs-u-s-drivers-3-billion-annually/</a:t>
            </a:r>
            <a:endParaRPr lang="en-IN" sz="20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F08A9-2741-414A-8E52-7959466A1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811" y="-91290"/>
            <a:ext cx="1372771" cy="13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3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94B7-BEDA-4C88-998A-BECA28E5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>
                <a:solidFill>
                  <a:srgbClr val="002060"/>
                </a:solidFill>
                <a:latin typeface="Berlin Sans FB" panose="020E0602020502020306" pitchFamily="34" charset="0"/>
              </a:rPr>
              <a:t>CONTACT US</a:t>
            </a:r>
            <a:endParaRPr lang="en-IN" sz="6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0D1DAA-E572-4AE1-9290-2F7DA4850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049626"/>
              </p:ext>
            </p:extLst>
          </p:nvPr>
        </p:nvGraphicFramePr>
        <p:xfrm>
          <a:off x="1798320" y="2541482"/>
          <a:ext cx="8595360" cy="348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480">
                  <a:extLst>
                    <a:ext uri="{9D8B030D-6E8A-4147-A177-3AD203B41FA5}">
                      <a16:colId xmlns:a16="http://schemas.microsoft.com/office/drawing/2014/main" val="1948412512"/>
                    </a:ext>
                  </a:extLst>
                </a:gridCol>
                <a:gridCol w="4754880">
                  <a:extLst>
                    <a:ext uri="{9D8B030D-6E8A-4147-A177-3AD203B41FA5}">
                      <a16:colId xmlns:a16="http://schemas.microsoft.com/office/drawing/2014/main" val="3852046663"/>
                    </a:ext>
                  </a:extLst>
                </a:gridCol>
              </a:tblGrid>
              <a:tr h="514562">
                <a:tc>
                  <a:txBody>
                    <a:bodyPr/>
                    <a:lstStyle/>
                    <a:p>
                      <a:r>
                        <a:rPr lang="en-IN" sz="2800" b="0" dirty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Email Id: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348179"/>
                  </a:ext>
                </a:extLst>
              </a:tr>
              <a:tr h="514562"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rgbClr val="990033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Namrata</a:t>
                      </a:r>
                      <a:r>
                        <a:rPr lang="en-IN" sz="2000" dirty="0">
                          <a:solidFill>
                            <a:srgbClr val="990033"/>
                          </a:solidFill>
                          <a:latin typeface="Arial Narrow" panose="020B0606020202030204" pitchFamily="34" charset="0"/>
                        </a:rPr>
                        <a:t> Patil</a:t>
                      </a:r>
                      <a:endParaRPr lang="en-IN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</a:rPr>
                        <a:t>NUP180000@UTDALLAS.EDU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06149"/>
                  </a:ext>
                </a:extLst>
              </a:tr>
              <a:tr h="910378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990033"/>
                          </a:solidFill>
                          <a:latin typeface="Arial Narrow" panose="020B0606020202030204" pitchFamily="34" charset="0"/>
                        </a:rPr>
                        <a:t>Anand Muraleedharan</a:t>
                      </a:r>
                      <a:endParaRPr lang="en-IN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</a:rPr>
                        <a:t>AXM170075@UTDALLAS.EDU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59265"/>
                  </a:ext>
                </a:extLst>
              </a:tr>
              <a:tr h="514562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990033"/>
                          </a:solidFill>
                          <a:latin typeface="Arial Narrow" panose="020B0606020202030204" pitchFamily="34" charset="0"/>
                        </a:rPr>
                        <a:t>Neethu Narayanan</a:t>
                      </a:r>
                      <a:endParaRPr lang="en-IN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</a:rPr>
                        <a:t>NXN170013@UTDALLAS.EDU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09879"/>
                  </a:ext>
                </a:extLst>
              </a:tr>
              <a:tr h="514562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990033"/>
                          </a:solidFill>
                          <a:latin typeface="Arial Narrow" panose="020B0606020202030204" pitchFamily="34" charset="0"/>
                        </a:rPr>
                        <a:t>Ayyappa Reddy Satti</a:t>
                      </a:r>
                      <a:endParaRPr lang="en-IN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ayyappareddy.satti</a:t>
                      </a:r>
                      <a:r>
                        <a:rPr lang="en-I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</a:rPr>
                        <a:t>@UTDALLAS.EDU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433437"/>
                  </a:ext>
                </a:extLst>
              </a:tr>
              <a:tr h="514562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990033"/>
                          </a:solidFill>
                          <a:latin typeface="Arial Narrow" panose="020B0606020202030204" pitchFamily="34" charset="0"/>
                        </a:rPr>
                        <a:t>Jagruti Wagh</a:t>
                      </a:r>
                      <a:endParaRPr lang="en-IN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</a:rPr>
                        <a:t>JXW180010@UTDALLAS.EDU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31029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493988D-FB85-4CC7-A055-F52D2CE03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811" y="-91290"/>
            <a:ext cx="1372771" cy="13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2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A92E-5D7D-4F8F-AC97-E116251A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Need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2EEF0-BCFF-4ADB-A21E-3C3470BE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477" y="716323"/>
            <a:ext cx="6954323" cy="5501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9DC602-EA45-4689-9AB3-CA50A584BFFA}"/>
              </a:ext>
            </a:extLst>
          </p:cNvPr>
          <p:cNvSpPr txBox="1"/>
          <p:nvPr/>
        </p:nvSpPr>
        <p:spPr>
          <a:xfrm>
            <a:off x="751449" y="480796"/>
            <a:ext cx="81733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rgbClr val="002060"/>
                </a:solidFill>
                <a:latin typeface="Berlin Sans FB" panose="020E0602020502020306" pitchFamily="34" charset="0"/>
              </a:rPr>
              <a:t>BUSINESS </a:t>
            </a:r>
          </a:p>
          <a:p>
            <a:r>
              <a:rPr lang="en-IN" sz="6600" dirty="0">
                <a:solidFill>
                  <a:srgbClr val="002060"/>
                </a:solidFill>
                <a:latin typeface="Berlin Sans FB" panose="020E0602020502020306" pitchFamily="34" charset="0"/>
              </a:rPr>
              <a:t>NEED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1B0A9-083C-4357-AFD3-0C66BB4D9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91" y="-106530"/>
            <a:ext cx="1372771" cy="13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1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E9AE5A-77D4-4B5A-A448-2B3B43561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10" y="626005"/>
            <a:ext cx="8639923" cy="56223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DBB702-8A63-442C-868D-17ED418F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811" y="-76050"/>
            <a:ext cx="1372771" cy="13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1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0E55-E305-421E-A645-B2019C62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1" y="585892"/>
            <a:ext cx="10088878" cy="1554479"/>
          </a:xfrm>
        </p:spPr>
        <p:txBody>
          <a:bodyPr>
            <a:normAutofit fontScale="90000"/>
          </a:bodyPr>
          <a:lstStyle/>
          <a:p>
            <a:r>
              <a:rPr lang="en-US" sz="6600" cap="all" dirty="0">
                <a:solidFill>
                  <a:srgbClr val="002060"/>
                </a:solidFill>
                <a:latin typeface="Berlin Sans FB" panose="020E0602020502020306" pitchFamily="34" charset="0"/>
              </a:rPr>
              <a:t>Sponsorship Opportunity</a:t>
            </a:r>
            <a:endParaRPr lang="en-IN" sz="6600" cap="all" dirty="0">
              <a:solidFill>
                <a:srgbClr val="002060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4818-20EC-4689-B677-388E9C82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561" y="2011680"/>
            <a:ext cx="10088878" cy="4260428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mobile application (for both android and Mac users) using which :</a:t>
            </a:r>
          </a:p>
          <a:p>
            <a:pPr lvl="1"/>
            <a:r>
              <a:rPr lang="en-I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Registered users can -  </a:t>
            </a:r>
          </a:p>
          <a:p>
            <a:pPr lvl="3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Manually report a pothole or confirm/deny automatically detected pothole</a:t>
            </a:r>
          </a:p>
          <a:p>
            <a:pPr lvl="3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Receive cash rewards every month for reporting maximum number of potholes in the state (top 3 registered users only)</a:t>
            </a:r>
          </a:p>
          <a:p>
            <a:pPr lvl="1"/>
            <a:r>
              <a:rPr lang="en-I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users can –</a:t>
            </a:r>
          </a:p>
          <a:p>
            <a:pPr lvl="3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View alternate route to the destination if number of potholes along the original route is more than 3 per mile</a:t>
            </a:r>
          </a:p>
          <a:p>
            <a:pPr lvl="3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Can view their state’s ranking in infrastructure maintenance</a:t>
            </a:r>
          </a:p>
          <a:p>
            <a:pPr lvl="3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Buy custom reports for individual purposes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CC397-2513-4F80-A0C2-1D1D0C4E3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571" y="-76050"/>
            <a:ext cx="1372771" cy="13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4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354AF-FB76-47FE-BBE1-85C9DC33A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040" y="2468880"/>
            <a:ext cx="9814557" cy="3406987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system also aims at monitoring the road repairs such that:</a:t>
            </a:r>
          </a:p>
          <a:p>
            <a:pPr lvl="1"/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Every 15 days, the concerned authorities will receive consolidated list of potholes in their area, sorted by priority-based-weightage.</a:t>
            </a:r>
          </a:p>
          <a:p>
            <a:pPr marL="457200" lvl="1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It will keep a track of their corrective action – quality of road maintenance, response time and thus rank each state every month.</a:t>
            </a:r>
          </a:p>
          <a:p>
            <a:pPr lvl="1"/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F97A0B-1F3E-4836-9579-564DE22C2492}"/>
              </a:ext>
            </a:extLst>
          </p:cNvPr>
          <p:cNvSpPr txBox="1">
            <a:spLocks/>
          </p:cNvSpPr>
          <p:nvPr/>
        </p:nvSpPr>
        <p:spPr>
          <a:xfrm>
            <a:off x="944879" y="914401"/>
            <a:ext cx="10088878" cy="15544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cap="all" dirty="0">
                <a:solidFill>
                  <a:srgbClr val="002060"/>
                </a:solidFill>
                <a:latin typeface="Berlin Sans FB" panose="020E0602020502020306" pitchFamily="34" charset="0"/>
              </a:rPr>
              <a:t>Sponsorship Opportunity</a:t>
            </a:r>
            <a:endParaRPr lang="en-IN" sz="6600" cap="all" dirty="0">
              <a:solidFill>
                <a:srgbClr val="002060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6B657-8F97-4B86-B730-D09B5B899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571" y="-76050"/>
            <a:ext cx="1372771" cy="13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3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373C-4E33-4E3B-A3DF-87FB3804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102" y="1165013"/>
            <a:ext cx="9601196" cy="1303867"/>
          </a:xfrm>
        </p:spPr>
        <p:txBody>
          <a:bodyPr/>
          <a:lstStyle/>
          <a:p>
            <a:r>
              <a:rPr lang="en-IN" sz="5900" cap="all" dirty="0">
                <a:solidFill>
                  <a:srgbClr val="002060"/>
                </a:solidFill>
                <a:latin typeface="Berlin Sans FB" panose="020E0602020502020306" pitchFamily="34" charset="0"/>
              </a:rPr>
              <a:t>Estimated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737-1339-42F1-AC98-A4194445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75560" y="4864946"/>
            <a:ext cx="9860280" cy="3986108"/>
          </a:xfrm>
        </p:spPr>
        <p:txBody>
          <a:bodyPr>
            <a:normAutofit/>
          </a:bodyPr>
          <a:lstStyle/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501506-4A51-4E3C-9C3A-72BB37CAF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43258"/>
              </p:ext>
            </p:extLst>
          </p:nvPr>
        </p:nvGraphicFramePr>
        <p:xfrm>
          <a:off x="762000" y="2522222"/>
          <a:ext cx="8255000" cy="3733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500">
                  <a:extLst>
                    <a:ext uri="{9D8B030D-6E8A-4147-A177-3AD203B41FA5}">
                      <a16:colId xmlns:a16="http://schemas.microsoft.com/office/drawing/2014/main" val="2767777519"/>
                    </a:ext>
                  </a:extLst>
                </a:gridCol>
                <a:gridCol w="4127500">
                  <a:extLst>
                    <a:ext uri="{9D8B030D-6E8A-4147-A177-3AD203B41FA5}">
                      <a16:colId xmlns:a16="http://schemas.microsoft.com/office/drawing/2014/main" val="4207069870"/>
                    </a:ext>
                  </a:extLst>
                </a:gridCol>
              </a:tblGrid>
              <a:tr h="86164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stakeholders comprising of: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 </a:t>
                      </a:r>
                      <a:r>
                        <a:rPr lang="en-IN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requirements</a:t>
                      </a:r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59853"/>
                  </a:ext>
                </a:extLst>
              </a:tr>
              <a:tr h="4786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 source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662278"/>
                  </a:ext>
                </a:extLst>
              </a:tr>
              <a:tr h="4786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Business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GPS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607566"/>
                  </a:ext>
                </a:extLst>
              </a:tr>
              <a:tr h="4786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Software 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344964"/>
                  </a:ext>
                </a:extLst>
              </a:tr>
              <a:tr h="4786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Software Testers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96141"/>
                  </a:ext>
                </a:extLst>
              </a:tr>
              <a:tr h="4786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Database Administrators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0"/>
                  </a:ext>
                </a:extLst>
              </a:tr>
              <a:tr h="4786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Migration expert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80074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16BBF90-9458-4FB8-9458-09000DBE8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811" y="-91290"/>
            <a:ext cx="1372771" cy="137277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1F6D1A-5AFA-486B-9522-02771D993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214209"/>
              </p:ext>
            </p:extLst>
          </p:nvPr>
        </p:nvGraphicFramePr>
        <p:xfrm>
          <a:off x="8991600" y="2522222"/>
          <a:ext cx="2425698" cy="2476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698">
                  <a:extLst>
                    <a:ext uri="{9D8B030D-6E8A-4147-A177-3AD203B41FA5}">
                      <a16:colId xmlns:a16="http://schemas.microsoft.com/office/drawing/2014/main" val="333334752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IN" dirty="0"/>
                        <a:t> </a:t>
                      </a:r>
                      <a:r>
                        <a:rPr lang="en-IN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92619"/>
                  </a:ext>
                </a:extLst>
              </a:tr>
              <a:tr h="1619248"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Pothole</a:t>
                      </a:r>
                      <a:r>
                        <a:rPr lang="en-IN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data sourced from user or automatic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60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06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59E4-D0F0-4937-8E1A-D8FFFFA1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838181"/>
            <a:ext cx="9601196" cy="1303867"/>
          </a:xfrm>
        </p:spPr>
        <p:txBody>
          <a:bodyPr/>
          <a:lstStyle/>
          <a:p>
            <a:r>
              <a:rPr lang="en-US" sz="5900" cap="all" dirty="0">
                <a:solidFill>
                  <a:srgbClr val="002060"/>
                </a:solidFill>
                <a:latin typeface="Berlin Sans FB" panose="020E0602020502020306" pitchFamily="34" charset="0"/>
              </a:rPr>
              <a:t>timeline</a:t>
            </a:r>
            <a:r>
              <a:rPr lang="en-US" dirty="0"/>
              <a:t> 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3D1C5E-FDA1-4B4B-B054-C0ECF5FDF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782240"/>
              </p:ext>
            </p:extLst>
          </p:nvPr>
        </p:nvGraphicFramePr>
        <p:xfrm>
          <a:off x="1866900" y="2089536"/>
          <a:ext cx="8458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0637258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015039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Estimated duration (in weeks)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5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Requirement analysis and scope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0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Software development &amp; environment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15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acceptance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88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66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Maintenance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17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9900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9900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779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BF39765-DBDC-42C8-82A4-6EC172403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811" y="-91290"/>
            <a:ext cx="1372771" cy="13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8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9724-4C30-40FA-95E8-A91779FC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900" cap="all" dirty="0">
                <a:solidFill>
                  <a:srgbClr val="002060"/>
                </a:solidFill>
                <a:latin typeface="Berlin Sans FB" panose="020E0602020502020306" pitchFamily="34" charset="0"/>
              </a:rPr>
              <a:t>Measures of Success</a:t>
            </a:r>
            <a:r>
              <a:rPr lang="en-US" dirty="0"/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D088-DA9D-496E-BEC5-0D1629A4D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Pothole free roads.</a:t>
            </a:r>
          </a:p>
          <a:p>
            <a:r>
              <a:rPr lang="en-US" dirty="0"/>
              <a:t>Reduction in commute time.</a:t>
            </a:r>
            <a:endParaRPr lang="en-IN" dirty="0"/>
          </a:p>
          <a:p>
            <a:r>
              <a:rPr lang="en-US" dirty="0"/>
              <a:t>30% reduction in recurrence of potholes, annually.</a:t>
            </a:r>
          </a:p>
          <a:p>
            <a:r>
              <a:rPr lang="en-US" dirty="0"/>
              <a:t>2% reduction in deaths due to accidents caused by potholes.</a:t>
            </a:r>
          </a:p>
          <a:p>
            <a:r>
              <a:rPr lang="en-US" dirty="0"/>
              <a:t>Possible reduction in infrastructure investment gap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4BF2A-31F3-418A-84E3-1F72BC2CE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811" y="-91290"/>
            <a:ext cx="1372771" cy="13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1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E3F5-0F1B-4EA2-A75C-337A249E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900" cap="all" dirty="0">
                <a:solidFill>
                  <a:srgbClr val="002060"/>
                </a:solidFill>
                <a:latin typeface="Berlin Sans FB" panose="020E0602020502020306" pitchFamily="34" charset="0"/>
              </a:rPr>
              <a:t>Value</a:t>
            </a:r>
            <a:r>
              <a:rPr lang="en-US" dirty="0"/>
              <a:t> </a:t>
            </a:r>
            <a:r>
              <a:rPr lang="en-US" sz="5900" cap="all" dirty="0">
                <a:solidFill>
                  <a:srgbClr val="002060"/>
                </a:solidFill>
                <a:latin typeface="Berlin Sans FB" panose="020E0602020502020306" pitchFamily="34" charset="0"/>
              </a:rPr>
              <a:t>to the Sponsor</a:t>
            </a:r>
            <a:r>
              <a:rPr lang="en-US" dirty="0"/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E4BE0-40D3-4302-99E4-6B9312F65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50% reduction in expenditure on repairing vehicular damage caused by potholes.</a:t>
            </a:r>
          </a:p>
          <a:p>
            <a:pPr lvl="0" fontAlgn="base"/>
            <a:r>
              <a:rPr lang="en-US" dirty="0"/>
              <a:t>Reduction in car maintenance costs</a:t>
            </a:r>
            <a:r>
              <a:rPr lang="en-IN" dirty="0"/>
              <a:t>.</a:t>
            </a:r>
          </a:p>
          <a:p>
            <a:pPr lvl="0" fontAlgn="base"/>
            <a:r>
              <a:rPr lang="en-US" dirty="0"/>
              <a:t>Reduction in roads operational costs.</a:t>
            </a:r>
          </a:p>
          <a:p>
            <a:pPr marL="0" lvl="0" indent="0" fontAlgn="base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C881C-6D9E-4343-87CF-2F29B0F43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811" y="-91290"/>
            <a:ext cx="1372771" cy="13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57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</TotalTime>
  <Words>518</Words>
  <Application>Microsoft Office PowerPoint</Application>
  <PresentationFormat>Widescreen</PresentationFormat>
  <Paragraphs>104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Algerian</vt:lpstr>
      <vt:lpstr>AR DELANEY</vt:lpstr>
      <vt:lpstr>Arial</vt:lpstr>
      <vt:lpstr>Arial Narrow</vt:lpstr>
      <vt:lpstr>Bahnschrift Light SemiCondensed</vt:lpstr>
      <vt:lpstr>Berlin Sans FB</vt:lpstr>
      <vt:lpstr>Calibri</vt:lpstr>
      <vt:lpstr>Garamond</vt:lpstr>
      <vt:lpstr>Organic</vt:lpstr>
      <vt:lpstr>PowerPoint Presentation</vt:lpstr>
      <vt:lpstr>Business Need</vt:lpstr>
      <vt:lpstr>PowerPoint Presentation</vt:lpstr>
      <vt:lpstr>Sponsorship Opportunity</vt:lpstr>
      <vt:lpstr>PowerPoint Presentation</vt:lpstr>
      <vt:lpstr>Estimated resources</vt:lpstr>
      <vt:lpstr>timeline </vt:lpstr>
      <vt:lpstr>Measures of Success </vt:lpstr>
      <vt:lpstr>Value to the Sponsor </vt:lpstr>
      <vt:lpstr>Unique Marketing Initiatives</vt:lpstr>
      <vt:lpstr>BUGDET + TERMS &amp; CONDITIONS </vt:lpstr>
      <vt:lpstr>CALL TO ACTION </vt:lpstr>
      <vt:lpstr>REFERENCES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 Patil</dc:creator>
  <cp:lastModifiedBy>Patil, Namrata Ulhas</cp:lastModifiedBy>
  <cp:revision>82</cp:revision>
  <dcterms:created xsi:type="dcterms:W3CDTF">2018-11-26T23:21:11Z</dcterms:created>
  <dcterms:modified xsi:type="dcterms:W3CDTF">2018-11-30T08:40:08Z</dcterms:modified>
</cp:coreProperties>
</file>