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0" r:id="rId4"/>
    <p:sldId id="258" r:id="rId5"/>
    <p:sldId id="267" r:id="rId6"/>
    <p:sldId id="270" r:id="rId7"/>
    <p:sldId id="268" r:id="rId8"/>
    <p:sldId id="269" r:id="rId9"/>
    <p:sldId id="262" r:id="rId10"/>
    <p:sldId id="280" r:id="rId11"/>
    <p:sldId id="279" r:id="rId12"/>
    <p:sldId id="281" r:id="rId13"/>
    <p:sldId id="271" r:id="rId14"/>
    <p:sldId id="276" r:id="rId15"/>
    <p:sldId id="272" r:id="rId16"/>
    <p:sldId id="273" r:id="rId17"/>
    <p:sldId id="277" r:id="rId18"/>
    <p:sldId id="275" r:id="rId19"/>
    <p:sldId id="283" r:id="rId20"/>
    <p:sldId id="264" r:id="rId2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B2DB052-B3D5-4DDF-A061-D845E4B98FFD}">
          <p14:sldIdLst>
            <p14:sldId id="256"/>
            <p14:sldId id="265"/>
            <p14:sldId id="260"/>
            <p14:sldId id="258"/>
            <p14:sldId id="267"/>
            <p14:sldId id="270"/>
            <p14:sldId id="268"/>
            <p14:sldId id="269"/>
            <p14:sldId id="262"/>
            <p14:sldId id="280"/>
            <p14:sldId id="279"/>
            <p14:sldId id="281"/>
            <p14:sldId id="271"/>
            <p14:sldId id="276"/>
            <p14:sldId id="272"/>
            <p14:sldId id="273"/>
            <p14:sldId id="277"/>
            <p14:sldId id="275"/>
            <p14:sldId id="28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1ciQDu7da1qY2i8fN/ISbKNTF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B58"/>
    <a:srgbClr val="0000FF"/>
    <a:srgbClr val="5B9BD5"/>
    <a:srgbClr val="ED7D31"/>
    <a:srgbClr val="A9D18E"/>
    <a:srgbClr val="595959"/>
    <a:srgbClr val="FFD9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C61309-4ABA-4172-BA09-D4C051AFDFCE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8F773D-46BB-4847-AE22-97CB214F6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459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4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24cc0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5b24cc0b9a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46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0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02" name="Google Shape;1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02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6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Unsupervised learning with Clustering Techniques</a:t>
            </a:r>
            <a:endParaRPr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Cincinnati Machine Learning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Meetup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Sep 19</a:t>
            </a:r>
            <a:r>
              <a:rPr lang="en-US" sz="2000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2019</a:t>
            </a:r>
          </a:p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Srini Anand, MS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Illumination Works, LLC</a:t>
            </a:r>
            <a:endParaRPr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46589" y="3371608"/>
            <a:ext cx="5102552" cy="423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589" y="1445191"/>
            <a:ext cx="10515600" cy="423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Hierarchy Clustering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5539" y="1482884"/>
            <a:ext cx="527259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LinBiolinumTB"/>
              </a:rPr>
              <a:t>Steps</a:t>
            </a:r>
            <a:endParaRPr lang="en-US" sz="1600" b="1" dirty="0" smtClean="0">
              <a:solidFill>
                <a:schemeClr val="tx1"/>
              </a:solidFill>
              <a:latin typeface="LinBiolinumTB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LinBiolinumTB"/>
              </a:rPr>
              <a:t>Each point is a cluster initially</a:t>
            </a:r>
          </a:p>
          <a:p>
            <a:pPr marL="400050" indent="-4000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LinBiolinumTB"/>
              </a:rPr>
              <a:t>Find another similar cluster and group together</a:t>
            </a:r>
          </a:p>
          <a:p>
            <a:pPr marL="400050" indent="-4000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LinBiolinumTB"/>
              </a:rPr>
              <a:t>Repeat (ii) until you have a good set of clusters or 1 cluster</a:t>
            </a:r>
          </a:p>
          <a:p>
            <a:pPr marL="400050" indent="-4000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LinBiolinumTB"/>
              </a:rPr>
              <a:t>Visualize the clustering activity by a </a:t>
            </a:r>
            <a:r>
              <a:rPr lang="en-US" i="1" dirty="0" smtClean="0">
                <a:solidFill>
                  <a:schemeClr val="tx1"/>
                </a:solidFill>
                <a:latin typeface="LinBiolinumTB"/>
              </a:rPr>
              <a:t>dendogram</a:t>
            </a:r>
            <a:r>
              <a:rPr lang="en-US" dirty="0" smtClean="0">
                <a:solidFill>
                  <a:schemeClr val="tx1"/>
                </a:solidFill>
                <a:latin typeface="LinBiolinumTB"/>
              </a:rPr>
              <a:t> diagram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2069" y="3759537"/>
            <a:ext cx="3791060" cy="2662898"/>
            <a:chOff x="5984010" y="2467930"/>
            <a:chExt cx="2112350" cy="1759583"/>
          </a:xfrm>
        </p:grpSpPr>
        <p:grpSp>
          <p:nvGrpSpPr>
            <p:cNvPr id="5" name="Group 4"/>
            <p:cNvGrpSpPr/>
            <p:nvPr/>
          </p:nvGrpSpPr>
          <p:grpSpPr>
            <a:xfrm>
              <a:off x="5984010" y="3175002"/>
              <a:ext cx="479501" cy="1051946"/>
              <a:chOff x="5984007" y="3522505"/>
              <a:chExt cx="268316" cy="70462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984007" y="3904283"/>
                <a:ext cx="95416" cy="320040"/>
                <a:chOff x="5984007" y="3904283"/>
                <a:chExt cx="95416" cy="32004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989741" y="3904283"/>
                  <a:ext cx="0" cy="32004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075228" y="3904283"/>
                  <a:ext cx="0" cy="32004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984007" y="3904283"/>
                  <a:ext cx="95416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6107874" y="3904283"/>
                <a:ext cx="95416" cy="320040"/>
                <a:chOff x="5984007" y="3904283"/>
                <a:chExt cx="95416" cy="32004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989741" y="3904283"/>
                  <a:ext cx="0" cy="32004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5228" y="3904283"/>
                  <a:ext cx="0" cy="32004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984007" y="3904283"/>
                  <a:ext cx="9541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6247283" y="3897949"/>
                <a:ext cx="0" cy="329184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23006" y="3669349"/>
                <a:ext cx="146304" cy="228600"/>
                <a:chOff x="6023006" y="3669349"/>
                <a:chExt cx="146304" cy="2286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27719" y="3669349"/>
                  <a:ext cx="0" cy="22860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164340" y="3669349"/>
                  <a:ext cx="0" cy="22860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23006" y="3669349"/>
                  <a:ext cx="146304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6092700" y="3528820"/>
                <a:ext cx="0" cy="13716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47283" y="3524567"/>
                <a:ext cx="0" cy="37338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6170027" y="3440209"/>
                <a:ext cx="0" cy="16459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6777381" y="3175001"/>
              <a:ext cx="613234" cy="1052512"/>
              <a:chOff x="6731723" y="3175001"/>
              <a:chExt cx="613234" cy="105251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731723" y="3749722"/>
                <a:ext cx="170516" cy="477791"/>
                <a:chOff x="6731723" y="3749722"/>
                <a:chExt cx="170516" cy="477791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741970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894744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731723" y="3749722"/>
                  <a:ext cx="170516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953082" y="3749721"/>
                <a:ext cx="170516" cy="477791"/>
                <a:chOff x="6731723" y="3749722"/>
                <a:chExt cx="170516" cy="47779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741970" y="3749722"/>
                  <a:ext cx="0" cy="4777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894744" y="3749722"/>
                  <a:ext cx="0" cy="4777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1723" y="3749722"/>
                  <a:ext cx="170516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7174441" y="3749720"/>
                <a:ext cx="170516" cy="477791"/>
                <a:chOff x="6731723" y="3749722"/>
                <a:chExt cx="170516" cy="477791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741970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894744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731723" y="3749722"/>
                  <a:ext cx="170516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6807104" y="3389197"/>
                <a:ext cx="237744" cy="356503"/>
                <a:chOff x="6807104" y="3263107"/>
                <a:chExt cx="237744" cy="482593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816981" y="3267171"/>
                  <a:ext cx="0" cy="477791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038340" y="3267909"/>
                  <a:ext cx="0" cy="477791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807104" y="3263107"/>
                  <a:ext cx="237744" cy="4064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6894743" y="3175001"/>
                <a:ext cx="374904" cy="569960"/>
                <a:chOff x="6894743" y="3063875"/>
                <a:chExt cx="374904" cy="681086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7259699" y="3064669"/>
                  <a:ext cx="0" cy="6802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902239" y="3064668"/>
                  <a:ext cx="0" cy="2551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94743" y="3063875"/>
                  <a:ext cx="37490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704485" y="3175001"/>
              <a:ext cx="391875" cy="1038297"/>
              <a:chOff x="7704485" y="3175001"/>
              <a:chExt cx="391875" cy="103829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704485" y="3735507"/>
                <a:ext cx="170516" cy="477791"/>
                <a:chOff x="6731723" y="3749722"/>
                <a:chExt cx="170516" cy="477791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741970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894744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731723" y="3749722"/>
                  <a:ext cx="170516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7925844" y="3735506"/>
                <a:ext cx="170516" cy="477791"/>
                <a:chOff x="6731723" y="3749722"/>
                <a:chExt cx="170516" cy="47779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741970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894744" y="3749722"/>
                  <a:ext cx="0" cy="47779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731723" y="3749722"/>
                  <a:ext cx="170516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782248" y="3175001"/>
                <a:ext cx="228854" cy="553241"/>
                <a:chOff x="7782248" y="3245689"/>
                <a:chExt cx="228854" cy="477791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789743" y="3257715"/>
                  <a:ext cx="0" cy="465765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011102" y="3245689"/>
                  <a:ext cx="0" cy="47779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782248" y="3253661"/>
                  <a:ext cx="228854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/>
            <p:cNvCxnSpPr/>
            <p:nvPr/>
          </p:nvCxnSpPr>
          <p:spPr>
            <a:xfrm>
              <a:off x="6315160" y="2822045"/>
              <a:ext cx="0" cy="3529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61761" y="2822045"/>
              <a:ext cx="0" cy="3529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05636" y="2819043"/>
              <a:ext cx="863620" cy="75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728936" y="2467930"/>
              <a:ext cx="1171486" cy="707071"/>
              <a:chOff x="6728936" y="2467930"/>
              <a:chExt cx="1171486" cy="70707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738460" y="2472920"/>
                <a:ext cx="0" cy="3529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900422" y="2469199"/>
                <a:ext cx="0" cy="7058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728936" y="2467930"/>
                <a:ext cx="1167739" cy="12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ectangle 62"/>
          <p:cNvSpPr/>
          <p:nvPr/>
        </p:nvSpPr>
        <p:spPr>
          <a:xfrm>
            <a:off x="11530818" y="1800335"/>
            <a:ext cx="661182" cy="1085777"/>
          </a:xfrm>
          <a:prstGeom prst="rect">
            <a:avLst/>
          </a:prstGeom>
          <a:solidFill>
            <a:srgbClr val="FFD966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Algos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8200" y="845517"/>
            <a:ext cx="8266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uses a </a:t>
            </a:r>
            <a:r>
              <a:rPr lang="en-US" sz="1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distance</a:t>
            </a:r>
            <a:r>
              <a:rPr lang="en-US" sz="1600" dirty="0" smtClean="0"/>
              <a:t> </a:t>
            </a:r>
            <a:r>
              <a:rPr lang="en-US" dirty="0" smtClean="0"/>
              <a:t>metric and a </a:t>
            </a:r>
            <a:r>
              <a:rPr lang="en-US" sz="1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linkage criteria </a:t>
            </a:r>
            <a:r>
              <a:rPr lang="en-US" dirty="0" smtClean="0"/>
              <a:t>to group individual points (or sub-clusters</a:t>
            </a:r>
            <a:r>
              <a:rPr lang="en-US" dirty="0"/>
              <a:t>) together. </a:t>
            </a:r>
            <a:r>
              <a:rPr lang="en-US" dirty="0" smtClean="0"/>
              <a:t>Two </a:t>
            </a:r>
            <a:r>
              <a:rPr lang="en-US" dirty="0"/>
              <a:t>clusters separated by the shortest distance are combined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92908" y="1470686"/>
            <a:ext cx="57804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>
                <a:ea typeface="Cambria Math" panose="02040503050406030204" pitchFamily="18" charset="0"/>
              </a:rPr>
              <a:t>Linkage criteria 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dirty="0" smtClean="0"/>
              <a:t>Determines from where we measure the distance metric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Single-linkage</a:t>
            </a:r>
            <a:r>
              <a:rPr lang="en-US" dirty="0" smtClean="0"/>
              <a:t> – measure from two most similar (minimum distance)</a:t>
            </a:r>
            <a:r>
              <a:rPr lang="en-US" dirty="0"/>
              <a:t> parts of the cluster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Complete-linkage</a:t>
            </a:r>
            <a:r>
              <a:rPr lang="en-US" dirty="0" smtClean="0"/>
              <a:t> – measure from two most dissimilar (maximum distance) parts of the cluster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Average-linkage</a:t>
            </a:r>
            <a:r>
              <a:rPr lang="en-US" dirty="0" smtClean="0"/>
              <a:t> – measure from the center of the clusters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8200" y="3409514"/>
            <a:ext cx="431239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/>
              <a:t>Pros</a:t>
            </a:r>
          </a:p>
          <a:p>
            <a:r>
              <a:rPr lang="en-US" dirty="0" smtClean="0"/>
              <a:t>Relatively easy to understand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Any valid distance metric can be used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Data elements are not used, just the distance matrix</a:t>
            </a:r>
          </a:p>
          <a:p>
            <a:endParaRPr lang="en-US" i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887139" y="4889105"/>
            <a:ext cx="5102552" cy="423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95524" y="4948397"/>
            <a:ext cx="5445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/>
              <a:t>Cons</a:t>
            </a:r>
            <a:endParaRPr lang="en-US" sz="1800" b="1" dirty="0"/>
          </a:p>
          <a:p>
            <a:r>
              <a:rPr lang="en-US" dirty="0" smtClean="0"/>
              <a:t>Doesn’t work well with missing data and mixed mode 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Best with small and medium sized datasets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Sensitive to order of data and starting points</a:t>
            </a:r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10065" y="1"/>
            <a:ext cx="105156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 smtClean="0">
                <a:latin typeface="Lucida Sans" panose="020B0602030504020204" pitchFamily="34" charset="0"/>
              </a:rPr>
              <a:t>Measuring success</a:t>
            </a:r>
            <a:endParaRPr b="1" dirty="0">
              <a:latin typeface="Lucida Sans" panose="020B0602030504020204" pitchFamily="34" charset="0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0064" y="1208101"/>
            <a:ext cx="1072075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Silhouette </a:t>
            </a:r>
            <a:r>
              <a:rPr lang="en-US" sz="1800" b="1" dirty="0"/>
              <a:t>score</a:t>
            </a: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how similar elements in a cluster are compared to other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37284"/>
              </p:ext>
            </p:extLst>
          </p:nvPr>
        </p:nvGraphicFramePr>
        <p:xfrm>
          <a:off x="5098757" y="1870848"/>
          <a:ext cx="1731329" cy="741680"/>
        </p:xfrm>
        <a:graphic>
          <a:graphicData uri="http://schemas.openxmlformats.org/drawingml/2006/table">
            <a:tbl>
              <a:tblPr firstRow="1" bandRow="1"/>
              <a:tblGrid>
                <a:gridCol w="695643"/>
                <a:gridCol w="447993"/>
                <a:gridCol w="587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+1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10064" y="1776884"/>
                <a:ext cx="6365911" cy="122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𝑆𝑖𝑙h𝑜𝑢𝑒𝑡𝑡𝑒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Where </a:t>
                </a:r>
                <a:r>
                  <a:rPr lang="en-US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 smtClean="0"/>
                  <a:t> = average distance within each cluster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 smtClean="0"/>
                  <a:t> = average distance between the points and the next nearest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64" y="1776884"/>
                <a:ext cx="6365911" cy="1221425"/>
              </a:xfrm>
              <a:prstGeom prst="rect">
                <a:avLst/>
              </a:prstGeom>
              <a:blipFill rotWithShape="0">
                <a:blip r:embed="rId3"/>
                <a:stretch>
                  <a:fillRect l="-287" b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0064" y="783774"/>
            <a:ext cx="11195930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the data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744195" y="1183884"/>
            <a:ext cx="4261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Dunn </a:t>
            </a:r>
            <a:r>
              <a:rPr lang="en-US" sz="1800" b="1" dirty="0" smtClean="0"/>
              <a:t>index</a:t>
            </a:r>
          </a:p>
          <a:p>
            <a:r>
              <a:rPr lang="en-US" dirty="0" smtClean="0"/>
              <a:t>Ratio </a:t>
            </a:r>
            <a:r>
              <a:rPr lang="en-US" dirty="0"/>
              <a:t>between the minimal inter-cluster distance to maximal intra-cluster distance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064" y="3367037"/>
            <a:ext cx="10720753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Other evaluation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1530818" y="2886112"/>
            <a:ext cx="661182" cy="1085777"/>
          </a:xfrm>
          <a:prstGeom prst="rect">
            <a:avLst/>
          </a:prstGeom>
          <a:solidFill>
            <a:srgbClr val="A9D18E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810062" y="3786014"/>
                <a:ext cx="7827499" cy="245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Comparison against a gold standard</a:t>
                </a:r>
              </a:p>
              <a:p>
                <a:r>
                  <a:rPr lang="en-US" dirty="0" smtClean="0"/>
                  <a:t>Set some data aside, if you have pre-defined classes. It can be measured by the </a:t>
                </a:r>
                <a:r>
                  <a:rPr lang="en-US" sz="1800" b="1" dirty="0" smtClean="0"/>
                  <a:t>Rand Index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𝑃𝑜𝑠𝑡𝑖𝑣𝑒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1800" b="1" dirty="0" smtClean="0"/>
                  <a:t>Purity</a:t>
                </a:r>
                <a:endParaRPr lang="en-US" sz="1800" b="1" dirty="0"/>
              </a:p>
              <a:p>
                <a:r>
                  <a:rPr lang="en-US" dirty="0" smtClean="0"/>
                  <a:t>Ratio of elements in a specific class within each cluster to total number of elements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1800" b="1" dirty="0" smtClean="0"/>
                  <a:t>Expert </a:t>
                </a:r>
                <a:r>
                  <a:rPr lang="en-US" sz="1800" b="1" dirty="0"/>
                  <a:t>Evaluation</a:t>
                </a:r>
              </a:p>
              <a:p>
                <a:r>
                  <a:rPr lang="en-US" dirty="0" smtClean="0"/>
                  <a:t>How good is each cluster and does the definition make business sense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0062" y="3786014"/>
                <a:ext cx="7827499" cy="2455737"/>
              </a:xfrm>
              <a:prstGeom prst="rect">
                <a:avLst/>
              </a:prstGeom>
              <a:blipFill rotWithShape="0">
                <a:blip r:embed="rId4"/>
                <a:stretch>
                  <a:fillRect l="-701" t="-1241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outcome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0818" y="3971889"/>
            <a:ext cx="661182" cy="1085777"/>
          </a:xfrm>
          <a:prstGeom prst="rect">
            <a:avLst/>
          </a:prstGeom>
          <a:solidFill>
            <a:srgbClr val="5B9BD5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548" y="2397211"/>
            <a:ext cx="84453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What </a:t>
            </a:r>
            <a:r>
              <a:rPr lang="en-US" sz="1800" dirty="0">
                <a:latin typeface="+mj-lt"/>
              </a:rPr>
              <a:t>are the </a:t>
            </a:r>
            <a:r>
              <a:rPr lang="en-US" sz="1800" b="1" dirty="0" smtClean="0">
                <a:latin typeface="+mj-lt"/>
              </a:rPr>
              <a:t>shared characteristics </a:t>
            </a:r>
            <a:r>
              <a:rPr lang="en-US" sz="1800" dirty="0" smtClean="0">
                <a:latin typeface="+mj-lt"/>
              </a:rPr>
              <a:t>of data elements belonging </a:t>
            </a:r>
            <a:r>
              <a:rPr lang="en-US" sz="1800" dirty="0">
                <a:latin typeface="+mj-lt"/>
              </a:rPr>
              <a:t>to </a:t>
            </a:r>
            <a:r>
              <a:rPr lang="en-US" sz="1800" dirty="0" smtClean="0">
                <a:latin typeface="+mj-lt"/>
              </a:rPr>
              <a:t>one cluster?</a:t>
            </a:r>
          </a:p>
          <a:p>
            <a:pPr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What </a:t>
            </a:r>
            <a:r>
              <a:rPr lang="en-US" sz="1800" b="1" dirty="0" smtClean="0">
                <a:latin typeface="+mj-lt"/>
              </a:rPr>
              <a:t>characteristics differentiate </a:t>
            </a:r>
            <a:r>
              <a:rPr lang="en-US" sz="1800" dirty="0" smtClean="0">
                <a:latin typeface="+mj-lt"/>
              </a:rPr>
              <a:t>them with other </a:t>
            </a:r>
            <a:r>
              <a:rPr lang="en-US" sz="1800" dirty="0"/>
              <a:t>clusters</a:t>
            </a:r>
            <a:r>
              <a:rPr lang="en-US" sz="1800" dirty="0" smtClean="0">
                <a:latin typeface="+mj-lt"/>
              </a:rPr>
              <a:t>?</a:t>
            </a:r>
          </a:p>
          <a:p>
            <a:pPr lvl="2"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351" y="91440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latin typeface="+mj-lt"/>
              </a:rPr>
              <a:t>How </a:t>
            </a:r>
            <a:r>
              <a:rPr lang="en-US" sz="1800" b="1" dirty="0">
                <a:latin typeface="+mj-lt"/>
              </a:rPr>
              <a:t>distinguishable</a:t>
            </a:r>
            <a:r>
              <a:rPr lang="en-US" sz="1800" dirty="0">
                <a:latin typeface="+mj-lt"/>
              </a:rPr>
              <a:t> is one cluster from the others?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latin typeface="+mj-lt"/>
              </a:rPr>
              <a:t>How </a:t>
            </a:r>
            <a:r>
              <a:rPr lang="en-US" sz="1800" b="1" dirty="0">
                <a:latin typeface="+mj-lt"/>
              </a:rPr>
              <a:t>similar</a:t>
            </a:r>
            <a:r>
              <a:rPr lang="en-US" sz="1800" dirty="0">
                <a:latin typeface="+mj-lt"/>
              </a:rPr>
              <a:t> are elements in each cluster?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8572" y="3294364"/>
            <a:ext cx="90513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Aft>
                <a:spcPts val="1200"/>
              </a:spcAft>
            </a:pPr>
            <a:r>
              <a:rPr lang="en-US" sz="1600" dirty="0"/>
              <a:t>Look at the </a:t>
            </a:r>
            <a:r>
              <a:rPr lang="en-US" sz="1600" b="1" dirty="0"/>
              <a:t>center/mean value </a:t>
            </a:r>
            <a:r>
              <a:rPr lang="en-US" sz="1600" dirty="0"/>
              <a:t>of </a:t>
            </a:r>
            <a:r>
              <a:rPr lang="en-US" sz="1600" dirty="0" smtClean="0"/>
              <a:t>a k-means run!</a:t>
            </a:r>
          </a:p>
          <a:p>
            <a:pPr lvl="2">
              <a:spcAft>
                <a:spcPts val="1200"/>
              </a:spcAft>
            </a:pPr>
            <a:r>
              <a:rPr lang="en-US" sz="1600" dirty="0" smtClean="0"/>
              <a:t>Analyze the </a:t>
            </a:r>
            <a:r>
              <a:rPr lang="en-US" sz="1600" b="1" dirty="0"/>
              <a:t>Proportion of a category </a:t>
            </a:r>
            <a:r>
              <a:rPr lang="en-US" sz="1600" dirty="0"/>
              <a:t>in the </a:t>
            </a:r>
            <a:r>
              <a:rPr lang="en-US" sz="1600" dirty="0" smtClean="0"/>
              <a:t>cluster </a:t>
            </a:r>
            <a:r>
              <a:rPr lang="en-US" sz="1600" dirty="0"/>
              <a:t>vs. its proportion in the whole </a:t>
            </a:r>
            <a:r>
              <a:rPr lang="en-US" sz="1600" dirty="0" smtClean="0"/>
              <a:t>sample</a:t>
            </a:r>
          </a:p>
          <a:p>
            <a:pPr lvl="2">
              <a:spcAft>
                <a:spcPts val="1200"/>
              </a:spcAft>
            </a:pPr>
            <a:r>
              <a:rPr lang="en-US" sz="1600" dirty="0" smtClean="0"/>
              <a:t>Use </a:t>
            </a:r>
            <a:r>
              <a:rPr lang="en-US" sz="1600" b="1" dirty="0" smtClean="0"/>
              <a:t>Feature Selection </a:t>
            </a:r>
            <a:r>
              <a:rPr lang="en-US" sz="1600" dirty="0" smtClean="0"/>
              <a:t>algorithms to understand the importance of variables – for example, Decision Trees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97158"/>
            <a:ext cx="550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Find clusters within a pack of Playing cards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73094"/>
              </p:ext>
            </p:extLst>
          </p:nvPr>
        </p:nvGraphicFramePr>
        <p:xfrm>
          <a:off x="846436" y="1711558"/>
          <a:ext cx="5078413" cy="1932432"/>
        </p:xfrm>
        <a:graphic>
          <a:graphicData uri="http://schemas.openxmlformats.org/drawingml/2006/table">
            <a:tbl>
              <a:tblPr firstRow="1" firstCol="1" bandRow="1"/>
              <a:tblGrid>
                <a:gridCol w="861060"/>
                <a:gridCol w="1007745"/>
                <a:gridCol w="958850"/>
                <a:gridCol w="1218248"/>
                <a:gridCol w="103251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Color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Suite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Clubs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sym typeface="Symbol" panose="05050102010706020507" pitchFamily="18" charset="2"/>
                        </a:rPr>
                        <a:t></a:t>
                      </a:r>
                      <a:endParaRPr lang="en-US" sz="2800" dirty="0">
                        <a:effectLst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Spades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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Diamonds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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Hearts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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Face Value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2-9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J, Q, 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2-9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J, Q, 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2-9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J, Q, 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2-9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J, Q, 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2795"/>
              </p:ext>
            </p:extLst>
          </p:nvPr>
        </p:nvGraphicFramePr>
        <p:xfrm>
          <a:off x="7739477" y="1711558"/>
          <a:ext cx="3063241" cy="3236976"/>
        </p:xfrm>
        <a:graphic>
          <a:graphicData uri="http://schemas.openxmlformats.org/drawingml/2006/table">
            <a:tbl>
              <a:tblPr firstRow="1" firstCol="1" bandRow="1"/>
              <a:tblGrid>
                <a:gridCol w="373698"/>
                <a:gridCol w="611823"/>
                <a:gridCol w="975360"/>
                <a:gridCol w="110236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Color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Suite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Face Value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Clubs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Clubs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Clubs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Spades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Diamonds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9477" y="4948534"/>
            <a:ext cx="2726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</a:rPr>
              <a:t>Programmatic representation</a:t>
            </a:r>
            <a:endParaRPr lang="en-US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8200" y="809968"/>
            <a:ext cx="6370318" cy="1223227"/>
            <a:chOff x="838200" y="1244742"/>
            <a:chExt cx="6370318" cy="1223227"/>
          </a:xfrm>
        </p:grpSpPr>
        <p:sp>
          <p:nvSpPr>
            <p:cNvPr id="11" name="Rectangle 10"/>
            <p:cNvSpPr/>
            <p:nvPr/>
          </p:nvSpPr>
          <p:spPr>
            <a:xfrm>
              <a:off x="838200" y="1244742"/>
              <a:ext cx="1806526" cy="492369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 Values</a:t>
              </a:r>
              <a:endParaRPr lang="en-US" dirty="0"/>
            </a:p>
          </p:txBody>
        </p:sp>
        <p:sp>
          <p:nvSpPr>
            <p:cNvPr id="12" name="Notched Right Arrow 11"/>
            <p:cNvSpPr/>
            <p:nvPr/>
          </p:nvSpPr>
          <p:spPr>
            <a:xfrm>
              <a:off x="3052688" y="1294227"/>
              <a:ext cx="1941342" cy="492369"/>
            </a:xfrm>
            <a:prstGeom prst="notchedRightArrow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Scaled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200" y="1926115"/>
              <a:ext cx="1806526" cy="492369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Categorical Values</a:t>
              </a:r>
              <a:endParaRPr lang="en-US" dirty="0"/>
            </a:p>
          </p:txBody>
        </p:sp>
        <p:sp>
          <p:nvSpPr>
            <p:cNvPr id="15" name="Notched Right Arrow 14"/>
            <p:cNvSpPr/>
            <p:nvPr/>
          </p:nvSpPr>
          <p:spPr>
            <a:xfrm>
              <a:off x="3052688" y="1940762"/>
              <a:ext cx="1941342" cy="492369"/>
            </a:xfrm>
            <a:prstGeom prst="notchedRightArrow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 hot </a:t>
              </a:r>
              <a:r>
                <a:rPr lang="en-US" dirty="0" smtClean="0"/>
                <a:t>encoding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1992" y="1294226"/>
              <a:ext cx="1806526" cy="4923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Scaled values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01992" y="1975600"/>
              <a:ext cx="1806526" cy="4923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Numerical representation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09564"/>
              </p:ext>
            </p:extLst>
          </p:nvPr>
        </p:nvGraphicFramePr>
        <p:xfrm>
          <a:off x="424278" y="2607488"/>
          <a:ext cx="10929522" cy="3575304"/>
        </p:xfrm>
        <a:graphic>
          <a:graphicData uri="http://schemas.openxmlformats.org/drawingml/2006/table">
            <a:tbl>
              <a:tblPr firstRow="1" firstCol="1" bandRow="1"/>
              <a:tblGrid>
                <a:gridCol w="346680"/>
                <a:gridCol w="635586"/>
                <a:gridCol w="730121"/>
                <a:gridCol w="575149"/>
                <a:gridCol w="921491"/>
                <a:gridCol w="530555"/>
                <a:gridCol w="684137"/>
                <a:gridCol w="879605"/>
                <a:gridCol w="600366"/>
                <a:gridCol w="182088"/>
                <a:gridCol w="471726"/>
                <a:gridCol w="621848"/>
                <a:gridCol w="182088"/>
                <a:gridCol w="540345"/>
                <a:gridCol w="540345"/>
                <a:gridCol w="621848"/>
                <a:gridCol w="621848"/>
                <a:gridCol w="621848"/>
                <a:gridCol w="621848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Color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Suite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Face Value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 Value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/>
                        <a:t>Clubs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/>
                        <a:t>Spades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/>
                        <a:t>Diamonds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/>
                        <a:t>Hearts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Black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Clubs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Black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Clubs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Black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Clubs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 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 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Black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Spades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Diamonds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 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 …</a:t>
                      </a:r>
                      <a:endParaRPr lang="en-US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Hearts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Total  Features - 19</a:t>
                      </a: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13</a:t>
                      </a:r>
                      <a:endParaRPr lang="en-US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73152" marB="73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883877" y="4247430"/>
            <a:ext cx="703385" cy="2954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745588"/>
            <a:ext cx="8658225" cy="5764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Results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86624"/>
              </p:ext>
            </p:extLst>
          </p:nvPr>
        </p:nvGraphicFramePr>
        <p:xfrm>
          <a:off x="7811304" y="1291954"/>
          <a:ext cx="3719514" cy="1483360"/>
        </p:xfrm>
        <a:graphic>
          <a:graphicData uri="http://schemas.openxmlformats.org/drawingml/2006/table">
            <a:tbl>
              <a:tblPr firstRow="1" bandRow="1"/>
              <a:tblGrid>
                <a:gridCol w="706755"/>
                <a:gridCol w="613093"/>
                <a:gridCol w="740093"/>
                <a:gridCol w="962343"/>
                <a:gridCol w="69723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Black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Red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Clubs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Spades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Diamonds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Hearts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11304" y="914400"/>
            <a:ext cx="383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Resulting Cluster composition</a:t>
            </a:r>
            <a:endParaRPr lang="en-US" sz="16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79681" y="4403061"/>
            <a:ext cx="2774119" cy="788041"/>
            <a:chOff x="8756699" y="3984691"/>
            <a:chExt cx="2774119" cy="788041"/>
          </a:xfrm>
        </p:grpSpPr>
        <p:grpSp>
          <p:nvGrpSpPr>
            <p:cNvPr id="23" name="Group 22"/>
            <p:cNvGrpSpPr/>
            <p:nvPr/>
          </p:nvGrpSpPr>
          <p:grpSpPr>
            <a:xfrm>
              <a:off x="8756699" y="4149968"/>
              <a:ext cx="2597101" cy="246221"/>
              <a:chOff x="8756699" y="4149968"/>
              <a:chExt cx="2597101" cy="24622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756699" y="4273078"/>
                <a:ext cx="45016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206865" y="4149968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Agglomerative Clustering (single)</a:t>
                </a:r>
                <a:endParaRPr lang="en-US" sz="1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756699" y="4339916"/>
              <a:ext cx="2774119" cy="246221"/>
              <a:chOff x="8756699" y="4093696"/>
              <a:chExt cx="2774119" cy="24622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8756699" y="4216806"/>
                <a:ext cx="45016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9206865" y="4093696"/>
                <a:ext cx="232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Agglomerative </a:t>
                </a:r>
                <a:r>
                  <a:rPr lang="en-US" sz="1000" dirty="0"/>
                  <a:t>Clustering (complete)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56699" y="3984691"/>
              <a:ext cx="2597101" cy="246221"/>
              <a:chOff x="8756699" y="4234376"/>
              <a:chExt cx="2597101" cy="24622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8756699" y="4357486"/>
                <a:ext cx="45016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206865" y="4234376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K-Means</a:t>
                </a:r>
                <a:endParaRPr lang="en-US" sz="10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56699" y="4526511"/>
              <a:ext cx="2597101" cy="246221"/>
              <a:chOff x="8756699" y="4023356"/>
              <a:chExt cx="2597101" cy="24622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756699" y="4146466"/>
                <a:ext cx="450166" cy="0"/>
              </a:xfrm>
              <a:prstGeom prst="line">
                <a:avLst/>
              </a:prstGeom>
              <a:ln w="38100">
                <a:solidFill>
                  <a:srgbClr val="FFDB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9206865" y="4023356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Gaussian Mixture</a:t>
                </a:r>
                <a:endParaRPr lang="en-US" sz="1000" dirty="0"/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068"/>
            <a:ext cx="10515600" cy="10972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Improving the Results</a:t>
            </a:r>
            <a:r>
              <a:rPr lang="en-US" sz="49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PCA-transformed data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7066"/>
              </p:ext>
            </p:extLst>
          </p:nvPr>
        </p:nvGraphicFramePr>
        <p:xfrm>
          <a:off x="410210" y="1097280"/>
          <a:ext cx="8204171" cy="1993392"/>
        </p:xfrm>
        <a:graphic>
          <a:graphicData uri="http://schemas.openxmlformats.org/drawingml/2006/table">
            <a:tbl>
              <a:tblPr firstRow="1" firstCol="1" bandRow="1"/>
              <a:tblGrid>
                <a:gridCol w="496440"/>
                <a:gridCol w="595947"/>
                <a:gridCol w="713423"/>
                <a:gridCol w="908685"/>
                <a:gridCol w="643573"/>
                <a:gridCol w="170379"/>
                <a:gridCol w="584835"/>
                <a:gridCol w="581862"/>
                <a:gridCol w="170379"/>
                <a:gridCol w="505600"/>
                <a:gridCol w="505600"/>
                <a:gridCol w="581862"/>
                <a:gridCol w="581862"/>
                <a:gridCol w="581862"/>
                <a:gridCol w="58186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Suit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Color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Face Value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Clubs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Spades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Diamonds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Hearts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Red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29973"/>
              </p:ext>
            </p:extLst>
          </p:nvPr>
        </p:nvGraphicFramePr>
        <p:xfrm>
          <a:off x="410210" y="4529796"/>
          <a:ext cx="7960074" cy="1941856"/>
        </p:xfrm>
        <a:graphic>
          <a:graphicData uri="http://schemas.openxmlformats.org/drawingml/2006/table">
            <a:tbl>
              <a:tblPr/>
              <a:tblGrid>
                <a:gridCol w="582200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  <a:gridCol w="526991"/>
              </a:tblGrid>
              <a:tr h="27740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-0.38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-1.62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3835281" y="3404380"/>
            <a:ext cx="554966" cy="1064925"/>
          </a:xfrm>
          <a:prstGeom prst="downArrow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6481" y="36400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 Transformation</a:t>
            </a:r>
          </a:p>
          <a:p>
            <a:pPr algn="ctr"/>
            <a:r>
              <a:rPr lang="en-US" dirty="0" smtClean="0"/>
              <a:t>95% of variance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36037" y="188507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features – Highly sparse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6037" y="5192947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features – fully 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61"/>
            <a:ext cx="8086725" cy="5577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10972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Improving the Results</a:t>
            </a:r>
            <a:r>
              <a:rPr lang="en-US" sz="49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PCA-transformed data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25476"/>
              </p:ext>
            </p:extLst>
          </p:nvPr>
        </p:nvGraphicFramePr>
        <p:xfrm>
          <a:off x="7620218" y="395093"/>
          <a:ext cx="3719514" cy="5933440"/>
        </p:xfrm>
        <a:graphic>
          <a:graphicData uri="http://schemas.openxmlformats.org/drawingml/2006/table">
            <a:tbl>
              <a:tblPr firstRow="1" bandRow="1"/>
              <a:tblGrid>
                <a:gridCol w="706755"/>
                <a:gridCol w="613093"/>
                <a:gridCol w="740093"/>
                <a:gridCol w="962343"/>
                <a:gridCol w="69723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Black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Red</a:t>
                      </a:r>
                      <a:endParaRPr 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Clubs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Spades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Diamonds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Hearts</a:t>
                      </a:r>
                      <a:endParaRPr lang="en-US" sz="12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13</a:t>
                      </a:r>
                      <a:endParaRPr lang="en-US" sz="1200" b="1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27432" marB="2743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218" y="65673"/>
            <a:ext cx="383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Resulting Cluster composition</a:t>
            </a:r>
            <a:endParaRPr lang="en-US" sz="1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733557" y="4069081"/>
            <a:ext cx="2774119" cy="788041"/>
            <a:chOff x="8756699" y="3984691"/>
            <a:chExt cx="2774119" cy="788041"/>
          </a:xfrm>
        </p:grpSpPr>
        <p:grpSp>
          <p:nvGrpSpPr>
            <p:cNvPr id="10" name="Group 9"/>
            <p:cNvGrpSpPr/>
            <p:nvPr/>
          </p:nvGrpSpPr>
          <p:grpSpPr>
            <a:xfrm>
              <a:off x="8756699" y="4149968"/>
              <a:ext cx="2597101" cy="246221"/>
              <a:chOff x="8756699" y="4149968"/>
              <a:chExt cx="2597101" cy="246221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8756699" y="4273078"/>
                <a:ext cx="45016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206865" y="4149968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Agglomerative Clustering (single)</a:t>
                </a:r>
                <a:endParaRPr lang="en-US" sz="1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756699" y="4339916"/>
              <a:ext cx="2774119" cy="246221"/>
              <a:chOff x="8756699" y="4093696"/>
              <a:chExt cx="2774119" cy="24622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756699" y="4216806"/>
                <a:ext cx="45016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9206865" y="4093696"/>
                <a:ext cx="232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Agglomerative </a:t>
                </a:r>
                <a:r>
                  <a:rPr lang="en-US" sz="1000" dirty="0"/>
                  <a:t>Clustering (complete)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756699" y="3984691"/>
              <a:ext cx="2597101" cy="246221"/>
              <a:chOff x="8756699" y="4234376"/>
              <a:chExt cx="2597101" cy="24622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8756699" y="4357486"/>
                <a:ext cx="45016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206865" y="4234376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K-Means</a:t>
                </a:r>
                <a:endParaRPr lang="en-US" sz="1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56699" y="4526511"/>
              <a:ext cx="2597101" cy="246221"/>
              <a:chOff x="8756699" y="4023356"/>
              <a:chExt cx="2597101" cy="24622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756699" y="4146466"/>
                <a:ext cx="450166" cy="0"/>
              </a:xfrm>
              <a:prstGeom prst="line">
                <a:avLst/>
              </a:prstGeom>
              <a:ln w="38100">
                <a:solidFill>
                  <a:srgbClr val="FFDB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206865" y="4023356"/>
                <a:ext cx="21469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Gaussian Mixture</a:t>
                </a:r>
                <a:endParaRPr lang="en-US" sz="1000" dirty="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results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0818" y="5057666"/>
            <a:ext cx="661182" cy="1085777"/>
          </a:xfrm>
          <a:prstGeom prst="rect">
            <a:avLst/>
          </a:prstGeom>
          <a:solidFill>
            <a:srgbClr val="ED7D31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2650" y="3248030"/>
            <a:ext cx="6058488" cy="2271301"/>
            <a:chOff x="412650" y="3248030"/>
            <a:chExt cx="6058488" cy="2271301"/>
          </a:xfrm>
        </p:grpSpPr>
        <p:sp>
          <p:nvSpPr>
            <p:cNvPr id="4" name="TextBox 3"/>
            <p:cNvSpPr txBox="1"/>
            <p:nvPr/>
          </p:nvSpPr>
          <p:spPr>
            <a:xfrm>
              <a:off x="833233" y="4719112"/>
              <a:ext cx="563790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In both datasets, the Silhouette score is relatively low</a:t>
              </a:r>
            </a:p>
            <a:p>
              <a:pPr>
                <a:spcBef>
                  <a:spcPts val="1200"/>
                </a:spcBef>
              </a:pPr>
              <a:r>
                <a:rPr lang="en-US" sz="1800" dirty="0" smtClean="0"/>
                <a:t>However, the results are intuitive</a:t>
              </a:r>
            </a:p>
          </p:txBody>
        </p:sp>
        <p:sp>
          <p:nvSpPr>
            <p:cNvPr id="5" name="Curved Right Arrow 4"/>
            <p:cNvSpPr/>
            <p:nvPr/>
          </p:nvSpPr>
          <p:spPr>
            <a:xfrm flipV="1">
              <a:off x="412650" y="3248030"/>
              <a:ext cx="420584" cy="1809636"/>
            </a:xfrm>
            <a:prstGeom prst="curved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60641"/>
              </p:ext>
            </p:extLst>
          </p:nvPr>
        </p:nvGraphicFramePr>
        <p:xfrm>
          <a:off x="7322042" y="1932312"/>
          <a:ext cx="3953512" cy="4693920"/>
        </p:xfrm>
        <a:graphic>
          <a:graphicData uri="http://schemas.openxmlformats.org/drawingml/2006/table">
            <a:tbl>
              <a:tblPr/>
              <a:tblGrid>
                <a:gridCol w="362903"/>
                <a:gridCol w="250190"/>
                <a:gridCol w="250190"/>
                <a:gridCol w="250190"/>
                <a:gridCol w="250190"/>
                <a:gridCol w="250190"/>
                <a:gridCol w="250190"/>
                <a:gridCol w="250190"/>
                <a:gridCol w="250190"/>
                <a:gridCol w="250190"/>
                <a:gridCol w="250190"/>
                <a:gridCol w="362903"/>
                <a:gridCol w="362903"/>
                <a:gridCol w="362903"/>
              </a:tblGrid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96176"/>
              </p:ext>
            </p:extLst>
          </p:nvPr>
        </p:nvGraphicFramePr>
        <p:xfrm>
          <a:off x="7322042" y="457200"/>
          <a:ext cx="685601" cy="1005840"/>
        </p:xfrm>
        <a:graphic>
          <a:graphicData uri="http://schemas.openxmlformats.org/drawingml/2006/table">
            <a:tbl>
              <a:tblPr/>
              <a:tblGrid>
                <a:gridCol w="257729"/>
                <a:gridCol w="250190"/>
                <a:gridCol w="177682"/>
              </a:tblGrid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22040" y="1480992"/>
            <a:ext cx="2726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</a:rPr>
              <a:t>Distance matrix for un-transformed data</a:t>
            </a:r>
            <a:endParaRPr lang="en-US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2041" y="6616817"/>
            <a:ext cx="2726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</a:rPr>
              <a:t>Distance matrix 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for PCA Transformed  </a:t>
            </a:r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0740" y="5950363"/>
            <a:ext cx="5500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/>
              <a:t>The Distance matrixes shows us that the distance from any one cluster to another is about the same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2650" y="740266"/>
            <a:ext cx="6269503" cy="3044011"/>
            <a:chOff x="412650" y="740266"/>
            <a:chExt cx="6269503" cy="3044011"/>
          </a:xfrm>
        </p:grpSpPr>
        <p:grpSp>
          <p:nvGrpSpPr>
            <p:cNvPr id="22" name="Group 21"/>
            <p:cNvGrpSpPr/>
            <p:nvPr/>
          </p:nvGrpSpPr>
          <p:grpSpPr>
            <a:xfrm>
              <a:off x="412650" y="1152069"/>
              <a:ext cx="6269503" cy="2632208"/>
              <a:chOff x="412650" y="1996131"/>
              <a:chExt cx="6269503" cy="2632208"/>
            </a:xfrm>
          </p:grpSpPr>
          <p:cxnSp>
            <p:nvCxnSpPr>
              <p:cNvPr id="19" name="Elbow Connector 18"/>
              <p:cNvCxnSpPr>
                <a:stCxn id="47" idx="0"/>
              </p:cNvCxnSpPr>
              <p:nvPr/>
            </p:nvCxnSpPr>
            <p:spPr>
              <a:xfrm flipH="1" flipV="1">
                <a:off x="3629467" y="2039815"/>
                <a:ext cx="1720980" cy="1403584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46" idx="0"/>
              </p:cNvCxnSpPr>
              <p:nvPr/>
            </p:nvCxnSpPr>
            <p:spPr>
              <a:xfrm flipH="1">
                <a:off x="2259631" y="2025747"/>
                <a:ext cx="1025368" cy="1417652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412650" y="2025748"/>
                <a:ext cx="46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-1</a:t>
                </a:r>
                <a:endParaRPr lang="en-US" sz="18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67664" y="2025748"/>
                <a:ext cx="46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/>
                  <a:t>+</a:t>
                </a:r>
                <a:r>
                  <a:rPr lang="en-US" sz="1800" b="1" dirty="0" smtClean="0"/>
                  <a:t>1</a:t>
                </a:r>
                <a:endParaRPr lang="en-US" sz="18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40157" y="2025748"/>
                <a:ext cx="46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0</a:t>
                </a:r>
                <a:endParaRPr lang="en-US" sz="18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3234" y="3443399"/>
                <a:ext cx="2852793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Raw Data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Silhouette Score: </a:t>
                </a:r>
                <a:r>
                  <a:rPr lang="en-US" dirty="0" smtClean="0"/>
                  <a:t>0.298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Clusters:</a:t>
                </a:r>
                <a:r>
                  <a:rPr lang="en-US" dirty="0" smtClean="0"/>
                  <a:t>                2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Based on:</a:t>
                </a:r>
                <a:r>
                  <a:rPr lang="en-US" dirty="0" smtClean="0"/>
                  <a:t>              Card Color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18740" y="3443399"/>
                <a:ext cx="2663413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PCA Transformed Data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Silhouette Score: </a:t>
                </a:r>
                <a:r>
                  <a:rPr lang="en-US" dirty="0" smtClean="0"/>
                  <a:t>0.427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Clusters:</a:t>
                </a:r>
                <a:r>
                  <a:rPr lang="en-US" dirty="0"/>
                  <a:t>               </a:t>
                </a:r>
                <a:r>
                  <a:rPr lang="en-US" dirty="0" smtClean="0"/>
                  <a:t>13 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Based on:</a:t>
                </a:r>
                <a:r>
                  <a:rPr lang="en-US" dirty="0"/>
                  <a:t>              </a:t>
                </a:r>
                <a:r>
                  <a:rPr lang="en-US" dirty="0" smtClean="0"/>
                  <a:t>Face Value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44767" y="1996131"/>
                <a:ext cx="4114800" cy="45720"/>
              </a:xfrm>
              <a:prstGeom prst="rect">
                <a:avLst/>
              </a:prstGeom>
              <a:gradFill>
                <a:gsLst>
                  <a:gs pos="0">
                    <a:srgbClr val="C00000"/>
                  </a:gs>
                  <a:gs pos="49000">
                    <a:schemeClr val="tx2"/>
                  </a:gs>
                  <a:gs pos="100000">
                    <a:srgbClr val="00B050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644767" y="914400"/>
              <a:ext cx="4114800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  <a:alpha val="50196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903711" y="740266"/>
              <a:ext cx="159691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Silhouette Score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118" y="703384"/>
            <a:ext cx="95941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+mj-lt"/>
              <a:buAutoNum type="arabicPeriod"/>
            </a:pPr>
            <a:r>
              <a:rPr lang="en-US" sz="1800" dirty="0" smtClean="0"/>
              <a:t>Analyze </a:t>
            </a:r>
            <a:r>
              <a:rPr lang="en-US" sz="1800" dirty="0"/>
              <a:t>and </a:t>
            </a:r>
            <a:r>
              <a:rPr lang="en-US" sz="1800" b="1" dirty="0" smtClean="0">
                <a:solidFill>
                  <a:srgbClr val="0000FF"/>
                </a:solidFill>
                <a:latin typeface="Lucida Sans Typewriter" panose="020B0509030504030204" pitchFamily="49" charset="0"/>
              </a:rPr>
              <a:t>UNDERSTAND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your data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Types of data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Sparsity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Special characteristics</a:t>
            </a:r>
          </a:p>
          <a:p>
            <a:pPr marL="342900" lvl="4" indent="-342900">
              <a:spcBef>
                <a:spcPts val="1200"/>
              </a:spcBef>
              <a:buFont typeface="+mj-lt"/>
              <a:buAutoNum type="arabicPeriod" startAt="2"/>
            </a:pPr>
            <a:r>
              <a:rPr lang="en-US" sz="1800" dirty="0" smtClean="0"/>
              <a:t>Start with a </a:t>
            </a: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SIMPLE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Sans Typewriter" panose="020B0509030504030204" pitchFamily="49" charset="0"/>
              </a:rPr>
              <a:t>ALGORITHM</a:t>
            </a:r>
            <a:endParaRPr lang="en-US" sz="1800" b="1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571500" lvl="4"/>
            <a:r>
              <a:rPr lang="en-US" sz="1800" dirty="0" smtClean="0"/>
              <a:t>Which approach and algorithm will be both sufficient and capable</a:t>
            </a:r>
          </a:p>
          <a:p>
            <a:pPr marL="342900" lvl="4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sz="1800" dirty="0" smtClean="0"/>
              <a:t>After </a:t>
            </a:r>
            <a:r>
              <a:rPr lang="en-US" sz="1800" dirty="0" smtClean="0"/>
              <a:t>identifying the </a:t>
            </a:r>
            <a:r>
              <a:rPr lang="en-US" sz="1800" dirty="0" smtClean="0"/>
              <a:t>clusters, </a:t>
            </a: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SIMPLIFY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your </a:t>
            </a: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EXPLANATION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to users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Identify the characteristics of your clusters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Determine which features drove the clusters to be determined</a:t>
            </a:r>
          </a:p>
          <a:p>
            <a:pPr marL="914400" lvl="4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4745" y="1828800"/>
            <a:ext cx="1371600" cy="137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and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Why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needed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45434" y="3978812"/>
            <a:ext cx="2286000" cy="228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0" cmpd="dbl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Approaches &amp; Algorithms</a:t>
            </a:r>
            <a:endParaRPr lang="en-US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3" idx="5"/>
            <a:endCxn id="4" idx="1"/>
          </p:cNvCxnSpPr>
          <p:nvPr/>
        </p:nvCxnSpPr>
        <p:spPr>
          <a:xfrm>
            <a:off x="1325479" y="2999534"/>
            <a:ext cx="1454732" cy="131405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410200" y="1651188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0" cmpd="dbl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Measur-ing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Success</a:t>
            </a:r>
            <a:endParaRPr lang="en-US" sz="12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4" idx="7"/>
            <a:endCxn id="7" idx="2"/>
          </p:cNvCxnSpPr>
          <p:nvPr/>
        </p:nvCxnSpPr>
        <p:spPr>
          <a:xfrm flipV="1">
            <a:off x="4396657" y="2336988"/>
            <a:ext cx="1013543" cy="1976601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28811" y="4436012"/>
            <a:ext cx="1371600" cy="1371600"/>
          </a:xfrm>
          <a:prstGeom prst="ellipse">
            <a:avLst/>
          </a:prstGeom>
          <a:ln w="1270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Interpr-eting</a:t>
            </a:r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Results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94055" y="1532206"/>
            <a:ext cx="2286000" cy="228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0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 </a:t>
            </a:r>
            <a:r>
              <a:rPr lang="en-US" sz="1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example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1"/>
          </p:cNvCxnSpPr>
          <p:nvPr/>
        </p:nvCxnSpPr>
        <p:spPr>
          <a:xfrm>
            <a:off x="6781800" y="2336988"/>
            <a:ext cx="1047877" cy="229989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7"/>
            <a:endCxn id="12" idx="3"/>
          </p:cNvCxnSpPr>
          <p:nvPr/>
        </p:nvCxnSpPr>
        <p:spPr>
          <a:xfrm flipV="1">
            <a:off x="8799545" y="3483429"/>
            <a:ext cx="829287" cy="1153449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199" y="1066484"/>
            <a:ext cx="1116154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LinBiolinumT"/>
                <a:hlinkClick r:id="rId2"/>
              </a:rPr>
              <a:t>Sklearn tutorial on </a:t>
            </a:r>
            <a:r>
              <a:rPr lang="en-US" dirty="0" smtClean="0">
                <a:latin typeface="LinBiolinumT"/>
                <a:hlinkClick r:id="rId2"/>
              </a:rPr>
              <a:t>clustering</a:t>
            </a:r>
            <a:r>
              <a:rPr lang="en-US" baseline="30000" dirty="0" smtClean="0">
                <a:latin typeface="LinBiolinumT"/>
              </a:rPr>
              <a:t>*</a:t>
            </a:r>
            <a:endParaRPr lang="en-US" baseline="30000" dirty="0" smtClean="0">
              <a:latin typeface="LinBiolinumT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Schubert, Erich </a:t>
            </a:r>
            <a:r>
              <a:rPr lang="en-US" i="1" dirty="0" smtClean="0"/>
              <a:t>2017 Knowledge </a:t>
            </a:r>
            <a:r>
              <a:rPr lang="en-US" i="1" dirty="0"/>
              <a:t>Discovery in </a:t>
            </a:r>
            <a:r>
              <a:rPr lang="en-US" i="1" dirty="0" smtClean="0"/>
              <a:t>Databases</a:t>
            </a:r>
            <a:r>
              <a:rPr lang="en-US" i="1" baseline="30000" dirty="0" smtClean="0"/>
              <a:t>*</a:t>
            </a:r>
            <a:endParaRPr lang="en-US" i="1" baseline="300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hlinkClick r:id="rId3"/>
              </a:rPr>
              <a:t>Cluster Analysis</a:t>
            </a:r>
            <a:r>
              <a:rPr lang="en-US" dirty="0" smtClean="0"/>
              <a:t>, </a:t>
            </a:r>
            <a:r>
              <a:rPr lang="en-US" dirty="0" smtClean="0"/>
              <a:t>Wikipedia</a:t>
            </a:r>
            <a:r>
              <a:rPr lang="en-US" baseline="30000" dirty="0" smtClean="0"/>
              <a:t>*</a:t>
            </a:r>
            <a:endParaRPr lang="en-US" baseline="300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Yeung, </a:t>
            </a:r>
            <a:r>
              <a:rPr lang="en-US" dirty="0" smtClean="0"/>
              <a:t>Ka</a:t>
            </a:r>
            <a:r>
              <a:rPr lang="en-US" dirty="0" smtClean="0"/>
              <a:t> </a:t>
            </a:r>
            <a:r>
              <a:rPr lang="en-US" dirty="0"/>
              <a:t>Yee et al </a:t>
            </a:r>
            <a:r>
              <a:rPr lang="en-US" dirty="0" smtClean="0"/>
              <a:t>April 2001.</a:t>
            </a:r>
            <a:r>
              <a:rPr lang="en-US" i="1" dirty="0" smtClean="0"/>
              <a:t> </a:t>
            </a:r>
            <a:r>
              <a:rPr lang="en-US" i="1" dirty="0" smtClean="0">
                <a:latin typeface="LinBiolinumT"/>
              </a:rPr>
              <a:t>Model-Based </a:t>
            </a:r>
            <a:r>
              <a:rPr lang="en-US" i="1" dirty="0">
                <a:latin typeface="LinBiolinumT"/>
              </a:rPr>
              <a:t>Clustering </a:t>
            </a:r>
            <a:r>
              <a:rPr lang="en-US" i="1" dirty="0" smtClean="0">
                <a:latin typeface="LinBiolinumT"/>
              </a:rPr>
              <a:t>and Data </a:t>
            </a:r>
            <a:r>
              <a:rPr lang="en-US" i="1" dirty="0">
                <a:latin typeface="LinBiolinumT"/>
              </a:rPr>
              <a:t>Transformations </a:t>
            </a:r>
            <a:r>
              <a:rPr lang="en-US" i="1" dirty="0" smtClean="0">
                <a:latin typeface="LinBiolinumT"/>
              </a:rPr>
              <a:t>for Gene </a:t>
            </a:r>
            <a:r>
              <a:rPr lang="en-US" i="1" dirty="0">
                <a:latin typeface="LinBiolinumT"/>
              </a:rPr>
              <a:t>Expression </a:t>
            </a:r>
            <a:r>
              <a:rPr lang="en-US" i="1" dirty="0" smtClean="0">
                <a:latin typeface="LinBiolinumT"/>
              </a:rPr>
              <a:t>Data</a:t>
            </a:r>
            <a:r>
              <a:rPr lang="en-US" dirty="0" smtClean="0">
                <a:latin typeface="LinBiolinumT"/>
              </a:rPr>
              <a:t>, </a:t>
            </a:r>
            <a:r>
              <a:rPr lang="en-US" dirty="0" smtClean="0"/>
              <a:t>Technical </a:t>
            </a:r>
            <a:r>
              <a:rPr lang="en-US" dirty="0"/>
              <a:t>Report </a:t>
            </a:r>
            <a:r>
              <a:rPr lang="en-US" dirty="0" smtClean="0"/>
              <a:t>UW-CSE-2001-04-01</a:t>
            </a:r>
            <a:endParaRPr lang="en-US" dirty="0">
              <a:latin typeface="LinBiolinumT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Deza, M</a:t>
            </a:r>
            <a:r>
              <a:rPr lang="en-US" dirty="0"/>
              <a:t>. M. </a:t>
            </a:r>
            <a:r>
              <a:rPr lang="en-US" dirty="0" smtClean="0"/>
              <a:t>and Deza, E. 2009 </a:t>
            </a:r>
            <a:r>
              <a:rPr lang="en-US" i="1" dirty="0" smtClean="0">
                <a:latin typeface="LinBiolinumT"/>
              </a:rPr>
              <a:t>Encyclopedia </a:t>
            </a:r>
            <a:r>
              <a:rPr lang="en-US" i="1" dirty="0">
                <a:latin typeface="LinBiolinumT"/>
              </a:rPr>
              <a:t>of </a:t>
            </a:r>
            <a:r>
              <a:rPr lang="en-US" i="1" dirty="0" smtClean="0">
                <a:latin typeface="LinBiolinumT"/>
              </a:rPr>
              <a:t>Distances</a:t>
            </a:r>
            <a:r>
              <a:rPr lang="en-US" dirty="0" smtClean="0">
                <a:latin typeface="LinBiolinumT"/>
              </a:rPr>
              <a:t>.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. Springer</a:t>
            </a:r>
            <a:r>
              <a:rPr lang="en-US" dirty="0" smtClean="0"/>
              <a:t>, </a:t>
            </a:r>
            <a:r>
              <a:rPr lang="en-US" dirty="0"/>
              <a:t>isbn: 9783662443415</a:t>
            </a:r>
            <a:endParaRPr lang="en-US" dirty="0" smtClean="0">
              <a:latin typeface="LinBiolinumT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Santni, </a:t>
            </a:r>
            <a:r>
              <a:rPr lang="en-US" dirty="0"/>
              <a:t>Marina</a:t>
            </a:r>
            <a:r>
              <a:rPr lang="en-US" dirty="0" smtClean="0"/>
              <a:t> 2016 Advantages &amp; Disadvantages of k-</a:t>
            </a:r>
            <a:r>
              <a:rPr lang="en-US" dirty="0"/>
              <a:t>-‐</a:t>
            </a:r>
            <a:r>
              <a:rPr lang="en-US" dirty="0" smtClean="0"/>
              <a:t>Means and Hierarchical clustering (Unsupervised Learning</a:t>
            </a:r>
            <a:r>
              <a:rPr lang="en-US" dirty="0"/>
              <a:t>)</a:t>
            </a:r>
            <a:endParaRPr lang="en-US" dirty="0" smtClean="0">
              <a:latin typeface="LinBiolinumT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Lisboa, Paulo </a:t>
            </a:r>
            <a:r>
              <a:rPr lang="en-US" dirty="0"/>
              <a:t>JG </a:t>
            </a:r>
            <a:r>
              <a:rPr lang="en-US" dirty="0" smtClean="0"/>
              <a:t>et al 2010 Finding </a:t>
            </a:r>
            <a:r>
              <a:rPr lang="en-US" dirty="0"/>
              <a:t>reproducible cluster partitions for </a:t>
            </a:r>
            <a:r>
              <a:rPr lang="en-US" dirty="0" smtClean="0"/>
              <a:t>the k-means algorithm </a:t>
            </a:r>
            <a:r>
              <a:rPr lang="en-US" dirty="0"/>
              <a:t>BMC Bioinformatics 2013, 14(Suppl 1):S8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Ester</a:t>
            </a:r>
            <a:r>
              <a:rPr lang="en-US" dirty="0"/>
              <a:t>, Martin et al </a:t>
            </a:r>
            <a:r>
              <a:rPr lang="en-US" dirty="0" smtClean="0"/>
              <a:t> 1996. A </a:t>
            </a:r>
            <a:r>
              <a:rPr lang="en-US" dirty="0"/>
              <a:t>Density-Based Algorithm for Discovering </a:t>
            </a:r>
            <a:r>
              <a:rPr lang="en-US" dirty="0" smtClean="0"/>
              <a:t>Clusters in </a:t>
            </a:r>
            <a:r>
              <a:rPr lang="en-US" dirty="0"/>
              <a:t>Large Spatial Databases with </a:t>
            </a:r>
            <a:r>
              <a:rPr lang="en-US" dirty="0" smtClean="0"/>
              <a:t>Noise. KDD-96 </a:t>
            </a:r>
            <a:r>
              <a:rPr lang="en-US" dirty="0"/>
              <a:t>Proceedings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Jost Schatzmann </a:t>
            </a:r>
            <a:r>
              <a:rPr lang="en-US" dirty="0" smtClean="0"/>
              <a:t> 2003 Using </a:t>
            </a:r>
            <a:r>
              <a:rPr lang="en-US" dirty="0"/>
              <a:t>Self-Organizing </a:t>
            </a:r>
            <a:r>
              <a:rPr lang="en-US" dirty="0" smtClean="0"/>
              <a:t>Maps to </a:t>
            </a:r>
            <a:r>
              <a:rPr lang="en-US" dirty="0"/>
              <a:t>Visualize Clusters and Trends </a:t>
            </a:r>
            <a:r>
              <a:rPr lang="en-US" dirty="0" smtClean="0"/>
              <a:t>in Multidimensional Datasets. Imperial College, London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957" y="633046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 smtClean="0"/>
              <a:t>*</a:t>
            </a:r>
            <a:r>
              <a:rPr lang="en-US" sz="1100" dirty="0" smtClean="0"/>
              <a:t> Recommend highly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Lucida Sans" panose="020B0602030504020204" pitchFamily="34" charset="0"/>
              </a:rPr>
              <a:t>What is Clustering</a:t>
            </a:r>
            <a:endParaRPr lang="en-US" b="1" dirty="0">
              <a:latin typeface="Lucida Sans" panose="020B0602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30818" y="714558"/>
            <a:ext cx="661182" cy="1085777"/>
          </a:xfrm>
          <a:prstGeom prst="rect">
            <a:avLst/>
          </a:prstGeom>
          <a:solidFill>
            <a:srgbClr val="595959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&amp; Why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Google Shape;97;g5b24cc0b9a_0_0"/>
          <p:cNvSpPr txBox="1"/>
          <p:nvPr/>
        </p:nvSpPr>
        <p:spPr>
          <a:xfrm>
            <a:off x="838200" y="992269"/>
            <a:ext cx="1014866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latin typeface="+mj-lt"/>
                <a:cs typeface="Calibri" panose="020F0502020204030204" pitchFamily="34" charset="0"/>
              </a:rPr>
              <a:t>Grouping </a:t>
            </a:r>
            <a:r>
              <a:rPr lang="en-US" sz="1800" b="1" dirty="0">
                <a:latin typeface="+mj-lt"/>
                <a:cs typeface="Calibri" panose="020F0502020204030204" pitchFamily="34" charset="0"/>
              </a:rPr>
              <a:t>like-objects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+mj-lt"/>
                <a:cs typeface="Calibri" panose="020F0502020204030204" pitchFamily="34" charset="0"/>
              </a:rPr>
              <a:t>together</a:t>
            </a:r>
          </a:p>
          <a:p>
            <a:endParaRPr lang="en-US" sz="1800" dirty="0" smtClean="0">
              <a:latin typeface="+mj-lt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+mj-lt"/>
                <a:cs typeface="Calibri" panose="020F0502020204030204" pitchFamily="34" charset="0"/>
              </a:rPr>
              <a:t>There is no one definition of a cluster</a:t>
            </a:r>
          </a:p>
          <a:p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+mj-lt"/>
                <a:cs typeface="Calibri" panose="020F0502020204030204" pitchFamily="34" charset="0"/>
              </a:rPr>
              <a:t>Techniques are focused on </a:t>
            </a:r>
            <a:r>
              <a:rPr lang="en-US" sz="1800" b="1" dirty="0" smtClean="0">
                <a:latin typeface="+mj-lt"/>
                <a:cs typeface="Calibri" panose="020F0502020204030204" pitchFamily="34" charset="0"/>
              </a:rPr>
              <a:t>enhancing similarity </a:t>
            </a:r>
            <a:r>
              <a:rPr lang="en-US" sz="1800" dirty="0" smtClean="0">
                <a:latin typeface="+mj-lt"/>
                <a:cs typeface="Calibri" panose="020F0502020204030204" pitchFamily="34" charset="0"/>
              </a:rPr>
              <a:t>and </a:t>
            </a:r>
            <a:r>
              <a:rPr lang="en-US" sz="1800" b="1" dirty="0" smtClean="0">
                <a:latin typeface="+mj-lt"/>
                <a:cs typeface="Calibri" panose="020F0502020204030204" pitchFamily="34" charset="0"/>
              </a:rPr>
              <a:t>separating dissimilar objects</a:t>
            </a:r>
            <a:endParaRPr lang="en-US" sz="1800" b="1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5532" y="2827928"/>
            <a:ext cx="10698480" cy="3452835"/>
            <a:chOff x="865532" y="2827928"/>
            <a:chExt cx="10698480" cy="3452835"/>
          </a:xfrm>
        </p:grpSpPr>
        <p:sp>
          <p:nvSpPr>
            <p:cNvPr id="15" name="Rectangle 14"/>
            <p:cNvSpPr/>
            <p:nvPr/>
          </p:nvSpPr>
          <p:spPr>
            <a:xfrm>
              <a:off x="865532" y="2827928"/>
              <a:ext cx="10698480" cy="5205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65532" y="2875164"/>
              <a:ext cx="9708683" cy="3405599"/>
              <a:chOff x="865532" y="2875164"/>
              <a:chExt cx="9708683" cy="34055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65532" y="3545914"/>
                <a:ext cx="5774419" cy="2734849"/>
                <a:chOff x="925645" y="2012536"/>
                <a:chExt cx="5774419" cy="2734849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329114" y="2012536"/>
                  <a:ext cx="2940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Regression Analysis</a:t>
                  </a:r>
                  <a:endParaRPr lang="en-US" b="1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25645" y="4101054"/>
                  <a:ext cx="577441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 smtClean="0"/>
                    <a:t>Statistical </a:t>
                  </a:r>
                  <a:r>
                    <a:rPr lang="en-US" sz="1800" dirty="0"/>
                    <a:t>processes for </a:t>
                  </a:r>
                  <a:r>
                    <a:rPr lang="en-US" sz="1800" b="1" dirty="0"/>
                    <a:t>estimating the </a:t>
                  </a:r>
                  <a:r>
                    <a:rPr lang="en-US" sz="1800" b="1" dirty="0" smtClean="0"/>
                    <a:t>relationship</a:t>
                  </a:r>
                  <a:r>
                    <a:rPr lang="en-US" sz="1800" dirty="0" smtClean="0"/>
                    <a:t> </a:t>
                  </a:r>
                  <a:r>
                    <a:rPr lang="en-US" sz="1800" dirty="0"/>
                    <a:t>among variables</a:t>
                  </a:r>
                </a:p>
              </p:txBody>
            </p:sp>
          </p:grpSp>
          <p:sp>
            <p:nvSpPr>
              <p:cNvPr id="3" name="Rounded Rectangle 2"/>
              <p:cNvSpPr/>
              <p:nvPr/>
            </p:nvSpPr>
            <p:spPr>
              <a:xfrm>
                <a:off x="1150619" y="3907749"/>
                <a:ext cx="2236763" cy="14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Regression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dirty="0" smtClean="0"/>
                  <a:t>Estimation of a </a:t>
                </a:r>
                <a:r>
                  <a:rPr lang="en-US" sz="1600" b="1" dirty="0" smtClean="0"/>
                  <a:t>continuous</a:t>
                </a:r>
                <a:r>
                  <a:rPr lang="en-US" dirty="0" smtClean="0"/>
                  <a:t> variable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060287" y="3907749"/>
                <a:ext cx="2236763" cy="14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dirty="0" smtClean="0"/>
                  <a:t>Estimation of a </a:t>
                </a:r>
                <a:r>
                  <a:rPr lang="en-US" sz="1600" b="1" dirty="0" smtClean="0"/>
                  <a:t>discrete</a:t>
                </a:r>
                <a:r>
                  <a:rPr lang="en-US" sz="1600" dirty="0" smtClean="0"/>
                  <a:t> </a:t>
                </a:r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37452" y="3907749"/>
                <a:ext cx="2236763" cy="14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Clustering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dirty="0"/>
                  <a:t>Grouping like-objects together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65532" y="2875164"/>
                <a:ext cx="577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One Aspect of Machine Learning</a:t>
                </a:r>
                <a:endParaRPr lang="en-US" sz="2400" b="1" dirty="0"/>
              </a:p>
            </p:txBody>
          </p:sp>
        </p:grpSp>
      </p:grp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24cc0b9a_0_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latin typeface="Lucida Sans" panose="020B0602030504020204" pitchFamily="34" charset="0"/>
              </a:rPr>
              <a:t>Why do we need clustering?</a:t>
            </a:r>
            <a:endParaRPr b="1" dirty="0">
              <a:latin typeface="Lucida Sans" panose="020B0602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5812" y="1690688"/>
            <a:ext cx="5665074" cy="3392660"/>
            <a:chOff x="545812" y="1690688"/>
            <a:chExt cx="5665074" cy="3392660"/>
          </a:xfrm>
        </p:grpSpPr>
        <p:sp>
          <p:nvSpPr>
            <p:cNvPr id="2" name="TextBox 1"/>
            <p:cNvSpPr txBox="1"/>
            <p:nvPr/>
          </p:nvSpPr>
          <p:spPr>
            <a:xfrm>
              <a:off x="1130588" y="4406162"/>
              <a:ext cx="1364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accent2"/>
                  </a:solidFill>
                  <a:latin typeface="Calisto MT" panose="02040603050505030304" pitchFamily="18" charset="0"/>
                </a:rPr>
                <a:t>Age range</a:t>
              </a:r>
              <a:endParaRPr lang="en-US" sz="1800" b="1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9426" y="2327589"/>
              <a:ext cx="118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C00000"/>
                  </a:solidFill>
                  <a:latin typeface="Calisto MT" panose="02040603050505030304" pitchFamily="18" charset="0"/>
                </a:rPr>
                <a:t>Gender</a:t>
              </a:r>
              <a:endParaRPr lang="en-US" sz="1800" b="1" dirty="0">
                <a:solidFill>
                  <a:srgbClr val="C00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1422" y="3715266"/>
              <a:ext cx="420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alisto MT" panose="02040603050505030304" pitchFamily="18" charset="0"/>
                </a:rPr>
                <a:t>Experience with ML</a:t>
              </a:r>
              <a:endParaRPr lang="en-US" sz="2400" b="1" dirty="0">
                <a:solidFill>
                  <a:schemeClr val="tx1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2931960"/>
              <a:ext cx="5372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50"/>
                  </a:solidFill>
                  <a:latin typeface="Calisto MT" panose="02040603050505030304" pitchFamily="18" charset="0"/>
                </a:rPr>
                <a:t>Programming Experience</a:t>
              </a:r>
              <a:endParaRPr lang="en-US" sz="3200" b="1" dirty="0">
                <a:solidFill>
                  <a:srgbClr val="00B05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858130" y="3094630"/>
              <a:ext cx="3392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7030A0"/>
                  </a:solidFill>
                  <a:latin typeface="Calisto MT" panose="02040603050505030304" pitchFamily="18" charset="0"/>
                </a:rPr>
                <a:t>Business Domain</a:t>
              </a:r>
              <a:endParaRPr lang="en-US" sz="3200" b="1" dirty="0">
                <a:solidFill>
                  <a:srgbClr val="7030A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1636" y="2537020"/>
              <a:ext cx="295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  <a:latin typeface="Calisto MT" panose="02040603050505030304" pitchFamily="18" charset="0"/>
                </a:rPr>
                <a:t>Travel distance</a:t>
              </a:r>
              <a:endParaRPr lang="en-US" sz="2400" b="1" dirty="0">
                <a:solidFill>
                  <a:srgbClr val="00B0F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435377" y="2282763"/>
              <a:ext cx="118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C000"/>
                  </a:solidFill>
                  <a:latin typeface="Calisto MT" panose="02040603050505030304" pitchFamily="18" charset="0"/>
                </a:rPr>
                <a:t>Height</a:t>
              </a:r>
              <a:endParaRPr lang="en-US" sz="1800" b="1" dirty="0">
                <a:solidFill>
                  <a:srgbClr val="FFC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435377" y="3464449"/>
              <a:ext cx="118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Ethnicity</a:t>
              </a:r>
              <a:endParaRPr lang="en-US" sz="1800" b="1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530818" y="714558"/>
            <a:ext cx="661182" cy="1085777"/>
          </a:xfrm>
          <a:prstGeom prst="rect">
            <a:avLst/>
          </a:prstGeom>
          <a:solidFill>
            <a:srgbClr val="595959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&amp; Why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2820" y="2403510"/>
            <a:ext cx="418736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Marketing</a:t>
            </a:r>
            <a:r>
              <a:rPr lang="en-US" sz="1600" dirty="0" smtClean="0"/>
              <a:t> - Customer/visitor segmentation</a:t>
            </a:r>
          </a:p>
          <a:p>
            <a:pPr>
              <a:spcAft>
                <a:spcPts val="1200"/>
              </a:spcAft>
            </a:pPr>
            <a:r>
              <a:rPr lang="en-US" sz="1600" b="1" dirty="0" smtClean="0"/>
              <a:t>Text Analysis </a:t>
            </a:r>
            <a:r>
              <a:rPr lang="en-US" sz="1600" dirty="0" smtClean="0"/>
              <a:t>- Group similar documents</a:t>
            </a:r>
          </a:p>
          <a:p>
            <a:pPr>
              <a:spcAft>
                <a:spcPts val="1200"/>
              </a:spcAft>
            </a:pPr>
            <a:r>
              <a:rPr lang="en-US" sz="1600" b="1" dirty="0" smtClean="0"/>
              <a:t>Insurance</a:t>
            </a:r>
            <a:r>
              <a:rPr lang="en-US" sz="1600" dirty="0" smtClean="0"/>
              <a:t> – Similar patients/doctors/drivers</a:t>
            </a:r>
          </a:p>
          <a:p>
            <a:r>
              <a:rPr lang="en-US" sz="1600" b="1" dirty="0" smtClean="0"/>
              <a:t>Climate</a:t>
            </a:r>
            <a:r>
              <a:rPr lang="en-US" sz="1600" dirty="0" smtClean="0"/>
              <a:t> – Atmospheric patterns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  Land </a:t>
            </a:r>
            <a:r>
              <a:rPr lang="en-US" sz="1600" dirty="0" smtClean="0"/>
              <a:t>Use</a:t>
            </a:r>
          </a:p>
          <a:p>
            <a:pPr>
              <a:spcAft>
                <a:spcPts val="1200"/>
              </a:spcAft>
            </a:pPr>
            <a:r>
              <a:rPr lang="en-US" sz="1600" b="1" dirty="0" smtClean="0"/>
              <a:t>Financial Institutions </a:t>
            </a:r>
            <a:r>
              <a:rPr lang="en-US" sz="1600" dirty="0" smtClean="0"/>
              <a:t>– Fraud analytics</a:t>
            </a: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204" y="1581298"/>
            <a:ext cx="10698480" cy="520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Features of clustering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199" y="1581298"/>
            <a:ext cx="56892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+mj-lt"/>
              </a:rPr>
              <a:t>Outcome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+mj-lt"/>
              </a:rPr>
              <a:t>A </a:t>
            </a:r>
            <a:r>
              <a:rPr lang="en-US" sz="1600" dirty="0">
                <a:latin typeface="+mj-lt"/>
              </a:rPr>
              <a:t>good clustering method will produce high quality clusters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H</a:t>
            </a:r>
            <a:r>
              <a:rPr lang="en-US" sz="1600" dirty="0" smtClean="0">
                <a:latin typeface="+mj-lt"/>
              </a:rPr>
              <a:t>igh </a:t>
            </a: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intra-group </a:t>
            </a:r>
            <a:r>
              <a:rPr lang="en-US" sz="1800" b="1" dirty="0">
                <a:solidFill>
                  <a:srgbClr val="00B050"/>
                </a:solidFill>
                <a:latin typeface="+mj-lt"/>
              </a:rPr>
              <a:t>similarity</a:t>
            </a:r>
            <a:r>
              <a:rPr lang="en-US" sz="1600" dirty="0">
                <a:latin typeface="+mj-lt"/>
              </a:rPr>
              <a:t>: cohesive within clusters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</a:rPr>
              <a:t>L</a:t>
            </a:r>
            <a:r>
              <a:rPr lang="en-US" sz="1600" dirty="0" smtClean="0">
                <a:latin typeface="+mj-lt"/>
              </a:rPr>
              <a:t>ow </a:t>
            </a: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inter-group </a:t>
            </a:r>
            <a:r>
              <a:rPr lang="en-US" sz="1800" b="1" dirty="0">
                <a:solidFill>
                  <a:srgbClr val="00B050"/>
                </a:solidFill>
                <a:latin typeface="+mj-lt"/>
              </a:rPr>
              <a:t>similarity</a:t>
            </a:r>
            <a:r>
              <a:rPr lang="en-US" sz="1600" dirty="0">
                <a:latin typeface="+mj-lt"/>
              </a:rPr>
              <a:t>: distinctive between clusters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0572" y="1581298"/>
            <a:ext cx="522849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>
                <a:latin typeface="+mj-lt"/>
              </a:rPr>
              <a:t>Features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Discover clusters </a:t>
            </a:r>
            <a:r>
              <a:rPr lang="en-US" sz="1600" dirty="0">
                <a:latin typeface="+mj-lt"/>
              </a:rPr>
              <a:t>with arbitrary </a:t>
            </a:r>
            <a:r>
              <a:rPr lang="en-US" sz="1600" dirty="0" smtClean="0">
                <a:latin typeface="+mj-lt"/>
              </a:rPr>
              <a:t>shape and/or size</a:t>
            </a:r>
            <a:endParaRPr lang="en-US" sz="16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Ability to deal with </a:t>
            </a:r>
            <a:r>
              <a:rPr lang="en-US" sz="1600" dirty="0" smtClean="0">
                <a:latin typeface="+mj-lt"/>
              </a:rPr>
              <a:t>different </a:t>
            </a:r>
            <a:r>
              <a:rPr lang="en-US" sz="1600" dirty="0">
                <a:latin typeface="+mj-lt"/>
              </a:rPr>
              <a:t>types of </a:t>
            </a:r>
            <a:r>
              <a:rPr lang="en-US" sz="1600" dirty="0" smtClean="0">
                <a:latin typeface="+mj-lt"/>
              </a:rPr>
              <a:t>attributes – numerical, categorical, text, or mixed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Ability </a:t>
            </a:r>
            <a:r>
              <a:rPr lang="en-US" sz="1600" dirty="0">
                <a:latin typeface="+mj-lt"/>
              </a:rPr>
              <a:t>to deal with noisy data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Incremental </a:t>
            </a:r>
            <a:r>
              <a:rPr lang="en-US" sz="1600" dirty="0">
                <a:latin typeface="+mj-lt"/>
              </a:rPr>
              <a:t>clustering and insensitivity to input order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High </a:t>
            </a:r>
            <a:r>
              <a:rPr lang="en-US" sz="1600" dirty="0">
                <a:latin typeface="+mj-lt"/>
              </a:rPr>
              <a:t>dimensionality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0818" y="714558"/>
            <a:ext cx="661182" cy="1085777"/>
          </a:xfrm>
          <a:prstGeom prst="rect">
            <a:avLst/>
          </a:prstGeom>
          <a:solidFill>
            <a:srgbClr val="595959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&amp; Why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8092" y="3382854"/>
            <a:ext cx="5261317" cy="520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741" y="710419"/>
            <a:ext cx="10698480" cy="520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and Techniques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30818" y="1800335"/>
            <a:ext cx="661182" cy="1085777"/>
          </a:xfrm>
          <a:prstGeom prst="rect">
            <a:avLst/>
          </a:prstGeom>
          <a:solidFill>
            <a:srgbClr val="FFD966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Algos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9741" y="806451"/>
                <a:ext cx="4572000" cy="481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1800" b="1" dirty="0" smtClean="0"/>
                  <a:t>Metric or Distance</a:t>
                </a:r>
              </a:p>
              <a:p>
                <a:r>
                  <a:rPr lang="en-US" sz="1600" dirty="0" smtClean="0"/>
                  <a:t>Defines the distance between two elements; this is a generalization of physical distances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 smtClean="0"/>
                  <a:t>High</a:t>
                </a:r>
                <a:r>
                  <a:rPr lang="en-US" sz="1600" dirty="0" smtClean="0"/>
                  <a:t>: dissimilar</a:t>
                </a:r>
              </a:p>
              <a:p>
                <a:r>
                  <a:rPr lang="en-US" sz="1600" b="1" dirty="0" smtClean="0"/>
                  <a:t>Low</a:t>
                </a:r>
                <a:r>
                  <a:rPr lang="en-US" sz="1600" dirty="0" smtClean="0"/>
                  <a:t>: similar</a:t>
                </a:r>
              </a:p>
              <a:p>
                <a:endParaRPr lang="en-US" sz="1600" dirty="0"/>
              </a:p>
              <a:p>
                <a:r>
                  <a:rPr lang="en-US" sz="1800" b="1" dirty="0" smtClean="0"/>
                  <a:t>Example(s)</a:t>
                </a:r>
              </a:p>
              <a:p>
                <a:r>
                  <a:rPr lang="en-US" sz="1600" dirty="0" smtClean="0"/>
                  <a:t>Euclidean</a:t>
                </a:r>
              </a:p>
              <a:p>
                <a:r>
                  <a:rPr lang="en-US" sz="1600" dirty="0" smtClean="0"/>
                  <a:t>Manhattan</a:t>
                </a:r>
              </a:p>
              <a:p>
                <a:r>
                  <a:rPr lang="en-US" sz="1600" dirty="0" smtClean="0"/>
                  <a:t>Levenshtein</a:t>
                </a:r>
              </a:p>
              <a:p>
                <a:r>
                  <a:rPr lang="en-US" sz="1600" dirty="0"/>
                  <a:t>Wasserstein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It follows a few mathematical rules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" y="806451"/>
                <a:ext cx="4572000" cy="4816703"/>
              </a:xfrm>
              <a:prstGeom prst="rect">
                <a:avLst/>
              </a:prstGeom>
              <a:blipFill rotWithShape="0">
                <a:blip r:embed="rId2"/>
                <a:stretch>
                  <a:fillRect l="-1067" t="-633" r="-1200"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38092" y="3453194"/>
            <a:ext cx="526131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/>
              <a:t>Scaling and Transformation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Scaling</a:t>
            </a:r>
            <a:r>
              <a:rPr lang="en-US" sz="1600" dirty="0" smtClean="0">
                <a:solidFill>
                  <a:schemeClr val="tx1"/>
                </a:solidFill>
              </a:rPr>
              <a:t> is often required, especially when features have different scales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Note</a:t>
            </a:r>
            <a:r>
              <a:rPr lang="en-US" sz="1600" dirty="0" smtClean="0">
                <a:solidFill>
                  <a:schemeClr val="tx1"/>
                </a:solidFill>
              </a:rPr>
              <a:t>: Not all numerical measures should be scaled.</a:t>
            </a:r>
          </a:p>
          <a:p>
            <a:pPr marL="520700"/>
            <a:r>
              <a:rPr lang="en-US" sz="1600" dirty="0" smtClean="0">
                <a:solidFill>
                  <a:schemeClr val="tx1"/>
                </a:solidFill>
              </a:rPr>
              <a:t>For example, Latitude and Longitude</a:t>
            </a:r>
          </a:p>
          <a:p>
            <a:pPr>
              <a:spcBef>
                <a:spcPts val="12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Transformation</a:t>
            </a:r>
            <a:r>
              <a:rPr lang="en-US" sz="1600" dirty="0" smtClean="0">
                <a:solidFill>
                  <a:schemeClr val="tx1"/>
                </a:solidFill>
              </a:rPr>
              <a:t> can help algorithms by reducing noisy data – log transformation, PCA, Box-Cox etc.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8092" y="806451"/>
            <a:ext cx="4572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/>
              <a:t>Cohesion (aka Similarity)</a:t>
            </a:r>
          </a:p>
          <a:p>
            <a:r>
              <a:rPr lang="en-US" sz="1600" dirty="0" smtClean="0"/>
              <a:t>A function that describes how related the data elements are to one another.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Low : dissimilar</a:t>
            </a:r>
          </a:p>
          <a:p>
            <a:r>
              <a:rPr lang="en-US" sz="1600" dirty="0" smtClean="0"/>
              <a:t>High: similar</a:t>
            </a:r>
          </a:p>
          <a:p>
            <a:pPr>
              <a:spcBef>
                <a:spcPts val="1200"/>
              </a:spcBef>
            </a:pPr>
            <a:r>
              <a:rPr lang="en-US" sz="1800" b="1" dirty="0" smtClean="0"/>
              <a:t>Example</a:t>
            </a:r>
          </a:p>
          <a:p>
            <a:r>
              <a:rPr lang="en-US" sz="1600" dirty="0"/>
              <a:t>Cosine </a:t>
            </a:r>
            <a:r>
              <a:rPr lang="en-US" sz="1600" dirty="0" smtClean="0"/>
              <a:t>similarity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clustering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30818" y="1800335"/>
            <a:ext cx="661182" cy="1085777"/>
          </a:xfrm>
          <a:prstGeom prst="rect">
            <a:avLst/>
          </a:prstGeom>
          <a:solidFill>
            <a:srgbClr val="FFD966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Algos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520993"/>
                  </p:ext>
                </p:extLst>
              </p:nvPr>
            </p:nvGraphicFramePr>
            <p:xfrm>
              <a:off x="838200" y="819223"/>
              <a:ext cx="10500361" cy="49987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38652"/>
                    <a:gridCol w="6617462"/>
                    <a:gridCol w="162560"/>
                    <a:gridCol w="1181687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Complexity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 smtClean="0">
                              <a:effectLst/>
                            </a:rPr>
                            <a:t>Partitioning or Centroid-based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K-means</a:t>
                          </a:r>
                          <a:endParaRPr lang="en-US" sz="1400" dirty="0">
                            <a:effectLst/>
                          </a:endParaRP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K-mediods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Partition by optimizing a metric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Find cluster centers and assign objects to the nearest cluster center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𝑛𝑑𝑘𝑖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Hierarchical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Hierarchical Agglomerative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Also called connectivity-based methods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Hierarchical decomposition/agglomeration of the data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Related to nearby objects than to objects farther away, connected by a linkage function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l-GR" sz="1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4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Distribution-based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DBSCAN</a:t>
                          </a:r>
                          <a:endParaRPr lang="en-US" sz="1400" dirty="0">
                            <a:effectLst/>
                          </a:endParaRP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OPTICS</a:t>
                          </a:r>
                        </a:p>
                        <a:p>
                          <a:pPr marL="4572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</a:rPr>
                            <a:t>Gaussian mixture models </a:t>
                          </a: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They are also called Density-based methods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Locates high-density areas and builds clusters from them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Clusters can be any shape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If a point is can be assigned to a high-density area, it is added; else it is marked as noise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. 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Grid-based approach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STING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CLIQUE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Useful for high-dimensional clustering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algorithms first divide each dimension into equal-width intervals and saving those intervals where the density is greater than a threshold as clusters.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MinionPro-Regular2"/>
                            </a:rPr>
                            <a:t>Self-Organizing Maps </a:t>
                          </a:r>
                          <a:r>
                            <a:rPr lang="en-US" sz="1400" b="1" dirty="0" smtClean="0">
                              <a:effectLst/>
                            </a:rPr>
                            <a:t>(SOM)</a:t>
                          </a:r>
                          <a:endParaRPr lang="en-US" sz="14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Type of ANN that could be used to identify clusters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It creates a low-dimensional</a:t>
                          </a:r>
                          <a:r>
                            <a:rPr lang="en-US" sz="1400" b="0" i="0" u="none" strike="noStrike" cap="non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map of the data</a:t>
                          </a: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Unknown</a:t>
                          </a: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520993"/>
                  </p:ext>
                </p:extLst>
              </p:nvPr>
            </p:nvGraphicFramePr>
            <p:xfrm>
              <a:off x="838200" y="819223"/>
              <a:ext cx="10500361" cy="49987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38652"/>
                    <a:gridCol w="6617462"/>
                    <a:gridCol w="162560"/>
                    <a:gridCol w="1181687"/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Complexity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9974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 smtClean="0">
                              <a:effectLst/>
                            </a:rPr>
                            <a:t>Partitioning or Centroid-based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K-means</a:t>
                          </a:r>
                          <a:endParaRPr lang="en-US" sz="1400" dirty="0">
                            <a:effectLst/>
                          </a:endParaRP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K-mediods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Partition by optimizing a metric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Find cluster centers and assign objects to the nearest cluster center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89175" t="-26829" r="-1031" b="-382317"/>
                          </a:stretch>
                        </a:blipFill>
                      </a:tcPr>
                    </a:tc>
                  </a:tr>
                  <a:tr h="99974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Hierarchical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Hierarchical Agglomerative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Also called connectivity-based methods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Hierarchical decomposition/agglomeration of the data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Related to nearby objects than to objects farther away, connected by a linkage function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89175" t="-126829" r="-1031" b="-282317"/>
                          </a:stretch>
                        </a:blipFill>
                      </a:tcPr>
                    </a:tc>
                  </a:tr>
                  <a:tr h="142646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Distribution-based clustering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DBSCAN</a:t>
                          </a:r>
                          <a:endParaRPr lang="en-US" sz="1400" dirty="0">
                            <a:effectLst/>
                          </a:endParaRP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OPTICS</a:t>
                          </a:r>
                        </a:p>
                        <a:p>
                          <a:pPr marL="4572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</a:rPr>
                            <a:t>Gaussian mixture models </a:t>
                          </a: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They are also called Density-based methods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Locates high-density areas and builds clusters from them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Clusters can be any shape</a:t>
                          </a:r>
                        </a:p>
                        <a:p>
                          <a:pPr marL="342900" marR="0" lvl="0" indent="-34290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Symbol" panose="05050102010706020507" pitchFamily="18" charset="2"/>
                            <a:buChar char=""/>
                          </a:pPr>
                          <a:r>
                            <a:rPr lang="en-US" sz="1400" dirty="0">
                              <a:effectLst/>
                            </a:rPr>
                            <a:t>If a point is can be assigned to a high-density area, it is added; else it is marked as noise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89175" t="-158298" r="-1031" b="-97021"/>
                          </a:stretch>
                        </a:blipFill>
                      </a:tcPr>
                    </a:tc>
                  </a:tr>
                  <a:tr h="78638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Grid-based approach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STING</a:t>
                          </a:r>
                        </a:p>
                        <a:p>
                          <a:pPr marL="4572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CLIQUE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Useful for high-dimensional clustering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algorithms first divide each dimension into equal-width intervals and saving those intervals where the density is greater than a threshold as clusters.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30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MinionPro-Regular2"/>
                            </a:rPr>
                            <a:t>Self-Organizing Maps </a:t>
                          </a:r>
                          <a:r>
                            <a:rPr lang="en-US" sz="1400" b="1" dirty="0" smtClean="0">
                              <a:effectLst/>
                            </a:rPr>
                            <a:t>(SOM)</a:t>
                          </a:r>
                          <a:endParaRPr lang="en-US" sz="14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 marL="68580" marR="68580" marT="73152" marB="73152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Type of ANN that could be used to identify clusters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It creates a low-dimensional</a:t>
                          </a:r>
                          <a:r>
                            <a:rPr lang="en-US" sz="1400" b="0" i="0" u="none" strike="noStrike" cap="non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map of the data</a:t>
                          </a: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Unknown</a:t>
                          </a:r>
                          <a:endParaRPr lang="en-US" sz="1400" b="0" i="0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68580" marR="68580" marT="73152" marB="73152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0159219" y="5817943"/>
            <a:ext cx="1473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000" dirty="0" smtClean="0"/>
              <a:t>: number of elements</a:t>
            </a:r>
          </a:p>
          <a:p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dirty="0" smtClean="0"/>
              <a:t>: number of features</a:t>
            </a:r>
          </a:p>
          <a:p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k:</a:t>
            </a:r>
            <a:r>
              <a:rPr lang="en-US" sz="1000" dirty="0" smtClean="0"/>
              <a:t> number of clusters</a:t>
            </a:r>
          </a:p>
          <a:p>
            <a:r>
              <a:rPr lang="en-US" sz="1200" i="1" dirty="0">
                <a:solidFill>
                  <a:schemeClr val="tx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i:</a:t>
            </a:r>
            <a:r>
              <a:rPr lang="en-US" sz="1000" dirty="0" smtClean="0"/>
              <a:t> number of iterations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Scalability and Use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0818" y="1800335"/>
            <a:ext cx="661182" cy="1085777"/>
          </a:xfrm>
          <a:prstGeom prst="rect">
            <a:avLst/>
          </a:prstGeom>
          <a:solidFill>
            <a:srgbClr val="FFD966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Algos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82680"/>
              </p:ext>
            </p:extLst>
          </p:nvPr>
        </p:nvGraphicFramePr>
        <p:xfrm>
          <a:off x="838200" y="647116"/>
          <a:ext cx="10542562" cy="5161392"/>
        </p:xfrm>
        <a:graphic>
          <a:graphicData uri="http://schemas.openxmlformats.org/drawingml/2006/table">
            <a:tbl>
              <a:tblPr firstRow="1" firstCol="1" bandRow="1"/>
              <a:tblGrid>
                <a:gridCol w="2580249"/>
                <a:gridCol w="239151"/>
                <a:gridCol w="2076498"/>
                <a:gridCol w="3227021"/>
                <a:gridCol w="2419643"/>
              </a:tblGrid>
              <a:tr h="26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Scalability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Use case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Metric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Partitioning or Centroid-based </a:t>
                      </a:r>
                      <a:r>
                        <a:rPr lang="en-US" sz="1400" b="1" dirty="0" smtClean="0">
                          <a:effectLst/>
                        </a:rPr>
                        <a:t>clustering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K-means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K-mediods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Very large datasets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General-purpose, even cluster size, flat geometry, not too many clusters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 between points (Euclidean distance only)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1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Hierarchical </a:t>
                      </a:r>
                      <a:r>
                        <a:rPr lang="en-US" sz="1400" b="1" dirty="0" smtClean="0">
                          <a:effectLst/>
                        </a:rPr>
                        <a:t>clustering</a:t>
                      </a:r>
                    </a:p>
                    <a:p>
                      <a:pPr marL="46355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Hierarchical Agglomerative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Large samples and clusters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Many clusters, possibly connectivity constraints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Any pairwise distance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1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Distribution-based </a:t>
                      </a:r>
                      <a:r>
                        <a:rPr lang="en-US" sz="1400" b="1" dirty="0" smtClean="0">
                          <a:effectLst/>
                        </a:rPr>
                        <a:t>clustering</a:t>
                      </a: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12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DBSCAN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OPTICS</a:t>
                      </a: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Very large samples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Medium # of </a:t>
                      </a:r>
                      <a:r>
                        <a:rPr lang="en-US" sz="1400" dirty="0" smtClean="0">
                          <a:effectLst/>
                        </a:rPr>
                        <a:t>clusters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Non-flat geometry, uneven cluster sizes, variable cluster density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Distances between points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6715">
                <a:tc>
                  <a:txBody>
                    <a:bodyPr/>
                    <a:lstStyle/>
                    <a:p>
                      <a:pPr marL="46355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0" dirty="0" smtClean="0">
                          <a:effectLst/>
                        </a:rPr>
                        <a:t>Gaussian Models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scalable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Flat geometry, good for density estimation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Mahalanobis distances to centers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2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Grid-based approach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STING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CLIQUE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Very scalable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 Organizing Maps (SOM)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Unknown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Unknown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Unknown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3152" marB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4115228"/>
            <a:ext cx="10515600" cy="423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221655"/>
            <a:ext cx="10515600" cy="423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81287"/>
            <a:ext cx="458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/>
              <a:t>Pros</a:t>
            </a:r>
          </a:p>
          <a:p>
            <a:r>
              <a:rPr lang="en-US" dirty="0" smtClean="0"/>
              <a:t>One of the simplest algorithms to implement.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Relatively fast algorithm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Center of each cluster can </a:t>
            </a:r>
            <a:r>
              <a:rPr lang="en-US" i="1" dirty="0" smtClean="0"/>
              <a:t>define </a:t>
            </a:r>
            <a:r>
              <a:rPr lang="en-US" i="1" dirty="0" smtClean="0"/>
              <a:t>cluster </a:t>
            </a:r>
            <a:r>
              <a:rPr lang="en-US" i="1" dirty="0" smtClean="0"/>
              <a:t>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860020"/>
                <a:ext cx="7956024" cy="138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Take </a:t>
                </a:r>
                <a:r>
                  <a:rPr lang="en-US" sz="1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observations and cluster them into </a:t>
                </a:r>
                <a:r>
                  <a:rPr lang="en-US" sz="1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 smtClean="0"/>
                  <a:t> clusters or sets such that the </a:t>
                </a:r>
                <a:r>
                  <a:rPr lang="en-US" sz="1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variance</a:t>
                </a:r>
                <a:r>
                  <a:rPr lang="en-US" sz="1800" dirty="0" smtClean="0"/>
                  <a:t> </a:t>
                </a:r>
                <a:r>
                  <a:rPr lang="en-US" dirty="0" smtClean="0"/>
                  <a:t>is minimized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Minimize the variance which is the </a:t>
                </a:r>
                <a:r>
                  <a:rPr lang="en-US" b="1" dirty="0" smtClean="0"/>
                  <a:t>Within-cluster Sum Of Squares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60020"/>
                <a:ext cx="7956024" cy="1387880"/>
              </a:xfrm>
              <a:prstGeom prst="rect">
                <a:avLst/>
              </a:prstGeom>
              <a:blipFill rotWithShape="0">
                <a:blip r:embed="rId2"/>
                <a:stretch>
                  <a:fillRect l="-230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2247900"/>
            <a:ext cx="8392041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 smtClean="0"/>
              <a:t> random points as the mean (or center) of the clusters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Assign remaining points to the closest center; determine closest by using Euclidean distance metric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Update the centers with the new mean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If cluster assignment has not changed since the previous iteration, stop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81" y="4181287"/>
            <a:ext cx="544541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/>
              <a:t>Cons</a:t>
            </a:r>
            <a:endParaRPr lang="en-US" sz="1800" b="1" dirty="0"/>
          </a:p>
          <a:p>
            <a:r>
              <a:rPr lang="en-US" dirty="0" smtClean="0"/>
              <a:t>Does not guarantee convergence to a global minima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Requires user to pre-determine the number of clusters beforehand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Works well with clusters of similar sizes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basic premise is that clusters are spherical and separable; not always true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30818" y="1800335"/>
            <a:ext cx="661182" cy="1085777"/>
          </a:xfrm>
          <a:prstGeom prst="rect">
            <a:avLst/>
          </a:prstGeom>
          <a:solidFill>
            <a:srgbClr val="FFD966">
              <a:alpha val="50196"/>
            </a:srgbClr>
          </a:solidFill>
          <a:ln w="1270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Algos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12074</TotalTime>
  <Words>2099</Words>
  <Application>Microsoft Office PowerPoint</Application>
  <PresentationFormat>Widescreen</PresentationFormat>
  <Paragraphs>894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Calisto MT</vt:lpstr>
      <vt:lpstr>Cambria Math</vt:lpstr>
      <vt:lpstr>LinBiolinumT</vt:lpstr>
      <vt:lpstr>LinBiolinumTB</vt:lpstr>
      <vt:lpstr>Lucida Sans</vt:lpstr>
      <vt:lpstr>Lucida Sans Typewriter</vt:lpstr>
      <vt:lpstr>Microsoft Sans Serif</vt:lpstr>
      <vt:lpstr>MinionPro-Regular2</vt:lpstr>
      <vt:lpstr>Symbol</vt:lpstr>
      <vt:lpstr>Times New Roman</vt:lpstr>
      <vt:lpstr>Wingdings</vt:lpstr>
      <vt:lpstr>Office Theme</vt:lpstr>
      <vt:lpstr>Unsupervised learning with Clustering Techniques</vt:lpstr>
      <vt:lpstr>Agenda</vt:lpstr>
      <vt:lpstr>What is Clustering</vt:lpstr>
      <vt:lpstr>Why do we need clustering?</vt:lpstr>
      <vt:lpstr>Features of clustering algorithms</vt:lpstr>
      <vt:lpstr>Terminology and Techniques</vt:lpstr>
      <vt:lpstr>Approaches to clustering</vt:lpstr>
      <vt:lpstr>Scalability and Use cases</vt:lpstr>
      <vt:lpstr>k-means clustering</vt:lpstr>
      <vt:lpstr>Agglomerative Hierarchy Clustering</vt:lpstr>
      <vt:lpstr>Measuring success</vt:lpstr>
      <vt:lpstr>Interpreting the outcome</vt:lpstr>
      <vt:lpstr>An Example</vt:lpstr>
      <vt:lpstr>Data preparation</vt:lpstr>
      <vt:lpstr>Algorithms and Results</vt:lpstr>
      <vt:lpstr>Improving the Results  PCA-transformed data</vt:lpstr>
      <vt:lpstr>Improving the Results  PCA-transformed data</vt:lpstr>
      <vt:lpstr>Evaluating the results</vt:lpstr>
      <vt:lpstr>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with Clustering Techniques</dc:title>
  <dc:creator>anandologist@gmail.com</dc:creator>
  <cp:lastModifiedBy>anandologist@gmail.com</cp:lastModifiedBy>
  <cp:revision>235</cp:revision>
  <cp:lastPrinted>2019-09-14T19:03:04Z</cp:lastPrinted>
  <dcterms:created xsi:type="dcterms:W3CDTF">2019-05-14T09:50:44Z</dcterms:created>
  <dcterms:modified xsi:type="dcterms:W3CDTF">2019-09-19T10:25:04Z</dcterms:modified>
</cp:coreProperties>
</file>