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6" d="100"/>
          <a:sy n="86" d="100"/>
        </p:scale>
        <p:origin x="3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2T05:51:27.09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2T05:53:47.9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2T06:00:13.22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2T06:03:03.47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2T06:08:20.83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2T06:10:06.14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2T18:50:37.138"/>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12/1/2020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1084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5695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53642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7955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61958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56450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1541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0851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4263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6395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936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12/1/2020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66552505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 name="Rectangle 10">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D9310E-43B7-4D05-AD78-C9475FCABA7A}"/>
              </a:ext>
            </a:extLst>
          </p:cNvPr>
          <p:cNvSpPr>
            <a:spLocks noGrp="1"/>
          </p:cNvSpPr>
          <p:nvPr>
            <p:ph type="ctrTitle"/>
          </p:nvPr>
        </p:nvSpPr>
        <p:spPr>
          <a:xfrm>
            <a:off x="640080" y="4777739"/>
            <a:ext cx="3418990" cy="1412119"/>
          </a:xfrm>
        </p:spPr>
        <p:txBody>
          <a:bodyPr vert="horz" lIns="91440" tIns="45720" rIns="91440" bIns="45720" rtlCol="0" anchor="ctr">
            <a:normAutofit/>
          </a:bodyPr>
          <a:lstStyle/>
          <a:p>
            <a:pPr>
              <a:lnSpc>
                <a:spcPct val="90000"/>
              </a:lnSpc>
            </a:pPr>
            <a:r>
              <a:rPr lang="en-US" sz="2600" dirty="0"/>
              <a:t>Predicting Customer Lifetime Value (CLV)</a:t>
            </a:r>
          </a:p>
        </p:txBody>
      </p:sp>
      <p:pic>
        <p:nvPicPr>
          <p:cNvPr id="21" name="Picture 3">
            <a:extLst>
              <a:ext uri="{FF2B5EF4-FFF2-40B4-BE49-F238E27FC236}">
                <a16:creationId xmlns:a16="http://schemas.microsoft.com/office/drawing/2014/main" id="{5FDF5B28-AB0B-4A37-8C00-884F516A1F2A}"/>
              </a:ext>
            </a:extLst>
          </p:cNvPr>
          <p:cNvPicPr>
            <a:picLocks noChangeAspect="1"/>
          </p:cNvPicPr>
          <p:nvPr/>
        </p:nvPicPr>
        <p:blipFill rotWithShape="1">
          <a:blip r:embed="rId2"/>
          <a:srcRect t="42918"/>
          <a:stretch/>
        </p:blipFill>
        <p:spPr>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22" name="Rectangle 6">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21B1BB"/>
          </a:solidFill>
          <a:ln w="38100" cap="rnd">
            <a:solidFill>
              <a:srgbClr val="21B1B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9FAE011-265D-4113-A982-D03BF9FC9F4B}"/>
              </a:ext>
            </a:extLst>
          </p:cNvPr>
          <p:cNvSpPr>
            <a:spLocks noGrp="1"/>
          </p:cNvSpPr>
          <p:nvPr>
            <p:ph type="subTitle" idx="1"/>
          </p:nvPr>
        </p:nvSpPr>
        <p:spPr>
          <a:xfrm>
            <a:off x="4654294" y="4777739"/>
            <a:ext cx="6897626" cy="1399223"/>
          </a:xfrm>
        </p:spPr>
        <p:txBody>
          <a:bodyPr vert="horz" lIns="91440" tIns="45720" rIns="91440" bIns="45720" rtlCol="0" anchor="ctr">
            <a:normAutofit/>
          </a:bodyPr>
          <a:lstStyle/>
          <a:p>
            <a:pPr>
              <a:lnSpc>
                <a:spcPct val="100000"/>
              </a:lnSpc>
            </a:pPr>
            <a:r>
              <a:rPr lang="en-US" sz="1500" dirty="0"/>
              <a:t>	</a:t>
            </a:r>
          </a:p>
          <a:p>
            <a:pPr lvl="2" indent="-228600">
              <a:lnSpc>
                <a:spcPct val="100000"/>
              </a:lnSpc>
              <a:buFont typeface="Arial" panose="020B0604020202020204" pitchFamily="34" charset="0"/>
              <a:buChar char="•"/>
            </a:pPr>
            <a:endParaRPr lang="en-US" sz="500" dirty="0"/>
          </a:p>
          <a:p>
            <a:pPr>
              <a:lnSpc>
                <a:spcPct val="100000"/>
              </a:lnSpc>
            </a:pPr>
            <a:r>
              <a:rPr lang="en-US" sz="1500" dirty="0"/>
              <a:t>					</a:t>
            </a:r>
            <a:r>
              <a:rPr lang="en-US" sz="1500" dirty="0">
                <a:latin typeface="Dubai" panose="020B0503030403030204" pitchFamily="34" charset="-78"/>
                <a:cs typeface="Dubai" panose="020B0503030403030204" pitchFamily="34" charset="-78"/>
              </a:rPr>
              <a:t>Anand Sagar Pandrapagada					11197418</a:t>
            </a:r>
          </a:p>
        </p:txBody>
      </p:sp>
    </p:spTree>
    <p:extLst>
      <p:ext uri="{BB962C8B-B14F-4D97-AF65-F5344CB8AC3E}">
        <p14:creationId xmlns:p14="http://schemas.microsoft.com/office/powerpoint/2010/main" val="4180937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89D0E-B4C2-4ACA-AFAE-66A2C61184A2}"/>
              </a:ext>
            </a:extLst>
          </p:cNvPr>
          <p:cNvSpPr>
            <a:spLocks noGrp="1"/>
          </p:cNvSpPr>
          <p:nvPr>
            <p:ph type="title"/>
          </p:nvPr>
        </p:nvSpPr>
        <p:spPr>
          <a:xfrm>
            <a:off x="630936" y="630936"/>
            <a:ext cx="3419856" cy="1463040"/>
          </a:xfrm>
        </p:spPr>
        <p:txBody>
          <a:bodyPr anchor="ctr">
            <a:normAutofit/>
          </a:bodyPr>
          <a:lstStyle/>
          <a:p>
            <a:pPr>
              <a:lnSpc>
                <a:spcPct val="90000"/>
              </a:lnSpc>
            </a:pPr>
            <a:r>
              <a:rPr lang="en-US" sz="3000"/>
              <a:t>Data Visualization - 2</a:t>
            </a:r>
          </a:p>
        </p:txBody>
      </p:sp>
      <p:sp>
        <p:nvSpPr>
          <p:cNvPr id="3" name="Content Placeholder 2">
            <a:extLst>
              <a:ext uri="{FF2B5EF4-FFF2-40B4-BE49-F238E27FC236}">
                <a16:creationId xmlns:a16="http://schemas.microsoft.com/office/drawing/2014/main" id="{BC5103C1-064B-41C3-A59D-B752E4A2D869}"/>
              </a:ext>
            </a:extLst>
          </p:cNvPr>
          <p:cNvSpPr>
            <a:spLocks noGrp="1"/>
          </p:cNvSpPr>
          <p:nvPr>
            <p:ph idx="1"/>
          </p:nvPr>
        </p:nvSpPr>
        <p:spPr>
          <a:xfrm>
            <a:off x="4654295" y="630936"/>
            <a:ext cx="6894576" cy="1660000"/>
          </a:xfrm>
        </p:spPr>
        <p:txBody>
          <a:bodyPr anchor="ctr">
            <a:normAutofit fontScale="92500" lnSpcReduction="10000"/>
          </a:bodyPr>
          <a:lstStyle/>
          <a:p>
            <a:pPr marL="0" indent="0">
              <a:buNone/>
            </a:pPr>
            <a:r>
              <a:rPr lang="en-US" sz="2000" u="sng">
                <a:effectLst/>
                <a:latin typeface="Calibri" panose="020F0502020204030204" pitchFamily="34" charset="0"/>
                <a:ea typeface="Calibri" panose="020F0502020204030204" pitchFamily="34" charset="0"/>
                <a:cs typeface="Times New Roman" panose="02020603050405020304" pitchFamily="18" charset="0"/>
              </a:rPr>
              <a:t>By what means insurance company is reaching to customers?( Engagement rate w.r.t sales channel)</a:t>
            </a:r>
          </a:p>
          <a:p>
            <a:r>
              <a:rPr lang="en-US" sz="1800">
                <a:effectLst/>
                <a:latin typeface="Calibri" panose="020F0502020204030204" pitchFamily="34" charset="0"/>
                <a:ea typeface="Calibri" panose="020F0502020204030204" pitchFamily="34" charset="0"/>
                <a:cs typeface="Times New Roman" panose="02020603050405020304" pitchFamily="18" charset="0"/>
              </a:rPr>
              <a:t>So, my key finding here is that if the company takes steps by reaching customers by in person ( Agent and branch) rather than virtual( web and call center), it can definitely observe increase in response rate.</a:t>
            </a:r>
            <a:endParaRPr lang="en-US" sz="2000" dirty="0"/>
          </a:p>
        </p:txBody>
      </p: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1" name="Ink 1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3"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21B1BB"/>
          </a:solidFill>
          <a:ln w="34925">
            <a:solidFill>
              <a:srgbClr val="21B1B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pie chart&#10;&#10;Description automatically generated">
            <a:extLst>
              <a:ext uri="{FF2B5EF4-FFF2-40B4-BE49-F238E27FC236}">
                <a16:creationId xmlns:a16="http://schemas.microsoft.com/office/drawing/2014/main" id="{64085B8E-17D9-484B-B2D7-CC53DF4FD3FE}"/>
              </a:ext>
            </a:extLst>
          </p:cNvPr>
          <p:cNvPicPr/>
          <p:nvPr/>
        </p:nvPicPr>
        <p:blipFill>
          <a:blip r:embed="rId4"/>
          <a:stretch>
            <a:fillRect/>
          </a:stretch>
        </p:blipFill>
        <p:spPr>
          <a:xfrm>
            <a:off x="2474057" y="2547890"/>
            <a:ext cx="7231694" cy="3702397"/>
          </a:xfrm>
          <a:prstGeom prst="rect">
            <a:avLst/>
          </a:prstGeom>
        </p:spPr>
      </p:pic>
    </p:spTree>
    <p:extLst>
      <p:ext uri="{BB962C8B-B14F-4D97-AF65-F5344CB8AC3E}">
        <p14:creationId xmlns:p14="http://schemas.microsoft.com/office/powerpoint/2010/main" val="183237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9998E-578E-4B28-9FC8-2469BE96E770}"/>
              </a:ext>
            </a:extLst>
          </p:cNvPr>
          <p:cNvSpPr>
            <a:spLocks noGrp="1"/>
          </p:cNvSpPr>
          <p:nvPr>
            <p:ph type="title"/>
          </p:nvPr>
        </p:nvSpPr>
        <p:spPr>
          <a:xfrm>
            <a:off x="640080" y="325369"/>
            <a:ext cx="4368602" cy="1956841"/>
          </a:xfrm>
        </p:spPr>
        <p:txBody>
          <a:bodyPr anchor="b">
            <a:normAutofit/>
          </a:bodyPr>
          <a:lstStyle/>
          <a:p>
            <a:pPr>
              <a:lnSpc>
                <a:spcPct val="90000"/>
              </a:lnSpc>
            </a:pPr>
            <a:r>
              <a:rPr lang="en-US" sz="4100"/>
              <a:t>Data Visualization - 3</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21B1BB"/>
          </a:solidFill>
          <a:ln w="38100" cap="rnd">
            <a:solidFill>
              <a:srgbClr val="21B1B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1E2F65-912D-4B9E-ACD2-AB278E378704}"/>
              </a:ext>
            </a:extLst>
          </p:cNvPr>
          <p:cNvSpPr>
            <a:spLocks noGrp="1"/>
          </p:cNvSpPr>
          <p:nvPr>
            <p:ph idx="1"/>
          </p:nvPr>
        </p:nvSpPr>
        <p:spPr>
          <a:xfrm>
            <a:off x="640080" y="2872899"/>
            <a:ext cx="4243589" cy="3320668"/>
          </a:xfrm>
        </p:spPr>
        <p:txBody>
          <a:bodyPr>
            <a:normAutofit/>
          </a:bodyPr>
          <a:lstStyle/>
          <a:p>
            <a:pPr marL="0" indent="0">
              <a:buNone/>
            </a:pPr>
            <a:r>
              <a:rPr lang="en-US" sz="1800" u="sng" dirty="0">
                <a:latin typeface="Calibri" panose="020F0502020204030204" pitchFamily="34" charset="0"/>
                <a:cs typeface="Calibri" panose="020F0502020204030204" pitchFamily="34" charset="0"/>
              </a:rPr>
              <a:t>Response rate w.r.t  Sales channel and Vehicle class</a:t>
            </a:r>
          </a:p>
          <a:p>
            <a:pPr marL="0" indent="0">
              <a:buNone/>
            </a:pPr>
            <a:r>
              <a:rPr lang="en-US" sz="1800" dirty="0">
                <a:latin typeface="Calibri" panose="020F0502020204030204" pitchFamily="34" charset="0"/>
                <a:cs typeface="Calibri" panose="020F0502020204030204" pitchFamily="34" charset="0"/>
              </a:rPr>
              <a:t>It </a:t>
            </a:r>
            <a:r>
              <a:rPr lang="en-US" sz="1800" dirty="0">
                <a:effectLst/>
                <a:latin typeface="Calibri" panose="020F0502020204030204" pitchFamily="34" charset="0"/>
                <a:ea typeface="Calibri" panose="020F0502020204030204" pitchFamily="34" charset="0"/>
                <a:cs typeface="Times New Roman" panose="02020603050405020304" pitchFamily="18" charset="0"/>
              </a:rPr>
              <a:t>says customers with four door and SUV, respond higher when contacted through Agent and branch.</a:t>
            </a:r>
            <a:endParaRPr lang="en-US" sz="1800" dirty="0">
              <a:latin typeface="Calibri" panose="020F0502020204030204" pitchFamily="34" charset="0"/>
              <a:cs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646F8B85-1D67-4AEF-A299-5BFCAC457E21}"/>
              </a:ext>
            </a:extLst>
          </p:cNvPr>
          <p:cNvPicPr/>
          <p:nvPr/>
        </p:nvPicPr>
        <p:blipFill rotWithShape="1">
          <a:blip r:embed="rId2"/>
          <a:srcRect r="4508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93354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CEA009-339C-4708-BB3B-B14D97D6C998}"/>
              </a:ext>
            </a:extLst>
          </p:cNvPr>
          <p:cNvSpPr>
            <a:spLocks noGrp="1"/>
          </p:cNvSpPr>
          <p:nvPr>
            <p:ph type="title"/>
          </p:nvPr>
        </p:nvSpPr>
        <p:spPr>
          <a:xfrm>
            <a:off x="640080" y="325369"/>
            <a:ext cx="4368602" cy="1956841"/>
          </a:xfrm>
        </p:spPr>
        <p:txBody>
          <a:bodyPr anchor="b">
            <a:normAutofit/>
          </a:bodyPr>
          <a:lstStyle/>
          <a:p>
            <a:pPr>
              <a:lnSpc>
                <a:spcPct val="90000"/>
              </a:lnSpc>
            </a:pPr>
            <a:r>
              <a:rPr lang="en-US" sz="4100"/>
              <a:t>Data Visualization 4</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21B1BB"/>
          </a:solidFill>
          <a:ln w="38100" cap="rnd">
            <a:solidFill>
              <a:srgbClr val="21B1B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BC53B3-F905-4FEE-860A-D8169568CB1E}"/>
              </a:ext>
            </a:extLst>
          </p:cNvPr>
          <p:cNvSpPr>
            <a:spLocks noGrp="1"/>
          </p:cNvSpPr>
          <p:nvPr>
            <p:ph idx="1"/>
          </p:nvPr>
        </p:nvSpPr>
        <p:spPr>
          <a:xfrm>
            <a:off x="640080" y="2872899"/>
            <a:ext cx="4243589" cy="3320668"/>
          </a:xfrm>
        </p:spPr>
        <p:txBody>
          <a:bodyPr>
            <a:normAutofit/>
          </a:bodyPr>
          <a:lstStyle/>
          <a:p>
            <a:pPr marL="0" indent="0">
              <a:lnSpc>
                <a:spcPct val="100000"/>
              </a:lnSpc>
              <a:buNone/>
            </a:pPr>
            <a:r>
              <a:rPr lang="en-US" sz="2400" u="sng">
                <a:latin typeface="Calibri" panose="020F0502020204030204" pitchFamily="34" charset="0"/>
                <a:cs typeface="Calibri" panose="020F0502020204030204" pitchFamily="34" charset="0"/>
              </a:rPr>
              <a:t>Engagement rate w.r.t offer type</a:t>
            </a:r>
          </a:p>
          <a:p>
            <a:pPr marL="0" indent="0">
              <a:lnSpc>
                <a:spcPct val="100000"/>
              </a:lnSpc>
              <a:buNone/>
            </a:pPr>
            <a:r>
              <a:rPr lang="en-US" sz="2400">
                <a:effectLst/>
                <a:latin typeface="Calibri" panose="020F0502020204030204" pitchFamily="34" charset="0"/>
                <a:ea typeface="Calibri" panose="020F0502020204030204" pitchFamily="34" charset="0"/>
                <a:cs typeface="Times New Roman" panose="02020603050405020304" pitchFamily="18" charset="0"/>
              </a:rPr>
              <a:t>There are certain offers which company offers to its customers. As offer 3 and offer 4 are negligible, offering more on 1 and 2 will bring a significant impact.</a:t>
            </a:r>
          </a:p>
          <a:p>
            <a:pPr marL="0" indent="0">
              <a:lnSpc>
                <a:spcPct val="100000"/>
              </a:lnSpc>
              <a:buNone/>
            </a:pPr>
            <a:endParaRPr lang="en-US" sz="2400" u="sng">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73CB59D-338E-43CC-81DF-740AB8B7E832}"/>
              </a:ext>
            </a:extLst>
          </p:cNvPr>
          <p:cNvPicPr/>
          <p:nvPr/>
        </p:nvPicPr>
        <p:blipFill rotWithShape="1">
          <a:blip r:embed="rId2"/>
          <a:srcRect t="11767" r="2"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92482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5DAA40F-4F28-4316-934E-C55D7C3AA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6D467C8-A8E0-468B-B88D-9CEEE37BF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3345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rgbClr val="21B1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4DEAF5-9D55-427E-8384-494DE60471B6}"/>
              </a:ext>
            </a:extLst>
          </p:cNvPr>
          <p:cNvSpPr>
            <a:spLocks noGrp="1"/>
          </p:cNvSpPr>
          <p:nvPr>
            <p:ph type="title"/>
          </p:nvPr>
        </p:nvSpPr>
        <p:spPr>
          <a:xfrm>
            <a:off x="640081" y="329184"/>
            <a:ext cx="6241568" cy="1783080"/>
          </a:xfrm>
        </p:spPr>
        <p:txBody>
          <a:bodyPr anchor="b">
            <a:normAutofit/>
          </a:bodyPr>
          <a:lstStyle/>
          <a:p>
            <a:pPr>
              <a:lnSpc>
                <a:spcPct val="90000"/>
              </a:lnSpc>
            </a:pPr>
            <a:r>
              <a:rPr lang="en-US" sz="4500" dirty="0">
                <a:solidFill>
                  <a:schemeClr val="bg1"/>
                </a:solidFill>
              </a:rPr>
              <a:t>Feature Selection( Categorical Variables)</a:t>
            </a:r>
          </a:p>
        </p:txBody>
      </p:sp>
      <p:sp>
        <p:nvSpPr>
          <p:cNvPr id="22"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C3BEA9-23D8-4AD3-A9F2-1EDF40F4EEDE}"/>
              </a:ext>
            </a:extLst>
          </p:cNvPr>
          <p:cNvSpPr>
            <a:spLocks noGrp="1"/>
          </p:cNvSpPr>
          <p:nvPr>
            <p:ph idx="1"/>
          </p:nvPr>
        </p:nvSpPr>
        <p:spPr>
          <a:xfrm>
            <a:off x="640081" y="2706624"/>
            <a:ext cx="6241568" cy="3483864"/>
          </a:xfrm>
        </p:spPr>
        <p:txBody>
          <a:bodyPr>
            <a:normAutofit fontScale="92500" lnSpcReduction="20000"/>
          </a:bodyPr>
          <a:lstStyle/>
          <a:p>
            <a:pPr>
              <a:lnSpc>
                <a:spcPct val="100000"/>
              </a:lnSpc>
            </a:pPr>
            <a:r>
              <a:rPr lang="en-US" sz="2000" dirty="0">
                <a:solidFill>
                  <a:schemeClr val="bg1"/>
                </a:solidFill>
                <a:latin typeface="Calibri" panose="020F0502020204030204" pitchFamily="34" charset="0"/>
                <a:cs typeface="Calibri" panose="020F0502020204030204" pitchFamily="34" charset="0"/>
              </a:rPr>
              <a:t>Used various techniques for this, such as hypothesis tests and python(seaborn) visualizations to select the features that impact our target variable.</a:t>
            </a:r>
          </a:p>
          <a:p>
            <a:pPr>
              <a:lnSpc>
                <a:spcPct val="100000"/>
              </a:lnSpc>
            </a:pPr>
            <a:r>
              <a:rPr lang="en-US" sz="2000" u="sng" dirty="0" err="1">
                <a:solidFill>
                  <a:schemeClr val="bg1"/>
                </a:solidFill>
                <a:latin typeface="Calibri" panose="020F0502020204030204" pitchFamily="34" charset="0"/>
                <a:cs typeface="Calibri" panose="020F0502020204030204" pitchFamily="34" charset="0"/>
              </a:rPr>
              <a:t>Anova</a:t>
            </a:r>
            <a:r>
              <a:rPr lang="en-US" sz="2000" u="sng" dirty="0">
                <a:solidFill>
                  <a:schemeClr val="bg1"/>
                </a:solidFill>
                <a:latin typeface="Calibri" panose="020F0502020204030204" pitchFamily="34" charset="0"/>
                <a:cs typeface="Calibri" panose="020F0502020204030204" pitchFamily="34" charset="0"/>
              </a:rPr>
              <a:t> for response and coverage variables with CLV</a:t>
            </a:r>
          </a:p>
          <a:p>
            <a:pPr marL="228600" marR="0">
              <a:lnSpc>
                <a:spcPct val="100000"/>
              </a:lnSpc>
              <a:spcBef>
                <a:spcPts val="0"/>
              </a:spcBef>
              <a:spcAft>
                <a:spcPts val="800"/>
              </a:spcAf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Null hypothesis: Response has significant effect on CLV.</a:t>
            </a:r>
          </a:p>
          <a:p>
            <a:pPr marL="228600" marR="0">
              <a:lnSpc>
                <a:spcPct val="100000"/>
              </a:lnSpc>
              <a:spcBef>
                <a:spcPts val="0"/>
              </a:spcBef>
              <a:spcAft>
                <a:spcPts val="800"/>
              </a:spcAf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Alternate hypothesis: Response has no effect on CLV, it is only by random chance.</a:t>
            </a:r>
          </a:p>
          <a:p>
            <a:pPr marL="228600" marR="0">
              <a:lnSpc>
                <a:spcPct val="100000"/>
              </a:lnSpc>
              <a:spcBef>
                <a:spcPts val="0"/>
              </a:spcBef>
              <a:spcAft>
                <a:spcPts val="800"/>
              </a:spcAft>
            </a:pPr>
            <a:r>
              <a:rPr lang="en-US"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Here the p-value is greater than the significant value 0.05, which conveys that this feature is not significant.</a:t>
            </a:r>
          </a:p>
          <a:p>
            <a:pPr marL="228600" marR="0">
              <a:lnSpc>
                <a:spcPct val="100000"/>
              </a:lnSpc>
              <a:spcBef>
                <a:spcPts val="0"/>
              </a:spcBef>
              <a:spcAft>
                <a:spcPts val="800"/>
              </a:spcAft>
            </a:pPr>
            <a:r>
              <a:rPr lang="en-US" sz="2000" b="1" dirty="0">
                <a:solidFill>
                  <a:schemeClr val="bg1"/>
                </a:solidFill>
                <a:latin typeface="Calibri" panose="020F0502020204030204" pitchFamily="34" charset="0"/>
                <a:cs typeface="Calibri" panose="020F0502020204030204" pitchFamily="34" charset="0"/>
              </a:rPr>
              <a:t>Similarly, for coverage variable the p-value is far less than significance value 0.05, which means that this feature is significant.</a:t>
            </a:r>
          </a:p>
        </p:txBody>
      </p:sp>
      <p:pic>
        <p:nvPicPr>
          <p:cNvPr id="8" name="Picture 7">
            <a:extLst>
              <a:ext uri="{FF2B5EF4-FFF2-40B4-BE49-F238E27FC236}">
                <a16:creationId xmlns:a16="http://schemas.microsoft.com/office/drawing/2014/main" id="{5CF906A5-B890-4A03-A5BC-08EFBDECD362}"/>
              </a:ext>
            </a:extLst>
          </p:cNvPr>
          <p:cNvPicPr/>
          <p:nvPr/>
        </p:nvPicPr>
        <p:blipFill>
          <a:blip r:embed="rId2"/>
          <a:stretch>
            <a:fillRect/>
          </a:stretch>
        </p:blipFill>
        <p:spPr>
          <a:xfrm>
            <a:off x="7804094" y="3429000"/>
            <a:ext cx="4014216" cy="2488814"/>
          </a:xfrm>
          <a:prstGeom prst="rect">
            <a:avLst/>
          </a:prstGeom>
        </p:spPr>
      </p:pic>
      <p:pic>
        <p:nvPicPr>
          <p:cNvPr id="4" name="Picture 3">
            <a:extLst>
              <a:ext uri="{FF2B5EF4-FFF2-40B4-BE49-F238E27FC236}">
                <a16:creationId xmlns:a16="http://schemas.microsoft.com/office/drawing/2014/main" id="{45A9CA64-D7FD-4697-B766-4450BCECF2A1}"/>
              </a:ext>
            </a:extLst>
          </p:cNvPr>
          <p:cNvPicPr/>
          <p:nvPr/>
        </p:nvPicPr>
        <p:blipFill>
          <a:blip r:embed="rId3"/>
          <a:stretch>
            <a:fillRect/>
          </a:stretch>
        </p:blipFill>
        <p:spPr>
          <a:xfrm>
            <a:off x="7804094" y="940186"/>
            <a:ext cx="4014216" cy="1395778"/>
          </a:xfrm>
          <a:prstGeom prst="rect">
            <a:avLst/>
          </a:prstGeom>
        </p:spPr>
      </p:pic>
    </p:spTree>
    <p:extLst>
      <p:ext uri="{BB962C8B-B14F-4D97-AF65-F5344CB8AC3E}">
        <p14:creationId xmlns:p14="http://schemas.microsoft.com/office/powerpoint/2010/main" val="3679863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EE285D5-8110-4AE6-AF36-F83E457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097D4-9C65-4ABF-B85D-46033463B156}"/>
              </a:ext>
            </a:extLst>
          </p:cNvPr>
          <p:cNvSpPr>
            <a:spLocks noGrp="1"/>
          </p:cNvSpPr>
          <p:nvPr>
            <p:ph type="title"/>
          </p:nvPr>
        </p:nvSpPr>
        <p:spPr>
          <a:xfrm>
            <a:off x="629328" y="464408"/>
            <a:ext cx="3924375" cy="1642533"/>
          </a:xfrm>
        </p:spPr>
        <p:txBody>
          <a:bodyPr vert="horz" lIns="91440" tIns="45720" rIns="91440" bIns="45720" rtlCol="0" anchor="b">
            <a:normAutofit/>
          </a:bodyPr>
          <a:lstStyle/>
          <a:p>
            <a:pPr>
              <a:lnSpc>
                <a:spcPct val="90000"/>
              </a:lnSpc>
            </a:pPr>
            <a:r>
              <a:rPr lang="en-US" sz="3500"/>
              <a:t>Feature Selection (Categorical Variables) - cont</a:t>
            </a:r>
          </a:p>
        </p:txBody>
      </p:sp>
      <p:sp>
        <p:nvSpPr>
          <p:cNvPr id="4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328" y="245780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rgbClr val="21B1BB"/>
          </a:solidFill>
          <a:ln w="38100" cap="rnd">
            <a:solidFill>
              <a:srgbClr val="21B1B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B1E3CD-7730-4A28-A4CC-F99492ABDA90}"/>
              </a:ext>
            </a:extLst>
          </p:cNvPr>
          <p:cNvSpPr>
            <a:spLocks noGrp="1"/>
          </p:cNvSpPr>
          <p:nvPr>
            <p:ph idx="1"/>
          </p:nvPr>
        </p:nvSpPr>
        <p:spPr>
          <a:xfrm>
            <a:off x="629490" y="2741264"/>
            <a:ext cx="3928092" cy="3386399"/>
          </a:xfrm>
        </p:spPr>
        <p:txBody>
          <a:bodyPr vert="horz" lIns="91440" tIns="45720" rIns="91440" bIns="45720" rtlCol="0">
            <a:normAutofit/>
          </a:bodyPr>
          <a:lstStyle/>
          <a:p>
            <a:pPr>
              <a:lnSpc>
                <a:spcPct val="100000"/>
              </a:lnSpc>
            </a:pPr>
            <a:r>
              <a:rPr lang="en-US" sz="1700" dirty="0">
                <a:latin typeface="Calibri" panose="020F0502020204030204" pitchFamily="34" charset="0"/>
                <a:cs typeface="Calibri" panose="020F0502020204030204" pitchFamily="34" charset="0"/>
              </a:rPr>
              <a:t>Here, Employment Status and Gender shows no significant variation.</a:t>
            </a:r>
          </a:p>
          <a:p>
            <a:pPr>
              <a:lnSpc>
                <a:spcPct val="100000"/>
              </a:lnSpc>
            </a:pPr>
            <a:r>
              <a:rPr lang="en-US" sz="1700" dirty="0">
                <a:effectLst/>
                <a:latin typeface="Calibri" panose="020F0502020204030204" pitchFamily="34" charset="0"/>
                <a:ea typeface="Calibri" panose="020F0502020204030204" pitchFamily="34" charset="0"/>
                <a:cs typeface="Times New Roman" panose="02020603050405020304" pitchFamily="18" charset="0"/>
              </a:rPr>
              <a:t>We can say that people who are educated(doctor) have much less customer lifetime value, when compared to the people who studied high school or below. </a:t>
            </a:r>
          </a:p>
          <a:p>
            <a:pPr>
              <a:lnSpc>
                <a:spcPct val="100000"/>
              </a:lnSpc>
            </a:pPr>
            <a:r>
              <a:rPr lang="en-US" sz="1700" dirty="0">
                <a:latin typeface="Calibri" panose="020F0502020204030204" pitchFamily="34" charset="0"/>
                <a:cs typeface="Times New Roman" panose="02020603050405020304" pitchFamily="18" charset="0"/>
              </a:rPr>
              <a:t>With all these findings, removed all the unwanted columns and applied dummy encoding for the categorical variables.</a:t>
            </a:r>
            <a:endParaRPr lang="en-US" sz="17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B7221AC9-50F2-41C0-8F73-9F53725A09B5}"/>
              </a:ext>
            </a:extLst>
          </p:cNvPr>
          <p:cNvPicPr/>
          <p:nvPr/>
        </p:nvPicPr>
        <p:blipFill rotWithShape="1">
          <a:blip r:embed="rId2"/>
          <a:srcRect l="9511" r="29289" b="-3"/>
          <a:stretch/>
        </p:blipFill>
        <p:spPr>
          <a:xfrm>
            <a:off x="5376647" y="448967"/>
            <a:ext cx="2800021" cy="2607952"/>
          </a:xfrm>
          <a:custGeom>
            <a:avLst/>
            <a:gdLst/>
            <a:ahLst/>
            <a:cxnLst/>
            <a:rect l="l" t="t" r="r" b="b"/>
            <a:pathLst>
              <a:path w="2800021" h="2607952">
                <a:moveTo>
                  <a:pt x="1896921" y="1283"/>
                </a:moveTo>
                <a:cubicBezTo>
                  <a:pt x="1964079" y="3763"/>
                  <a:pt x="2031133" y="9836"/>
                  <a:pt x="2097856" y="19493"/>
                </a:cubicBezTo>
                <a:cubicBezTo>
                  <a:pt x="2197875" y="35580"/>
                  <a:pt x="2298741" y="25628"/>
                  <a:pt x="2399244" y="18812"/>
                </a:cubicBezTo>
                <a:cubicBezTo>
                  <a:pt x="2520913" y="10497"/>
                  <a:pt x="2642460" y="5999"/>
                  <a:pt x="2764369" y="19631"/>
                </a:cubicBezTo>
                <a:lnTo>
                  <a:pt x="2781331" y="20066"/>
                </a:lnTo>
                <a:lnTo>
                  <a:pt x="2771027" y="223244"/>
                </a:lnTo>
                <a:cubicBezTo>
                  <a:pt x="2770027" y="306498"/>
                  <a:pt x="2772785" y="389724"/>
                  <a:pt x="2780906" y="472842"/>
                </a:cubicBezTo>
                <a:cubicBezTo>
                  <a:pt x="2793852" y="625932"/>
                  <a:pt x="2795719" y="779623"/>
                  <a:pt x="2786483" y="932933"/>
                </a:cubicBezTo>
                <a:cubicBezTo>
                  <a:pt x="2780058" y="1071462"/>
                  <a:pt x="2764299" y="1209772"/>
                  <a:pt x="2777754" y="1348629"/>
                </a:cubicBezTo>
                <a:cubicBezTo>
                  <a:pt x="2782361" y="1396405"/>
                  <a:pt x="2793512" y="1443308"/>
                  <a:pt x="2796058" y="1491412"/>
                </a:cubicBezTo>
                <a:cubicBezTo>
                  <a:pt x="2808180" y="1716767"/>
                  <a:pt x="2789997" y="1941359"/>
                  <a:pt x="2775088" y="2165950"/>
                </a:cubicBezTo>
                <a:cubicBezTo>
                  <a:pt x="2769633" y="2247759"/>
                  <a:pt x="2762966" y="2329567"/>
                  <a:pt x="2777876" y="2411376"/>
                </a:cubicBezTo>
                <a:cubicBezTo>
                  <a:pt x="2783785" y="2445894"/>
                  <a:pt x="2787349" y="2480670"/>
                  <a:pt x="2788562" y="2515512"/>
                </a:cubicBezTo>
                <a:lnTo>
                  <a:pt x="2785862" y="2598193"/>
                </a:lnTo>
                <a:lnTo>
                  <a:pt x="2765823" y="2598670"/>
                </a:lnTo>
                <a:cubicBezTo>
                  <a:pt x="2658539" y="2600165"/>
                  <a:pt x="2550823" y="2613972"/>
                  <a:pt x="2444081" y="2598670"/>
                </a:cubicBezTo>
                <a:cubicBezTo>
                  <a:pt x="2255735" y="2573645"/>
                  <a:pt x="2065408" y="2570205"/>
                  <a:pt x="1876379" y="2588429"/>
                </a:cubicBezTo>
                <a:cubicBezTo>
                  <a:pt x="1663187" y="2606148"/>
                  <a:pt x="1449075" y="2607414"/>
                  <a:pt x="1235711" y="2592226"/>
                </a:cubicBezTo>
                <a:cubicBezTo>
                  <a:pt x="1077655" y="2581411"/>
                  <a:pt x="919274" y="2573358"/>
                  <a:pt x="760677" y="2583023"/>
                </a:cubicBezTo>
                <a:cubicBezTo>
                  <a:pt x="699945" y="2586819"/>
                  <a:pt x="640728" y="2603387"/>
                  <a:pt x="580211" y="2605228"/>
                </a:cubicBezTo>
                <a:cubicBezTo>
                  <a:pt x="409739" y="2610520"/>
                  <a:pt x="239309" y="2608104"/>
                  <a:pt x="68912" y="2597979"/>
                </a:cubicBezTo>
                <a:lnTo>
                  <a:pt x="9851" y="2595036"/>
                </a:lnTo>
                <a:lnTo>
                  <a:pt x="14918" y="2533474"/>
                </a:lnTo>
                <a:cubicBezTo>
                  <a:pt x="24226" y="2470964"/>
                  <a:pt x="33057" y="2409078"/>
                  <a:pt x="21123" y="2345943"/>
                </a:cubicBezTo>
                <a:cubicBezTo>
                  <a:pt x="15873" y="2318439"/>
                  <a:pt x="11935" y="2290684"/>
                  <a:pt x="9189" y="2262929"/>
                </a:cubicBezTo>
                <a:cubicBezTo>
                  <a:pt x="3723" y="2192068"/>
                  <a:pt x="5681" y="2120806"/>
                  <a:pt x="15036" y="2050394"/>
                </a:cubicBezTo>
                <a:cubicBezTo>
                  <a:pt x="23988" y="1968631"/>
                  <a:pt x="9428" y="1886367"/>
                  <a:pt x="21362" y="1804853"/>
                </a:cubicBezTo>
                <a:cubicBezTo>
                  <a:pt x="29835" y="1739206"/>
                  <a:pt x="30157" y="1672681"/>
                  <a:pt x="22317" y="1606945"/>
                </a:cubicBezTo>
                <a:cubicBezTo>
                  <a:pt x="8211" y="1482675"/>
                  <a:pt x="9093" y="1357041"/>
                  <a:pt x="24942" y="1233009"/>
                </a:cubicBezTo>
                <a:cubicBezTo>
                  <a:pt x="34728" y="1160621"/>
                  <a:pt x="40337" y="1086110"/>
                  <a:pt x="22794" y="1015097"/>
                </a:cubicBezTo>
                <a:cubicBezTo>
                  <a:pt x="-18498" y="848195"/>
                  <a:pt x="5610" y="681043"/>
                  <a:pt x="22794" y="515015"/>
                </a:cubicBezTo>
                <a:cubicBezTo>
                  <a:pt x="33236" y="425851"/>
                  <a:pt x="33475" y="335698"/>
                  <a:pt x="23510" y="246472"/>
                </a:cubicBezTo>
                <a:cubicBezTo>
                  <a:pt x="14667" y="180579"/>
                  <a:pt x="9392" y="114270"/>
                  <a:pt x="7698" y="47862"/>
                </a:cubicBezTo>
                <a:lnTo>
                  <a:pt x="8577" y="16981"/>
                </a:lnTo>
                <a:lnTo>
                  <a:pt x="105876" y="19483"/>
                </a:lnTo>
                <a:cubicBezTo>
                  <a:pt x="269744" y="18941"/>
                  <a:pt x="433357" y="6953"/>
                  <a:pt x="596356" y="8998"/>
                </a:cubicBezTo>
                <a:cubicBezTo>
                  <a:pt x="687063" y="10088"/>
                  <a:pt x="777528" y="30535"/>
                  <a:pt x="868476" y="26719"/>
                </a:cubicBezTo>
                <a:cubicBezTo>
                  <a:pt x="1144104" y="15541"/>
                  <a:pt x="1419853" y="19221"/>
                  <a:pt x="1695360" y="4635"/>
                </a:cubicBezTo>
                <a:cubicBezTo>
                  <a:pt x="1762501" y="-82"/>
                  <a:pt x="1829763" y="-1196"/>
                  <a:pt x="1896921" y="1283"/>
                </a:cubicBezTo>
                <a:close/>
              </a:path>
            </a:pathLst>
          </a:custGeom>
        </p:spPr>
      </p:pic>
      <p:pic>
        <p:nvPicPr>
          <p:cNvPr id="8" name="Picture 7">
            <a:extLst>
              <a:ext uri="{FF2B5EF4-FFF2-40B4-BE49-F238E27FC236}">
                <a16:creationId xmlns:a16="http://schemas.microsoft.com/office/drawing/2014/main" id="{513F7570-3B50-41FC-BAA2-363BC8306BD9}"/>
              </a:ext>
            </a:extLst>
          </p:cNvPr>
          <p:cNvPicPr/>
          <p:nvPr/>
        </p:nvPicPr>
        <p:blipFill rotWithShape="1">
          <a:blip r:embed="rId3"/>
          <a:srcRect l="10228" r="43147" b="2"/>
          <a:stretch/>
        </p:blipFill>
        <p:spPr>
          <a:xfrm>
            <a:off x="8344950" y="453324"/>
            <a:ext cx="3451906" cy="3553662"/>
          </a:xfrm>
          <a:custGeom>
            <a:avLst/>
            <a:gdLst/>
            <a:ahLst/>
            <a:cxnLst/>
            <a:rect l="l" t="t" r="r" b="b"/>
            <a:pathLst>
              <a:path w="3451906" h="3553662">
                <a:moveTo>
                  <a:pt x="723689" y="906"/>
                </a:moveTo>
                <a:cubicBezTo>
                  <a:pt x="772066" y="2729"/>
                  <a:pt x="820443" y="7023"/>
                  <a:pt x="868820" y="11181"/>
                </a:cubicBezTo>
                <a:cubicBezTo>
                  <a:pt x="1039107" y="26039"/>
                  <a:pt x="1209273" y="19359"/>
                  <a:pt x="1379198" y="8454"/>
                </a:cubicBezTo>
                <a:cubicBezTo>
                  <a:pt x="1496186" y="1474"/>
                  <a:pt x="1613486" y="5305"/>
                  <a:pt x="1729930" y="19904"/>
                </a:cubicBezTo>
                <a:lnTo>
                  <a:pt x="1770732" y="22354"/>
                </a:lnTo>
                <a:lnTo>
                  <a:pt x="1793470" y="25525"/>
                </a:lnTo>
                <a:lnTo>
                  <a:pt x="1895014" y="29765"/>
                </a:lnTo>
                <a:lnTo>
                  <a:pt x="1895984" y="30265"/>
                </a:lnTo>
                <a:lnTo>
                  <a:pt x="1908078" y="30265"/>
                </a:lnTo>
                <a:lnTo>
                  <a:pt x="1909048" y="29667"/>
                </a:lnTo>
                <a:lnTo>
                  <a:pt x="2008240" y="25525"/>
                </a:lnTo>
                <a:lnTo>
                  <a:pt x="2081672" y="15283"/>
                </a:lnTo>
                <a:lnTo>
                  <a:pt x="2184918" y="9562"/>
                </a:lnTo>
                <a:cubicBezTo>
                  <a:pt x="2268544" y="8356"/>
                  <a:pt x="2352209" y="10573"/>
                  <a:pt x="2435750" y="16224"/>
                </a:cubicBezTo>
                <a:cubicBezTo>
                  <a:pt x="2589588" y="24540"/>
                  <a:pt x="2743185" y="15952"/>
                  <a:pt x="2896904" y="5864"/>
                </a:cubicBezTo>
                <a:cubicBezTo>
                  <a:pt x="2988276" y="-133"/>
                  <a:pt x="3079618" y="1639"/>
                  <a:pt x="3170959" y="5268"/>
                </a:cubicBezTo>
                <a:lnTo>
                  <a:pt x="3437940" y="15543"/>
                </a:lnTo>
                <a:lnTo>
                  <a:pt x="3440062" y="77084"/>
                </a:lnTo>
                <a:cubicBezTo>
                  <a:pt x="3439759" y="207598"/>
                  <a:pt x="3426999" y="337557"/>
                  <a:pt x="3419542" y="467764"/>
                </a:cubicBezTo>
                <a:cubicBezTo>
                  <a:pt x="3416314" y="527314"/>
                  <a:pt x="3411472" y="587156"/>
                  <a:pt x="3410666" y="646723"/>
                </a:cubicBezTo>
                <a:cubicBezTo>
                  <a:pt x="3409858" y="706293"/>
                  <a:pt x="3413086" y="765586"/>
                  <a:pt x="3425999" y="824040"/>
                </a:cubicBezTo>
                <a:cubicBezTo>
                  <a:pt x="3458153" y="973974"/>
                  <a:pt x="3447305" y="1120693"/>
                  <a:pt x="3425999" y="1269168"/>
                </a:cubicBezTo>
                <a:cubicBezTo>
                  <a:pt x="3415281" y="1344279"/>
                  <a:pt x="3402111" y="1421878"/>
                  <a:pt x="3425353" y="1494944"/>
                </a:cubicBezTo>
                <a:cubicBezTo>
                  <a:pt x="3464867" y="1616236"/>
                  <a:pt x="3452342" y="1736506"/>
                  <a:pt x="3438266" y="1858381"/>
                </a:cubicBezTo>
                <a:cubicBezTo>
                  <a:pt x="3429228" y="1937294"/>
                  <a:pt x="3419930" y="2017084"/>
                  <a:pt x="3430518" y="2095996"/>
                </a:cubicBezTo>
                <a:cubicBezTo>
                  <a:pt x="3446660" y="2216411"/>
                  <a:pt x="3439170" y="2335949"/>
                  <a:pt x="3431293" y="2456072"/>
                </a:cubicBezTo>
                <a:cubicBezTo>
                  <a:pt x="3426129" y="2537469"/>
                  <a:pt x="3413086" y="2619889"/>
                  <a:pt x="3430002" y="2700556"/>
                </a:cubicBezTo>
                <a:cubicBezTo>
                  <a:pt x="3441812" y="2765790"/>
                  <a:pt x="3444254" y="2832749"/>
                  <a:pt x="3437233" y="2898861"/>
                </a:cubicBezTo>
                <a:cubicBezTo>
                  <a:pt x="3429485" y="3003493"/>
                  <a:pt x="3415798" y="3108125"/>
                  <a:pt x="3435297" y="3213050"/>
                </a:cubicBezTo>
                <a:cubicBezTo>
                  <a:pt x="3445497" y="3268582"/>
                  <a:pt x="3441754" y="3324843"/>
                  <a:pt x="3438137" y="3380812"/>
                </a:cubicBezTo>
                <a:lnTo>
                  <a:pt x="3429447" y="3533975"/>
                </a:lnTo>
                <a:lnTo>
                  <a:pt x="3428457" y="3533971"/>
                </a:lnTo>
                <a:cubicBezTo>
                  <a:pt x="3362736" y="3534214"/>
                  <a:pt x="3297429" y="3530092"/>
                  <a:pt x="3232020" y="3523062"/>
                </a:cubicBezTo>
                <a:cubicBezTo>
                  <a:pt x="3137124" y="3513000"/>
                  <a:pt x="3042746" y="3525122"/>
                  <a:pt x="2949304" y="3541245"/>
                </a:cubicBezTo>
                <a:cubicBezTo>
                  <a:pt x="2884196" y="3550796"/>
                  <a:pt x="2818577" y="3554844"/>
                  <a:pt x="2752970" y="3553366"/>
                </a:cubicBezTo>
                <a:cubicBezTo>
                  <a:pt x="2592664" y="3553487"/>
                  <a:pt x="2432670" y="3545124"/>
                  <a:pt x="2272778" y="3529971"/>
                </a:cubicBezTo>
                <a:cubicBezTo>
                  <a:pt x="2213920" y="3526298"/>
                  <a:pt x="2154916" y="3527959"/>
                  <a:pt x="2096275" y="3534941"/>
                </a:cubicBezTo>
                <a:cubicBezTo>
                  <a:pt x="2030066" y="3541923"/>
                  <a:pt x="1963369" y="3539486"/>
                  <a:pt x="1897658" y="3527668"/>
                </a:cubicBezTo>
                <a:cubicBezTo>
                  <a:pt x="1858723" y="3520213"/>
                  <a:pt x="1819789" y="3518153"/>
                  <a:pt x="1780854" y="3518637"/>
                </a:cubicBezTo>
                <a:cubicBezTo>
                  <a:pt x="1741920" y="3519123"/>
                  <a:pt x="1702985" y="3522153"/>
                  <a:pt x="1664051" y="3524880"/>
                </a:cubicBezTo>
                <a:cubicBezTo>
                  <a:pt x="1450275" y="3539790"/>
                  <a:pt x="1236498" y="3557973"/>
                  <a:pt x="1021996" y="3545850"/>
                </a:cubicBezTo>
                <a:cubicBezTo>
                  <a:pt x="976208" y="3543304"/>
                  <a:pt x="931564" y="3532154"/>
                  <a:pt x="886089" y="3527546"/>
                </a:cubicBezTo>
                <a:cubicBezTo>
                  <a:pt x="753918" y="3514091"/>
                  <a:pt x="622269" y="3529851"/>
                  <a:pt x="490410" y="3536275"/>
                </a:cubicBezTo>
                <a:cubicBezTo>
                  <a:pt x="344484" y="3545511"/>
                  <a:pt x="198194" y="3543645"/>
                  <a:pt x="52476" y="3530699"/>
                </a:cubicBezTo>
                <a:lnTo>
                  <a:pt x="16096" y="3528137"/>
                </a:lnTo>
                <a:lnTo>
                  <a:pt x="13820" y="3457111"/>
                </a:lnTo>
                <a:cubicBezTo>
                  <a:pt x="6425" y="3369848"/>
                  <a:pt x="-1454" y="3282586"/>
                  <a:pt x="8728" y="3195323"/>
                </a:cubicBezTo>
                <a:cubicBezTo>
                  <a:pt x="18037" y="3120746"/>
                  <a:pt x="19541" y="3045559"/>
                  <a:pt x="13214" y="2970732"/>
                </a:cubicBezTo>
                <a:cubicBezTo>
                  <a:pt x="6911" y="2888880"/>
                  <a:pt x="6911" y="2806721"/>
                  <a:pt x="13214" y="2724870"/>
                </a:cubicBezTo>
                <a:cubicBezTo>
                  <a:pt x="18062" y="2646442"/>
                  <a:pt x="26184" y="2567797"/>
                  <a:pt x="17457" y="2489589"/>
                </a:cubicBezTo>
                <a:cubicBezTo>
                  <a:pt x="5335" y="2379639"/>
                  <a:pt x="9335" y="2270015"/>
                  <a:pt x="16729" y="2160282"/>
                </a:cubicBezTo>
                <a:cubicBezTo>
                  <a:pt x="22790" y="2069639"/>
                  <a:pt x="31640" y="1978667"/>
                  <a:pt x="17335" y="1888460"/>
                </a:cubicBezTo>
                <a:cubicBezTo>
                  <a:pt x="159" y="1768104"/>
                  <a:pt x="-4267" y="1646557"/>
                  <a:pt x="4122" y="1525448"/>
                </a:cubicBezTo>
                <a:cubicBezTo>
                  <a:pt x="17093" y="1276969"/>
                  <a:pt x="13820" y="1028271"/>
                  <a:pt x="23760" y="779682"/>
                </a:cubicBezTo>
                <a:cubicBezTo>
                  <a:pt x="27153" y="697655"/>
                  <a:pt x="8971" y="616065"/>
                  <a:pt x="8002" y="534256"/>
                </a:cubicBezTo>
                <a:cubicBezTo>
                  <a:pt x="6790" y="436250"/>
                  <a:pt x="11124" y="337998"/>
                  <a:pt x="14291" y="239596"/>
                </a:cubicBezTo>
                <a:lnTo>
                  <a:pt x="13744" y="13183"/>
                </a:lnTo>
                <a:lnTo>
                  <a:pt x="56934" y="10499"/>
                </a:lnTo>
                <a:cubicBezTo>
                  <a:pt x="147688" y="3411"/>
                  <a:pt x="238784" y="3411"/>
                  <a:pt x="329538" y="10499"/>
                </a:cubicBezTo>
                <a:cubicBezTo>
                  <a:pt x="412505" y="17614"/>
                  <a:pt x="495870" y="15924"/>
                  <a:pt x="578558" y="5455"/>
                </a:cubicBezTo>
                <a:cubicBezTo>
                  <a:pt x="626936" y="-270"/>
                  <a:pt x="675313" y="-917"/>
                  <a:pt x="723689" y="906"/>
                </a:cubicBezTo>
                <a:close/>
              </a:path>
            </a:pathLst>
          </a:custGeom>
        </p:spPr>
      </p:pic>
      <p:pic>
        <p:nvPicPr>
          <p:cNvPr id="4" name="Picture 3">
            <a:extLst>
              <a:ext uri="{FF2B5EF4-FFF2-40B4-BE49-F238E27FC236}">
                <a16:creationId xmlns:a16="http://schemas.microsoft.com/office/drawing/2014/main" id="{F01D6B38-1739-438B-8E58-2EE4AF9AE379}"/>
              </a:ext>
            </a:extLst>
          </p:cNvPr>
          <p:cNvPicPr/>
          <p:nvPr/>
        </p:nvPicPr>
        <p:blipFill rotWithShape="1">
          <a:blip r:embed="rId4"/>
          <a:srcRect l="12201" r="46605" b="-3"/>
          <a:stretch/>
        </p:blipFill>
        <p:spPr>
          <a:xfrm>
            <a:off x="5371394" y="3215683"/>
            <a:ext cx="2809123" cy="3034623"/>
          </a:xfrm>
          <a:custGeom>
            <a:avLst/>
            <a:gdLst/>
            <a:ahLst/>
            <a:cxnLst/>
            <a:rect l="l" t="t" r="r" b="b"/>
            <a:pathLst>
              <a:path w="2809123" h="3034623">
                <a:moveTo>
                  <a:pt x="909359" y="1412"/>
                </a:moveTo>
                <a:cubicBezTo>
                  <a:pt x="958144" y="-855"/>
                  <a:pt x="1007041" y="-392"/>
                  <a:pt x="1055844" y="2812"/>
                </a:cubicBezTo>
                <a:cubicBezTo>
                  <a:pt x="1188892" y="11671"/>
                  <a:pt x="1321724" y="23752"/>
                  <a:pt x="1455098" y="27433"/>
                </a:cubicBezTo>
                <a:cubicBezTo>
                  <a:pt x="1585007" y="30886"/>
                  <a:pt x="1714916" y="19724"/>
                  <a:pt x="1844174" y="11211"/>
                </a:cubicBezTo>
                <a:cubicBezTo>
                  <a:pt x="2032760" y="-1215"/>
                  <a:pt x="2221452" y="7644"/>
                  <a:pt x="2410145" y="15353"/>
                </a:cubicBezTo>
                <a:cubicBezTo>
                  <a:pt x="2481555" y="18287"/>
                  <a:pt x="2552964" y="17014"/>
                  <a:pt x="2624374" y="15060"/>
                </a:cubicBezTo>
                <a:lnTo>
                  <a:pt x="2784992" y="11774"/>
                </a:lnTo>
                <a:lnTo>
                  <a:pt x="2785432" y="38761"/>
                </a:lnTo>
                <a:cubicBezTo>
                  <a:pt x="2800584" y="206742"/>
                  <a:pt x="2808948" y="374831"/>
                  <a:pt x="2808827" y="543247"/>
                </a:cubicBezTo>
                <a:cubicBezTo>
                  <a:pt x="2810305" y="612173"/>
                  <a:pt x="2806257" y="681111"/>
                  <a:pt x="2796705" y="749514"/>
                </a:cubicBezTo>
                <a:cubicBezTo>
                  <a:pt x="2780583" y="847684"/>
                  <a:pt x="2768461" y="946836"/>
                  <a:pt x="2778522" y="1046533"/>
                </a:cubicBezTo>
                <a:cubicBezTo>
                  <a:pt x="2785553" y="1115252"/>
                  <a:pt x="2789675" y="1183862"/>
                  <a:pt x="2789432" y="1252908"/>
                </a:cubicBezTo>
                <a:cubicBezTo>
                  <a:pt x="2789432" y="1411618"/>
                  <a:pt x="2787978" y="1570434"/>
                  <a:pt x="2791008" y="1729144"/>
                </a:cubicBezTo>
                <a:cubicBezTo>
                  <a:pt x="2793675" y="1870399"/>
                  <a:pt x="2799493" y="2011110"/>
                  <a:pt x="2784826" y="2152475"/>
                </a:cubicBezTo>
                <a:cubicBezTo>
                  <a:pt x="2763249" y="2361141"/>
                  <a:pt x="2770159" y="2570898"/>
                  <a:pt x="2772704" y="2780218"/>
                </a:cubicBezTo>
                <a:lnTo>
                  <a:pt x="2785201" y="3024103"/>
                </a:lnTo>
                <a:lnTo>
                  <a:pt x="2729575" y="3019707"/>
                </a:lnTo>
                <a:cubicBezTo>
                  <a:pt x="2664468" y="3010397"/>
                  <a:pt x="2600011" y="3001566"/>
                  <a:pt x="2534253" y="3013501"/>
                </a:cubicBezTo>
                <a:cubicBezTo>
                  <a:pt x="2505606" y="3018752"/>
                  <a:pt x="2476698" y="3022690"/>
                  <a:pt x="2447790" y="3025435"/>
                </a:cubicBezTo>
                <a:cubicBezTo>
                  <a:pt x="2373985" y="3030901"/>
                  <a:pt x="2299762" y="3028945"/>
                  <a:pt x="2226426" y="3019587"/>
                </a:cubicBezTo>
                <a:cubicBezTo>
                  <a:pt x="2141266" y="3010636"/>
                  <a:pt x="2055584" y="3025196"/>
                  <a:pt x="1970684" y="3013262"/>
                </a:cubicBezTo>
                <a:cubicBezTo>
                  <a:pt x="1902309" y="3004788"/>
                  <a:pt x="1833021" y="3004466"/>
                  <a:pt x="1764554" y="3012307"/>
                </a:cubicBezTo>
                <a:cubicBezTo>
                  <a:pt x="1635120" y="3026413"/>
                  <a:pt x="1504268" y="3025530"/>
                  <a:pt x="1375082" y="3009682"/>
                </a:cubicBezTo>
                <a:cubicBezTo>
                  <a:pt x="1299687" y="2999895"/>
                  <a:pt x="1222081" y="2994286"/>
                  <a:pt x="1148118" y="3011830"/>
                </a:cubicBezTo>
                <a:cubicBezTo>
                  <a:pt x="974281" y="3053123"/>
                  <a:pt x="800184" y="3029015"/>
                  <a:pt x="627259" y="3011830"/>
                </a:cubicBezTo>
                <a:cubicBezTo>
                  <a:pt x="534391" y="3001387"/>
                  <a:pt x="440493" y="3001148"/>
                  <a:pt x="347559" y="3011113"/>
                </a:cubicBezTo>
                <a:cubicBezTo>
                  <a:pt x="278929" y="3019957"/>
                  <a:pt x="209866" y="3025232"/>
                  <a:pt x="140699" y="3026927"/>
                </a:cubicBezTo>
                <a:lnTo>
                  <a:pt x="44501" y="3024299"/>
                </a:lnTo>
                <a:lnTo>
                  <a:pt x="26973" y="2893528"/>
                </a:lnTo>
                <a:cubicBezTo>
                  <a:pt x="-4174" y="2764506"/>
                  <a:pt x="-10619" y="2635110"/>
                  <a:pt x="19693" y="2504963"/>
                </a:cubicBezTo>
                <a:cubicBezTo>
                  <a:pt x="48311" y="2384006"/>
                  <a:pt x="46914" y="2257385"/>
                  <a:pt x="15637" y="2137152"/>
                </a:cubicBezTo>
                <a:cubicBezTo>
                  <a:pt x="8714" y="2106022"/>
                  <a:pt x="4478" y="2074304"/>
                  <a:pt x="2986" y="2042386"/>
                </a:cubicBezTo>
                <a:cubicBezTo>
                  <a:pt x="-6442" y="1925867"/>
                  <a:pt x="9430" y="1810973"/>
                  <a:pt x="22676" y="1695829"/>
                </a:cubicBezTo>
                <a:cubicBezTo>
                  <a:pt x="31508" y="1622442"/>
                  <a:pt x="44993" y="1548304"/>
                  <a:pt x="22676" y="1475668"/>
                </a:cubicBezTo>
                <a:cubicBezTo>
                  <a:pt x="7389" y="1425047"/>
                  <a:pt x="3989" y="1371313"/>
                  <a:pt x="12773" y="1319017"/>
                </a:cubicBezTo>
                <a:cubicBezTo>
                  <a:pt x="27582" y="1226202"/>
                  <a:pt x="30672" y="1131749"/>
                  <a:pt x="21961" y="1038096"/>
                </a:cubicBezTo>
                <a:cubicBezTo>
                  <a:pt x="16209" y="976348"/>
                  <a:pt x="17092" y="914112"/>
                  <a:pt x="24587" y="852564"/>
                </a:cubicBezTo>
                <a:cubicBezTo>
                  <a:pt x="34491" y="769801"/>
                  <a:pt x="49886" y="685536"/>
                  <a:pt x="31150" y="602524"/>
                </a:cubicBezTo>
                <a:cubicBezTo>
                  <a:pt x="1315" y="470626"/>
                  <a:pt x="7282" y="338854"/>
                  <a:pt x="19217" y="205958"/>
                </a:cubicBezTo>
                <a:cubicBezTo>
                  <a:pt x="23692" y="156512"/>
                  <a:pt x="28406" y="106785"/>
                  <a:pt x="29763" y="56918"/>
                </a:cubicBezTo>
                <a:lnTo>
                  <a:pt x="29335" y="22484"/>
                </a:lnTo>
                <a:lnTo>
                  <a:pt x="182423" y="11326"/>
                </a:lnTo>
                <a:cubicBezTo>
                  <a:pt x="307134" y="-180"/>
                  <a:pt x="431415" y="11326"/>
                  <a:pt x="556126" y="18689"/>
                </a:cubicBezTo>
                <a:cubicBezTo>
                  <a:pt x="625195" y="22602"/>
                  <a:pt x="694588" y="27319"/>
                  <a:pt x="763549" y="16388"/>
                </a:cubicBezTo>
                <a:cubicBezTo>
                  <a:pt x="811902" y="8674"/>
                  <a:pt x="860574" y="3678"/>
                  <a:pt x="909359" y="1412"/>
                </a:cubicBezTo>
                <a:close/>
              </a:path>
            </a:pathLst>
          </a:custGeom>
        </p:spPr>
      </p:pic>
      <p:pic>
        <p:nvPicPr>
          <p:cNvPr id="5" name="Picture 4">
            <a:extLst>
              <a:ext uri="{FF2B5EF4-FFF2-40B4-BE49-F238E27FC236}">
                <a16:creationId xmlns:a16="http://schemas.microsoft.com/office/drawing/2014/main" id="{5ECE84F3-215C-4482-B3D0-5CA5884A6FA8}"/>
              </a:ext>
            </a:extLst>
          </p:cNvPr>
          <p:cNvPicPr>
            <a:picLocks noChangeAspect="1"/>
          </p:cNvPicPr>
          <p:nvPr/>
        </p:nvPicPr>
        <p:blipFill rotWithShape="1">
          <a:blip r:embed="rId5"/>
          <a:srcRect l="15952" r="47377" b="-1"/>
          <a:stretch/>
        </p:blipFill>
        <p:spPr>
          <a:xfrm>
            <a:off x="8359433" y="4180305"/>
            <a:ext cx="3434858" cy="2084130"/>
          </a:xfrm>
          <a:custGeom>
            <a:avLst/>
            <a:gdLst/>
            <a:ahLst/>
            <a:cxnLst/>
            <a:rect l="l" t="t" r="r" b="b"/>
            <a:pathLst>
              <a:path w="3434858" h="2084130">
                <a:moveTo>
                  <a:pt x="1225971" y="1141"/>
                </a:moveTo>
                <a:cubicBezTo>
                  <a:pt x="1283624" y="3345"/>
                  <a:pt x="1341187" y="8746"/>
                  <a:pt x="1398467" y="17334"/>
                </a:cubicBezTo>
                <a:cubicBezTo>
                  <a:pt x="1484331" y="31639"/>
                  <a:pt x="1570921" y="22789"/>
                  <a:pt x="1657200" y="16728"/>
                </a:cubicBezTo>
                <a:cubicBezTo>
                  <a:pt x="1761649" y="9334"/>
                  <a:pt x="1865993" y="5334"/>
                  <a:pt x="1970648" y="17456"/>
                </a:cubicBezTo>
                <a:cubicBezTo>
                  <a:pt x="2045091" y="26183"/>
                  <a:pt x="2119948" y="18061"/>
                  <a:pt x="2194600" y="13213"/>
                </a:cubicBezTo>
                <a:cubicBezTo>
                  <a:pt x="2272509" y="6910"/>
                  <a:pt x="2350711" y="6910"/>
                  <a:pt x="2428622" y="13213"/>
                </a:cubicBezTo>
                <a:cubicBezTo>
                  <a:pt x="2499846" y="19540"/>
                  <a:pt x="2571412" y="18037"/>
                  <a:pt x="2642398" y="8727"/>
                </a:cubicBezTo>
                <a:cubicBezTo>
                  <a:pt x="2725458" y="-1455"/>
                  <a:pt x="2808518" y="6424"/>
                  <a:pt x="2891579" y="13819"/>
                </a:cubicBezTo>
                <a:cubicBezTo>
                  <a:pt x="3037765" y="27031"/>
                  <a:pt x="3183847" y="21092"/>
                  <a:pt x="3329721" y="11394"/>
                </a:cubicBezTo>
                <a:lnTo>
                  <a:pt x="3422995" y="10092"/>
                </a:lnTo>
                <a:lnTo>
                  <a:pt x="3423106" y="30386"/>
                </a:lnTo>
                <a:cubicBezTo>
                  <a:pt x="3435867" y="237971"/>
                  <a:pt x="3438238" y="446198"/>
                  <a:pt x="3430208" y="654090"/>
                </a:cubicBezTo>
                <a:cubicBezTo>
                  <a:pt x="3423106" y="827990"/>
                  <a:pt x="3429304" y="1002474"/>
                  <a:pt x="3417295" y="1176228"/>
                </a:cubicBezTo>
                <a:cubicBezTo>
                  <a:pt x="3411355" y="1261425"/>
                  <a:pt x="3404770" y="1348083"/>
                  <a:pt x="3419490" y="1431526"/>
                </a:cubicBezTo>
                <a:cubicBezTo>
                  <a:pt x="3444413" y="1572253"/>
                  <a:pt x="3430724" y="1710643"/>
                  <a:pt x="3415229" y="1849910"/>
                </a:cubicBezTo>
                <a:cubicBezTo>
                  <a:pt x="3410101" y="1894678"/>
                  <a:pt x="3408864" y="1939801"/>
                  <a:pt x="3411481" y="1984635"/>
                </a:cubicBezTo>
                <a:lnTo>
                  <a:pt x="3420281" y="2045052"/>
                </a:lnTo>
                <a:lnTo>
                  <a:pt x="3334389" y="2032837"/>
                </a:lnTo>
                <a:cubicBezTo>
                  <a:pt x="3297879" y="2029644"/>
                  <a:pt x="3261227" y="2028419"/>
                  <a:pt x="3224622" y="2029160"/>
                </a:cubicBezTo>
                <a:cubicBezTo>
                  <a:pt x="3151412" y="2030641"/>
                  <a:pt x="3078391" y="2039983"/>
                  <a:pt x="3007079" y="2057157"/>
                </a:cubicBezTo>
                <a:cubicBezTo>
                  <a:pt x="2872697" y="2088306"/>
                  <a:pt x="2737925" y="2094750"/>
                  <a:pt x="2602371" y="2064436"/>
                </a:cubicBezTo>
                <a:cubicBezTo>
                  <a:pt x="2476389" y="2035818"/>
                  <a:pt x="2344507" y="2037215"/>
                  <a:pt x="2219280" y="2068494"/>
                </a:cubicBezTo>
                <a:cubicBezTo>
                  <a:pt x="2186857" y="2075416"/>
                  <a:pt x="2153821" y="2079653"/>
                  <a:pt x="2120577" y="2081145"/>
                </a:cubicBezTo>
                <a:cubicBezTo>
                  <a:pt x="1999217" y="2090573"/>
                  <a:pt x="1879549" y="2074701"/>
                  <a:pt x="1759622" y="2061453"/>
                </a:cubicBezTo>
                <a:cubicBezTo>
                  <a:pt x="1683186" y="2052622"/>
                  <a:pt x="1605969" y="2039136"/>
                  <a:pt x="1530313" y="2061453"/>
                </a:cubicBezTo>
                <a:cubicBezTo>
                  <a:pt x="1477590" y="2076742"/>
                  <a:pt x="1421623" y="2080142"/>
                  <a:pt x="1367155" y="2071358"/>
                </a:cubicBezTo>
                <a:cubicBezTo>
                  <a:pt x="1270484" y="2056548"/>
                  <a:pt x="1172107" y="2053457"/>
                  <a:pt x="1074563" y="2062169"/>
                </a:cubicBezTo>
                <a:cubicBezTo>
                  <a:pt x="1010251" y="2067921"/>
                  <a:pt x="945429" y="2067038"/>
                  <a:pt x="881325" y="2059543"/>
                </a:cubicBezTo>
                <a:cubicBezTo>
                  <a:pt x="795121" y="2049639"/>
                  <a:pt x="707357" y="2034243"/>
                  <a:pt x="620895" y="2052980"/>
                </a:cubicBezTo>
                <a:cubicBezTo>
                  <a:pt x="483518" y="2082816"/>
                  <a:pt x="346272" y="2076848"/>
                  <a:pt x="207854" y="2064914"/>
                </a:cubicBezTo>
                <a:cubicBezTo>
                  <a:pt x="156354" y="2060439"/>
                  <a:pt x="104562" y="2055725"/>
                  <a:pt x="52622" y="2054367"/>
                </a:cubicBezTo>
                <a:lnTo>
                  <a:pt x="12047" y="2054851"/>
                </a:lnTo>
                <a:lnTo>
                  <a:pt x="2957" y="1815310"/>
                </a:lnTo>
                <a:cubicBezTo>
                  <a:pt x="-270" y="1732929"/>
                  <a:pt x="-1846" y="1650548"/>
                  <a:pt x="3487" y="1568139"/>
                </a:cubicBezTo>
                <a:cubicBezTo>
                  <a:pt x="12457" y="1429500"/>
                  <a:pt x="20094" y="1290971"/>
                  <a:pt x="12700" y="1152224"/>
                </a:cubicBezTo>
                <a:cubicBezTo>
                  <a:pt x="7675" y="1076879"/>
                  <a:pt x="5703" y="1001421"/>
                  <a:pt x="6775" y="925999"/>
                </a:cubicBezTo>
                <a:lnTo>
                  <a:pt x="11863" y="832882"/>
                </a:lnTo>
                <a:lnTo>
                  <a:pt x="20970" y="766654"/>
                </a:lnTo>
                <a:lnTo>
                  <a:pt x="24654" y="677192"/>
                </a:lnTo>
                <a:lnTo>
                  <a:pt x="25185" y="676317"/>
                </a:lnTo>
                <a:lnTo>
                  <a:pt x="25185" y="665409"/>
                </a:lnTo>
                <a:lnTo>
                  <a:pt x="24741" y="664535"/>
                </a:lnTo>
                <a:lnTo>
                  <a:pt x="20970" y="572951"/>
                </a:lnTo>
                <a:lnTo>
                  <a:pt x="18150" y="552445"/>
                </a:lnTo>
                <a:lnTo>
                  <a:pt x="15972" y="515645"/>
                </a:lnTo>
                <a:cubicBezTo>
                  <a:pt x="2990" y="410624"/>
                  <a:pt x="-416" y="304831"/>
                  <a:pt x="5790" y="199319"/>
                </a:cubicBezTo>
                <a:lnTo>
                  <a:pt x="13901" y="9025"/>
                </a:lnTo>
                <a:lnTo>
                  <a:pt x="109477" y="8001"/>
                </a:lnTo>
                <a:cubicBezTo>
                  <a:pt x="187346" y="8970"/>
                  <a:pt x="265007" y="27152"/>
                  <a:pt x="343084" y="23759"/>
                </a:cubicBezTo>
                <a:cubicBezTo>
                  <a:pt x="579702" y="13819"/>
                  <a:pt x="816423" y="17092"/>
                  <a:pt x="1052937" y="4121"/>
                </a:cubicBezTo>
                <a:cubicBezTo>
                  <a:pt x="1110576" y="-73"/>
                  <a:pt x="1168318" y="-1064"/>
                  <a:pt x="1225971" y="1141"/>
                </a:cubicBezTo>
                <a:close/>
              </a:path>
            </a:pathLst>
          </a:custGeom>
        </p:spPr>
      </p:pic>
    </p:spTree>
    <p:extLst>
      <p:ext uri="{BB962C8B-B14F-4D97-AF65-F5344CB8AC3E}">
        <p14:creationId xmlns:p14="http://schemas.microsoft.com/office/powerpoint/2010/main" val="1478678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F118F-B006-4211-81DE-B11EC3876226}"/>
              </a:ext>
            </a:extLst>
          </p:cNvPr>
          <p:cNvSpPr>
            <a:spLocks noGrp="1"/>
          </p:cNvSpPr>
          <p:nvPr>
            <p:ph type="title"/>
          </p:nvPr>
        </p:nvSpPr>
        <p:spPr>
          <a:xfrm>
            <a:off x="630936" y="630936"/>
            <a:ext cx="3419856" cy="1463040"/>
          </a:xfrm>
        </p:spPr>
        <p:txBody>
          <a:bodyPr anchor="ctr">
            <a:normAutofit/>
          </a:bodyPr>
          <a:lstStyle/>
          <a:p>
            <a:pPr>
              <a:lnSpc>
                <a:spcPct val="90000"/>
              </a:lnSpc>
            </a:pPr>
            <a:r>
              <a:rPr lang="en-US"/>
              <a:t>Model Selection</a:t>
            </a:r>
          </a:p>
        </p:txBody>
      </p:sp>
      <p:sp>
        <p:nvSpPr>
          <p:cNvPr id="3" name="Content Placeholder 2">
            <a:extLst>
              <a:ext uri="{FF2B5EF4-FFF2-40B4-BE49-F238E27FC236}">
                <a16:creationId xmlns:a16="http://schemas.microsoft.com/office/drawing/2014/main" id="{4AD871B8-0097-4227-B47A-9F17D520DBE4}"/>
              </a:ext>
            </a:extLst>
          </p:cNvPr>
          <p:cNvSpPr>
            <a:spLocks noGrp="1"/>
          </p:cNvSpPr>
          <p:nvPr>
            <p:ph idx="1"/>
          </p:nvPr>
        </p:nvSpPr>
        <p:spPr>
          <a:xfrm>
            <a:off x="4654295" y="630936"/>
            <a:ext cx="6894576" cy="1463040"/>
          </a:xfrm>
        </p:spPr>
        <p:txBody>
          <a:bodyPr anchor="ctr">
            <a:normAutofit/>
          </a:bodyPr>
          <a:lstStyle/>
          <a:p>
            <a:pPr>
              <a:lnSpc>
                <a:spcPct val="100000"/>
              </a:lnSpc>
            </a:pPr>
            <a:r>
              <a:rPr lang="en-US" sz="1600" b="1" u="sng" dirty="0">
                <a:latin typeface="Calibri" panose="020F0502020204030204" pitchFamily="34" charset="0"/>
                <a:cs typeface="Calibri" panose="020F0502020204030204" pitchFamily="34" charset="0"/>
              </a:rPr>
              <a:t>Linear Regression and Decision tree Regressor:</a:t>
            </a:r>
          </a:p>
          <a:p>
            <a:pPr>
              <a:lnSpc>
                <a:spcPct val="100000"/>
              </a:lnSpc>
            </a:pPr>
            <a:r>
              <a:rPr lang="en-US" sz="1600" dirty="0">
                <a:latin typeface="Calibri" panose="020F0502020204030204" pitchFamily="34" charset="0"/>
                <a:cs typeface="Calibri" panose="020F0502020204030204" pitchFamily="34" charset="0"/>
              </a:rPr>
              <a:t>With the selected features, trained the Linear Regression model and achieved a score of 63.3%</a:t>
            </a:r>
          </a:p>
          <a:p>
            <a:pPr>
              <a:lnSpc>
                <a:spcPct val="100000"/>
              </a:lnSpc>
            </a:pPr>
            <a:r>
              <a:rPr lang="en-US" sz="1600" dirty="0">
                <a:latin typeface="Calibri" panose="020F0502020204030204" pitchFamily="34" charset="0"/>
                <a:cs typeface="Calibri" panose="020F0502020204030204" pitchFamily="34" charset="0"/>
              </a:rPr>
              <a:t>Built a Decision tree regressor (max depth = 5) model with a score of 61.1%</a:t>
            </a:r>
          </a:p>
        </p:txBody>
      </p: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1" name="Ink 1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3"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21B1BB"/>
          </a:solidFill>
          <a:ln w="34925">
            <a:solidFill>
              <a:srgbClr val="21B1B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002F930-261E-4DD2-AC2B-5E6D1466FBA8}"/>
              </a:ext>
            </a:extLst>
          </p:cNvPr>
          <p:cNvPicPr>
            <a:picLocks noChangeAspect="1"/>
          </p:cNvPicPr>
          <p:nvPr/>
        </p:nvPicPr>
        <p:blipFill>
          <a:blip r:embed="rId4"/>
          <a:stretch>
            <a:fillRect/>
          </a:stretch>
        </p:blipFill>
        <p:spPr>
          <a:xfrm>
            <a:off x="845730" y="2290936"/>
            <a:ext cx="10488348" cy="3959352"/>
          </a:xfrm>
          <a:prstGeom prst="rect">
            <a:avLst/>
          </a:prstGeom>
        </p:spPr>
      </p:pic>
    </p:spTree>
    <p:extLst>
      <p:ext uri="{BB962C8B-B14F-4D97-AF65-F5344CB8AC3E}">
        <p14:creationId xmlns:p14="http://schemas.microsoft.com/office/powerpoint/2010/main" val="567010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5051-852C-4361-B338-7DF95AC3B0A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8072841-D112-4BCB-B88A-3A5D323CBF62}"/>
              </a:ext>
            </a:extLst>
          </p:cNvPr>
          <p:cNvSpPr>
            <a:spLocks noGrp="1"/>
          </p:cNvSpPr>
          <p:nvPr>
            <p:ph idx="1"/>
          </p:nvPr>
        </p:nvSpPr>
        <p:spPr/>
        <p:txBody>
          <a:bodyPr>
            <a:normAutofit/>
          </a:bodyPr>
          <a:lstStyle/>
          <a:p>
            <a:r>
              <a:rPr lang="en-US" sz="1800" dirty="0">
                <a:latin typeface="Calibri" panose="020F0502020204030204" pitchFamily="34" charset="0"/>
                <a:cs typeface="Calibri" panose="020F0502020204030204" pitchFamily="34" charset="0"/>
              </a:rPr>
              <a:t>Predicting CLV helps the business </a:t>
            </a:r>
            <a:r>
              <a:rPr lang="en-US" sz="1800" dirty="0">
                <a:effectLst/>
                <a:latin typeface="Calibri" panose="020F0502020204030204" pitchFamily="34" charset="0"/>
                <a:ea typeface="Calibri" panose="020F0502020204030204" pitchFamily="34" charset="0"/>
                <a:cs typeface="Times New Roman" panose="02020603050405020304" pitchFamily="18" charset="0"/>
              </a:rPr>
              <a:t>to plan for the future, in terms of investing amount on a particular customer.</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With CLV, they can assume whether their best customer in the past going to be best in the future</a:t>
            </a:r>
          </a:p>
          <a:p>
            <a:r>
              <a:rPr lang="en-US" sz="1800" dirty="0">
                <a:latin typeface="Calibri" panose="020F0502020204030204" pitchFamily="34" charset="0"/>
                <a:cs typeface="Times New Roman" panose="02020603050405020304" pitchFamily="18" charset="0"/>
              </a:rPr>
              <a:t>With EDA, </a:t>
            </a:r>
            <a:r>
              <a:rPr lang="en-US" sz="1800" dirty="0">
                <a:effectLst/>
                <a:latin typeface="Calibri" panose="020F0502020204030204" pitchFamily="34" charset="0"/>
                <a:ea typeface="Calibri" panose="020F0502020204030204" pitchFamily="34" charset="0"/>
                <a:cs typeface="Times New Roman" panose="02020603050405020304" pitchFamily="18" charset="0"/>
              </a:rPr>
              <a:t>It helps them to identify the issues and retain their customers.</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Because it costs 10 times less to sell to an existing customer than to find a new customer.</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5295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9" name="Rectangle 8">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1">
            <a:extLst>
              <a:ext uri="{FF2B5EF4-FFF2-40B4-BE49-F238E27FC236}">
                <a16:creationId xmlns:a16="http://schemas.microsoft.com/office/drawing/2014/main" id="{5E0D0E5A-6E97-46A9-AF74-EAEA1E044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9417" y="6756322"/>
            <a:ext cx="5657849" cy="101678"/>
          </a:xfrm>
          <a:custGeom>
            <a:avLst/>
            <a:gdLst>
              <a:gd name="connsiteX0" fmla="*/ 0 w 2374107"/>
              <a:gd name="connsiteY0" fmla="*/ 0 h 45719"/>
              <a:gd name="connsiteX1" fmla="*/ 2374107 w 2374107"/>
              <a:gd name="connsiteY1" fmla="*/ 0 h 45719"/>
              <a:gd name="connsiteX2" fmla="*/ 2374107 w 2374107"/>
              <a:gd name="connsiteY2" fmla="*/ 45719 h 45719"/>
              <a:gd name="connsiteX3" fmla="*/ 0 w 2374107"/>
              <a:gd name="connsiteY3" fmla="*/ 45719 h 45719"/>
              <a:gd name="connsiteX4" fmla="*/ 0 w 2374107"/>
              <a:gd name="connsiteY4" fmla="*/ 0 h 45719"/>
              <a:gd name="connsiteX0" fmla="*/ 0 w 2430067"/>
              <a:gd name="connsiteY0" fmla="*/ 0 h 64769"/>
              <a:gd name="connsiteX1" fmla="*/ 2430067 w 2430067"/>
              <a:gd name="connsiteY1" fmla="*/ 19050 h 64769"/>
              <a:gd name="connsiteX2" fmla="*/ 2430067 w 2430067"/>
              <a:gd name="connsiteY2" fmla="*/ 64769 h 64769"/>
              <a:gd name="connsiteX3" fmla="*/ 55960 w 2430067"/>
              <a:gd name="connsiteY3" fmla="*/ 64769 h 64769"/>
              <a:gd name="connsiteX4" fmla="*/ 0 w 2430067"/>
              <a:gd name="connsiteY4" fmla="*/ 0 h 64769"/>
              <a:gd name="connsiteX0" fmla="*/ 0 w 2431088"/>
              <a:gd name="connsiteY0" fmla="*/ 0 h 94534"/>
              <a:gd name="connsiteX1" fmla="*/ 2431088 w 2431088"/>
              <a:gd name="connsiteY1" fmla="*/ 48815 h 94534"/>
              <a:gd name="connsiteX2" fmla="*/ 2431088 w 2431088"/>
              <a:gd name="connsiteY2" fmla="*/ 94534 h 94534"/>
              <a:gd name="connsiteX3" fmla="*/ 56981 w 2431088"/>
              <a:gd name="connsiteY3" fmla="*/ 94534 h 94534"/>
              <a:gd name="connsiteX4" fmla="*/ 0 w 2431088"/>
              <a:gd name="connsiteY4" fmla="*/ 0 h 94534"/>
              <a:gd name="connsiteX0" fmla="*/ 0 w 2425473"/>
              <a:gd name="connsiteY0" fmla="*/ 0 h 101678"/>
              <a:gd name="connsiteX1" fmla="*/ 2425473 w 2425473"/>
              <a:gd name="connsiteY1" fmla="*/ 55959 h 101678"/>
              <a:gd name="connsiteX2" fmla="*/ 2425473 w 2425473"/>
              <a:gd name="connsiteY2" fmla="*/ 101678 h 101678"/>
              <a:gd name="connsiteX3" fmla="*/ 51366 w 2425473"/>
              <a:gd name="connsiteY3" fmla="*/ 101678 h 101678"/>
              <a:gd name="connsiteX4" fmla="*/ 0 w 2425473"/>
              <a:gd name="connsiteY4" fmla="*/ 0 h 101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473" h="101678">
                <a:moveTo>
                  <a:pt x="0" y="0"/>
                </a:moveTo>
                <a:lnTo>
                  <a:pt x="2425473" y="55959"/>
                </a:lnTo>
                <a:lnTo>
                  <a:pt x="2425473" y="101678"/>
                </a:lnTo>
                <a:lnTo>
                  <a:pt x="51366" y="10167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2">
            <a:extLst>
              <a:ext uri="{FF2B5EF4-FFF2-40B4-BE49-F238E27FC236}">
                <a16:creationId xmlns:a16="http://schemas.microsoft.com/office/drawing/2014/main" id="{E197A7FD-CD8D-4609-AE35-64C89063E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8697" y="6809135"/>
            <a:ext cx="160496" cy="48864"/>
          </a:xfrm>
          <a:custGeom>
            <a:avLst/>
            <a:gdLst>
              <a:gd name="connsiteX0" fmla="*/ 0 w 91440"/>
              <a:gd name="connsiteY0" fmla="*/ 0 h 27432"/>
              <a:gd name="connsiteX1" fmla="*/ 91440 w 91440"/>
              <a:gd name="connsiteY1" fmla="*/ 0 h 27432"/>
              <a:gd name="connsiteX2" fmla="*/ 91440 w 91440"/>
              <a:gd name="connsiteY2" fmla="*/ 27432 h 27432"/>
              <a:gd name="connsiteX3" fmla="*/ 0 w 91440"/>
              <a:gd name="connsiteY3" fmla="*/ 27432 h 27432"/>
              <a:gd name="connsiteX4" fmla="*/ 0 w 91440"/>
              <a:gd name="connsiteY4" fmla="*/ 0 h 27432"/>
              <a:gd name="connsiteX0" fmla="*/ 0 w 128350"/>
              <a:gd name="connsiteY0" fmla="*/ 0 h 36957"/>
              <a:gd name="connsiteX1" fmla="*/ 128350 w 128350"/>
              <a:gd name="connsiteY1" fmla="*/ 9525 h 36957"/>
              <a:gd name="connsiteX2" fmla="*/ 128350 w 128350"/>
              <a:gd name="connsiteY2" fmla="*/ 36957 h 36957"/>
              <a:gd name="connsiteX3" fmla="*/ 36910 w 128350"/>
              <a:gd name="connsiteY3" fmla="*/ 36957 h 36957"/>
              <a:gd name="connsiteX4" fmla="*/ 0 w 128350"/>
              <a:gd name="connsiteY4" fmla="*/ 0 h 36957"/>
              <a:gd name="connsiteX0" fmla="*/ 0 w 128350"/>
              <a:gd name="connsiteY0" fmla="*/ 0 h 36957"/>
              <a:gd name="connsiteX1" fmla="*/ 83106 w 128350"/>
              <a:gd name="connsiteY1" fmla="*/ 11906 h 36957"/>
              <a:gd name="connsiteX2" fmla="*/ 128350 w 128350"/>
              <a:gd name="connsiteY2" fmla="*/ 36957 h 36957"/>
              <a:gd name="connsiteX3" fmla="*/ 36910 w 128350"/>
              <a:gd name="connsiteY3" fmla="*/ 36957 h 36957"/>
              <a:gd name="connsiteX4" fmla="*/ 0 w 128350"/>
              <a:gd name="connsiteY4" fmla="*/ 0 h 36957"/>
              <a:gd name="connsiteX0" fmla="*/ 0 w 162878"/>
              <a:gd name="connsiteY0" fmla="*/ 0 h 44101"/>
              <a:gd name="connsiteX1" fmla="*/ 117634 w 162878"/>
              <a:gd name="connsiteY1" fmla="*/ 19050 h 44101"/>
              <a:gd name="connsiteX2" fmla="*/ 162878 w 162878"/>
              <a:gd name="connsiteY2" fmla="*/ 44101 h 44101"/>
              <a:gd name="connsiteX3" fmla="*/ 71438 w 162878"/>
              <a:gd name="connsiteY3" fmla="*/ 44101 h 44101"/>
              <a:gd name="connsiteX4" fmla="*/ 0 w 162878"/>
              <a:gd name="connsiteY4" fmla="*/ 0 h 44101"/>
              <a:gd name="connsiteX0" fmla="*/ 0 w 160496"/>
              <a:gd name="connsiteY0" fmla="*/ 0 h 48864"/>
              <a:gd name="connsiteX1" fmla="*/ 115252 w 160496"/>
              <a:gd name="connsiteY1" fmla="*/ 23813 h 48864"/>
              <a:gd name="connsiteX2" fmla="*/ 160496 w 160496"/>
              <a:gd name="connsiteY2" fmla="*/ 48864 h 48864"/>
              <a:gd name="connsiteX3" fmla="*/ 69056 w 160496"/>
              <a:gd name="connsiteY3" fmla="*/ 48864 h 48864"/>
              <a:gd name="connsiteX4" fmla="*/ 0 w 160496"/>
              <a:gd name="connsiteY4" fmla="*/ 0 h 48864"/>
              <a:gd name="connsiteX0" fmla="*/ 0 w 160496"/>
              <a:gd name="connsiteY0" fmla="*/ 0 h 48864"/>
              <a:gd name="connsiteX1" fmla="*/ 115252 w 160496"/>
              <a:gd name="connsiteY1" fmla="*/ 23813 h 48864"/>
              <a:gd name="connsiteX2" fmla="*/ 160496 w 160496"/>
              <a:gd name="connsiteY2" fmla="*/ 48864 h 48864"/>
              <a:gd name="connsiteX3" fmla="*/ 61912 w 160496"/>
              <a:gd name="connsiteY3" fmla="*/ 48864 h 48864"/>
              <a:gd name="connsiteX4" fmla="*/ 0 w 160496"/>
              <a:gd name="connsiteY4" fmla="*/ 0 h 48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96" h="48864">
                <a:moveTo>
                  <a:pt x="0" y="0"/>
                </a:moveTo>
                <a:lnTo>
                  <a:pt x="115252" y="23813"/>
                </a:lnTo>
                <a:lnTo>
                  <a:pt x="160496" y="48864"/>
                </a:lnTo>
                <a:lnTo>
                  <a:pt x="61912" y="48864"/>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rgbClr val="21B1BB"/>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3241B3E-9BD7-4E11-AF12-2ACEC7A6DD4A}"/>
              </a:ext>
            </a:extLst>
          </p:cNvPr>
          <p:cNvSpPr>
            <a:spLocks noGrp="1"/>
          </p:cNvSpPr>
          <p:nvPr>
            <p:ph type="title"/>
          </p:nvPr>
        </p:nvSpPr>
        <p:spPr>
          <a:xfrm>
            <a:off x="2558716" y="955309"/>
            <a:ext cx="7074568" cy="2898975"/>
          </a:xfrm>
        </p:spPr>
        <p:txBody>
          <a:bodyPr vert="horz" lIns="91440" tIns="45720" rIns="91440" bIns="45720" rtlCol="0" anchor="b">
            <a:normAutofit/>
          </a:bodyPr>
          <a:lstStyle/>
          <a:p>
            <a:r>
              <a:rPr lang="en-US" sz="8800">
                <a:solidFill>
                  <a:srgbClr val="FFFFFF"/>
                </a:solidFill>
              </a:rPr>
              <a:t>Thank you</a:t>
            </a:r>
          </a:p>
        </p:txBody>
      </p:sp>
      <p:sp>
        <p:nvSpPr>
          <p:cNvPr id="17" name="Rectangle 6">
            <a:extLst>
              <a:ext uri="{FF2B5EF4-FFF2-40B4-BE49-F238E27FC236}">
                <a16:creationId xmlns:a16="http://schemas.microsoft.com/office/drawing/2014/main" id="{C0B64B74-19BE-47D9-8BB8-7081BF0E0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395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3AC7-2810-4BAB-9570-B311A563A3E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7395E6A-00BD-49C3-9EE8-7AD3F6775CFB}"/>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Success of business is directly proportional to its ability to acquire customers, solve their issues , and make more money.</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To build a model that predicts customer Lifetime Value, which is amount of revenue that a customer spends on the business over the lifetime of their relationship</a:t>
            </a:r>
          </a:p>
          <a:p>
            <a:pPr marL="0" indent="0">
              <a:buNone/>
            </a:pPr>
            <a:endParaRPr lang="en-US" sz="1800" dirty="0">
              <a:latin typeface="Calibri" panose="020F0502020204030204" pitchFamily="34" charset="0"/>
              <a:cs typeface="Times New Roman" panose="02020603050405020304" pitchFamily="18" charset="0"/>
            </a:endParaRPr>
          </a:p>
          <a:p>
            <a:pPr marL="0" indent="0">
              <a:buNone/>
            </a:pPr>
            <a:r>
              <a:rPr lang="en-US" sz="1800" u="sng" dirty="0">
                <a:latin typeface="Calibri" panose="020F0502020204030204" pitchFamily="34" charset="0"/>
                <a:cs typeface="Times New Roman" panose="02020603050405020304" pitchFamily="18" charset="0"/>
              </a:rPr>
              <a:t>Scope: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this project, business can find out the right potential customers.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Also, EDA is carried out how customers respond to market strategies and help business in their decision making.</a:t>
            </a:r>
          </a:p>
          <a:p>
            <a:endParaRPr lang="en-US" u="sng" dirty="0"/>
          </a:p>
        </p:txBody>
      </p:sp>
    </p:spTree>
    <p:extLst>
      <p:ext uri="{BB962C8B-B14F-4D97-AF65-F5344CB8AC3E}">
        <p14:creationId xmlns:p14="http://schemas.microsoft.com/office/powerpoint/2010/main" val="29471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4EC3-8DDD-49AE-9E9C-C3EE7B2D1B00}"/>
              </a:ext>
            </a:extLst>
          </p:cNvPr>
          <p:cNvSpPr>
            <a:spLocks noGrp="1"/>
          </p:cNvSpPr>
          <p:nvPr>
            <p:ph type="title"/>
          </p:nvPr>
        </p:nvSpPr>
        <p:spPr/>
        <p:txBody>
          <a:bodyPr/>
          <a:lstStyle/>
          <a:p>
            <a:r>
              <a:rPr lang="en-US" dirty="0"/>
              <a:t>Tools </a:t>
            </a:r>
          </a:p>
        </p:txBody>
      </p:sp>
      <p:sp>
        <p:nvSpPr>
          <p:cNvPr id="3" name="Content Placeholder 2">
            <a:extLst>
              <a:ext uri="{FF2B5EF4-FFF2-40B4-BE49-F238E27FC236}">
                <a16:creationId xmlns:a16="http://schemas.microsoft.com/office/drawing/2014/main" id="{9DF97395-C435-400C-B9FB-0C8C72532E32}"/>
              </a:ext>
            </a:extLst>
          </p:cNvPr>
          <p:cNvSpPr>
            <a:spLocks noGrp="1"/>
          </p:cNvSpPr>
          <p:nvPr>
            <p:ph idx="1"/>
          </p:nvPr>
        </p:nvSpPr>
        <p:spPr/>
        <p:txBody>
          <a:bodyPr>
            <a:normAutofit/>
          </a:bodyPr>
          <a:lstStyle/>
          <a:p>
            <a:r>
              <a:rPr lang="en-US" sz="1800" dirty="0">
                <a:latin typeface="Calibri" panose="020F0502020204030204" pitchFamily="34" charset="0"/>
                <a:cs typeface="Calibri" panose="020F0502020204030204" pitchFamily="34" charset="0"/>
              </a:rPr>
              <a:t>Python Jupyter Notebook</a:t>
            </a:r>
          </a:p>
          <a:p>
            <a:r>
              <a:rPr lang="en-US" sz="1800" dirty="0">
                <a:latin typeface="Calibri" panose="020F0502020204030204" pitchFamily="34" charset="0"/>
                <a:cs typeface="Calibri" panose="020F0502020204030204" pitchFamily="34" charset="0"/>
              </a:rPr>
              <a:t>Pandas, Seaborn libraries</a:t>
            </a:r>
          </a:p>
          <a:p>
            <a:r>
              <a:rPr lang="en-US" sz="1800" dirty="0">
                <a:latin typeface="Calibri" panose="020F0502020204030204" pitchFamily="34" charset="0"/>
                <a:cs typeface="Calibri" panose="020F0502020204030204" pitchFamily="34" charset="0"/>
              </a:rPr>
              <a:t>Tableau for data visualization</a:t>
            </a:r>
          </a:p>
          <a:p>
            <a:r>
              <a:rPr lang="en-US" sz="1800" dirty="0">
                <a:latin typeface="Calibri" panose="020F0502020204030204" pitchFamily="34" charset="0"/>
                <a:cs typeface="Calibri" panose="020F0502020204030204" pitchFamily="34" charset="0"/>
              </a:rPr>
              <a:t>Excel for Data Cleaning</a:t>
            </a:r>
          </a:p>
        </p:txBody>
      </p:sp>
    </p:spTree>
    <p:extLst>
      <p:ext uri="{BB962C8B-B14F-4D97-AF65-F5344CB8AC3E}">
        <p14:creationId xmlns:p14="http://schemas.microsoft.com/office/powerpoint/2010/main" val="402667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A6D4-C2D1-4C1D-9DE8-8CEA734B1583}"/>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6A9D2385-4539-4A75-8467-9E599A2CD836}"/>
              </a:ext>
            </a:extLst>
          </p:cNvPr>
          <p:cNvSpPr>
            <a:spLocks noGrp="1"/>
          </p:cNvSpPr>
          <p:nvPr>
            <p:ph idx="1"/>
          </p:nvPr>
        </p:nvSpPr>
        <p:spPr/>
        <p:txBody>
          <a:bodyPr>
            <a:normAutofit/>
          </a:bodyPr>
          <a:lstStyle/>
          <a:p>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uto insurance company customer data</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with 24 columns and 10k rows</a:t>
            </a:r>
          </a:p>
          <a:p>
            <a:r>
              <a:rPr lang="en-US" sz="1800" dirty="0">
                <a:latin typeface="Calibri" panose="020F0502020204030204" pitchFamily="34" charset="0"/>
                <a:cs typeface="Times New Roman" panose="02020603050405020304" pitchFamily="18" charset="0"/>
              </a:rPr>
              <a:t>Acquired from Kaggle</a:t>
            </a:r>
            <a:endParaRPr lang="en-US" sz="1800" dirty="0"/>
          </a:p>
        </p:txBody>
      </p:sp>
    </p:spTree>
    <p:extLst>
      <p:ext uri="{BB962C8B-B14F-4D97-AF65-F5344CB8AC3E}">
        <p14:creationId xmlns:p14="http://schemas.microsoft.com/office/powerpoint/2010/main" val="243045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DBB0D-EB36-401C-A4C2-D8A56BBEFC88}"/>
              </a:ext>
            </a:extLst>
          </p:cNvPr>
          <p:cNvSpPr>
            <a:spLocks noGrp="1"/>
          </p:cNvSpPr>
          <p:nvPr>
            <p:ph type="title"/>
          </p:nvPr>
        </p:nvSpPr>
        <p:spPr>
          <a:xfrm>
            <a:off x="630936" y="640080"/>
            <a:ext cx="4818888" cy="1481328"/>
          </a:xfrm>
        </p:spPr>
        <p:txBody>
          <a:bodyPr anchor="b">
            <a:normAutofit/>
          </a:bodyPr>
          <a:lstStyle/>
          <a:p>
            <a:r>
              <a:rPr lang="en-US" sz="5200"/>
              <a:t>Data Cleaning</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21B1BB"/>
          </a:solidFill>
          <a:ln w="38100" cap="rnd">
            <a:solidFill>
              <a:srgbClr val="21B1B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23F5C6-E737-4D93-9ED4-EA0E15AA55EF}"/>
              </a:ext>
            </a:extLst>
          </p:cNvPr>
          <p:cNvSpPr>
            <a:spLocks noGrp="1"/>
          </p:cNvSpPr>
          <p:nvPr>
            <p:ph idx="1"/>
          </p:nvPr>
        </p:nvSpPr>
        <p:spPr>
          <a:xfrm>
            <a:off x="630936" y="2660904"/>
            <a:ext cx="4818888" cy="3547872"/>
          </a:xfrm>
        </p:spPr>
        <p:txBody>
          <a:bodyPr anchor="t">
            <a:normAutofit/>
          </a:bodyPr>
          <a:lstStyle/>
          <a:p>
            <a:pPr>
              <a:lnSpc>
                <a:spcPct val="100000"/>
              </a:lnSpc>
            </a:pPr>
            <a:endParaRPr lang="en-US" sz="150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US" sz="1500">
                <a:effectLst/>
                <a:latin typeface="Calibri" panose="020F0502020204030204" pitchFamily="34" charset="0"/>
                <a:ea typeface="Calibri" panose="020F0502020204030204" pitchFamily="34" charset="0"/>
                <a:cs typeface="Times New Roman" panose="02020603050405020304" pitchFamily="18" charset="0"/>
              </a:rPr>
              <a:t>With the initial data being in CSV format, column “Vehicle size” has got some unnatural value #name. To replace this, I have observed the frequency of the values, out of which vehicle size “medium” has appeared around 7000 times out of 9500 rows. So, replaced those with Medium.</a:t>
            </a:r>
          </a:p>
          <a:p>
            <a:pPr>
              <a:lnSpc>
                <a:spcPct val="100000"/>
              </a:lnSpc>
            </a:pPr>
            <a:r>
              <a:rPr lang="en-US" sz="1500">
                <a:effectLst/>
                <a:latin typeface="Calibri" panose="020F0502020204030204" pitchFamily="34" charset="0"/>
                <a:ea typeface="Calibri" panose="020F0502020204030204" pitchFamily="34" charset="0"/>
                <a:cs typeface="Times New Roman" panose="02020603050405020304" pitchFamily="18" charset="0"/>
              </a:rPr>
              <a:t>Also, in this phase, made note of those columns like “ effective date”, and “Location” </a:t>
            </a:r>
            <a:r>
              <a:rPr lang="en-US" sz="1500" err="1">
                <a:effectLst/>
                <a:latin typeface="Calibri" panose="020F0502020204030204" pitchFamily="34" charset="0"/>
                <a:ea typeface="Calibri" panose="020F0502020204030204" pitchFamily="34" charset="0"/>
                <a:cs typeface="Times New Roman" panose="02020603050405020304" pitchFamily="18" charset="0"/>
              </a:rPr>
              <a:t>etc</a:t>
            </a:r>
            <a:r>
              <a:rPr lang="en-US" sz="1500">
                <a:effectLst/>
                <a:latin typeface="Calibri" panose="020F0502020204030204" pitchFamily="34" charset="0"/>
                <a:ea typeface="Calibri" panose="020F0502020204030204" pitchFamily="34" charset="0"/>
                <a:cs typeface="Times New Roman" panose="02020603050405020304" pitchFamily="18" charset="0"/>
              </a:rPr>
              <a:t> which has nothing to do with our target variable and to remove them later.</a:t>
            </a:r>
          </a:p>
          <a:p>
            <a:pPr>
              <a:lnSpc>
                <a:spcPct val="100000"/>
              </a:lnSpc>
            </a:pPr>
            <a:endParaRPr lang="en-US" sz="1500">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3">
            <a:extLst>
              <a:ext uri="{FF2B5EF4-FFF2-40B4-BE49-F238E27FC236}">
                <a16:creationId xmlns:a16="http://schemas.microsoft.com/office/drawing/2014/main" id="{913C1FDC-57E4-492F-91AE-CA66AF0C6D6F}"/>
              </a:ext>
            </a:extLst>
          </p:cNvPr>
          <p:cNvPicPr/>
          <p:nvPr/>
        </p:nvPicPr>
        <p:blipFill>
          <a:blip r:embed="rId4"/>
          <a:stretch>
            <a:fillRect/>
          </a:stretch>
        </p:blipFill>
        <p:spPr>
          <a:xfrm>
            <a:off x="6266786" y="640080"/>
            <a:ext cx="5123492" cy="5577840"/>
          </a:xfrm>
          <a:prstGeom prst="rect">
            <a:avLst/>
          </a:prstGeom>
        </p:spPr>
      </p:pic>
    </p:spTree>
    <p:extLst>
      <p:ext uri="{BB962C8B-B14F-4D97-AF65-F5344CB8AC3E}">
        <p14:creationId xmlns:p14="http://schemas.microsoft.com/office/powerpoint/2010/main" val="2075547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6DA9F6-7745-4201-A71A-A8FB642937CD}"/>
              </a:ext>
            </a:extLst>
          </p:cNvPr>
          <p:cNvSpPr>
            <a:spLocks noGrp="1"/>
          </p:cNvSpPr>
          <p:nvPr>
            <p:ph type="title"/>
          </p:nvPr>
        </p:nvSpPr>
        <p:spPr>
          <a:xfrm>
            <a:off x="630936" y="640080"/>
            <a:ext cx="4818888" cy="1481328"/>
          </a:xfrm>
        </p:spPr>
        <p:txBody>
          <a:bodyPr anchor="b">
            <a:normAutofit/>
          </a:bodyPr>
          <a:lstStyle/>
          <a:p>
            <a:pPr>
              <a:lnSpc>
                <a:spcPct val="90000"/>
              </a:lnSpc>
            </a:pPr>
            <a:r>
              <a:rPr lang="en-US" dirty="0"/>
              <a:t>Exploratory Data Analysis</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21B1BB"/>
          </a:solidFill>
          <a:ln w="38100" cap="rnd">
            <a:solidFill>
              <a:srgbClr val="21B1B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1AA6F4-02F1-4CC9-AD78-D13142E6ECCF}"/>
              </a:ext>
            </a:extLst>
          </p:cNvPr>
          <p:cNvSpPr>
            <a:spLocks noGrp="1"/>
          </p:cNvSpPr>
          <p:nvPr>
            <p:ph idx="1"/>
          </p:nvPr>
        </p:nvSpPr>
        <p:spPr>
          <a:xfrm>
            <a:off x="630936" y="2660904"/>
            <a:ext cx="4818888" cy="3547872"/>
          </a:xfrm>
        </p:spPr>
        <p:txBody>
          <a:bodyPr anchor="t">
            <a:normAutofit/>
          </a:bodyPr>
          <a:lstStyle/>
          <a:p>
            <a:r>
              <a:rPr lang="en-US" u="sng" dirty="0">
                <a:latin typeface="Calibri" panose="020F0502020204030204" pitchFamily="34" charset="0"/>
                <a:cs typeface="Calibri" panose="020F0502020204030204" pitchFamily="34" charset="0"/>
              </a:rPr>
              <a:t>Numerical data</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It reveals that Monthly premium Auto, Income, total claim amount has major effect on CLV, with being number of policies and number of open complaints has minor effects.</a:t>
            </a:r>
          </a:p>
          <a:p>
            <a:pPr marL="0" indent="0">
              <a:buNone/>
            </a:pPr>
            <a:endParaRPr lang="en-US" u="sng" dirty="0">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3">
            <a:extLst>
              <a:ext uri="{FF2B5EF4-FFF2-40B4-BE49-F238E27FC236}">
                <a16:creationId xmlns:a16="http://schemas.microsoft.com/office/drawing/2014/main" id="{1FA6E445-1DAE-4F5A-90C6-3EB1306A8BD3}"/>
              </a:ext>
            </a:extLst>
          </p:cNvPr>
          <p:cNvPicPr/>
          <p:nvPr/>
        </p:nvPicPr>
        <p:blipFill>
          <a:blip r:embed="rId4"/>
          <a:stretch>
            <a:fillRect/>
          </a:stretch>
        </p:blipFill>
        <p:spPr>
          <a:xfrm>
            <a:off x="6099048" y="1343923"/>
            <a:ext cx="5458968" cy="4203404"/>
          </a:xfrm>
          <a:prstGeom prst="rect">
            <a:avLst/>
          </a:prstGeom>
        </p:spPr>
      </p:pic>
    </p:spTree>
    <p:extLst>
      <p:ext uri="{BB962C8B-B14F-4D97-AF65-F5344CB8AC3E}">
        <p14:creationId xmlns:p14="http://schemas.microsoft.com/office/powerpoint/2010/main" val="74793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FB547-20B8-4D48-9635-B744013AF58F}"/>
              </a:ext>
            </a:extLst>
          </p:cNvPr>
          <p:cNvSpPr>
            <a:spLocks noGrp="1"/>
          </p:cNvSpPr>
          <p:nvPr>
            <p:ph type="title"/>
          </p:nvPr>
        </p:nvSpPr>
        <p:spPr>
          <a:xfrm>
            <a:off x="630936" y="786384"/>
            <a:ext cx="3419856" cy="1600200"/>
          </a:xfrm>
        </p:spPr>
        <p:txBody>
          <a:bodyPr anchor="ctr">
            <a:normAutofit/>
          </a:bodyPr>
          <a:lstStyle/>
          <a:p>
            <a:pPr>
              <a:lnSpc>
                <a:spcPct val="90000"/>
              </a:lnSpc>
            </a:pPr>
            <a:r>
              <a:rPr lang="en-US" sz="3400"/>
              <a:t>Exploratory Data Analysis - cont</a:t>
            </a:r>
          </a:p>
        </p:txBody>
      </p:sp>
      <mc:AlternateContent xmlns:mc="http://schemas.openxmlformats.org/markup-compatibility/2006">
        <mc:Choice xmlns:p14="http://schemas.microsoft.com/office/powerpoint/2010/main" Requires="p14">
          <p:contentPart p14:bwMode="auto" r:id="rId2">
            <p14:nvContentPartPr>
              <p14:cNvPr id="35" name="Ink 2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35" name="Ink 2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36"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21B1BB"/>
          </a:solidFill>
          <a:ln w="34925">
            <a:solidFill>
              <a:srgbClr val="21B1B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132AD3-9FF7-4355-B940-7913C3080113}"/>
              </a:ext>
            </a:extLst>
          </p:cNvPr>
          <p:cNvSpPr>
            <a:spLocks noGrp="1"/>
          </p:cNvSpPr>
          <p:nvPr>
            <p:ph idx="1"/>
          </p:nvPr>
        </p:nvSpPr>
        <p:spPr>
          <a:xfrm>
            <a:off x="4654295" y="786384"/>
            <a:ext cx="6894576" cy="1600200"/>
          </a:xfrm>
        </p:spPr>
        <p:txBody>
          <a:bodyPr anchor="ctr">
            <a:normAutofit/>
          </a:bodyPr>
          <a:lstStyle/>
          <a:p>
            <a:r>
              <a:rPr lang="en-US" sz="1800" dirty="0">
                <a:latin typeface="Calibri" panose="020F0502020204030204" pitchFamily="34" charset="0"/>
                <a:cs typeface="Calibri" panose="020F0502020204030204" pitchFamily="34" charset="0"/>
              </a:rPr>
              <a:t>Applied normalizing the data by applying square transformations, but resulted in more peaks and increased skewness</a:t>
            </a:r>
          </a:p>
          <a:p>
            <a:endParaRPr lang="en-US" sz="2000" dirty="0"/>
          </a:p>
        </p:txBody>
      </p:sp>
      <p:pic>
        <p:nvPicPr>
          <p:cNvPr id="21" name="Picture 20">
            <a:extLst>
              <a:ext uri="{FF2B5EF4-FFF2-40B4-BE49-F238E27FC236}">
                <a16:creationId xmlns:a16="http://schemas.microsoft.com/office/drawing/2014/main" id="{B4474E11-2ED8-4568-ABC1-FCA8F534D417}"/>
              </a:ext>
            </a:extLst>
          </p:cNvPr>
          <p:cNvPicPr/>
          <p:nvPr/>
        </p:nvPicPr>
        <p:blipFill>
          <a:blip r:embed="rId4"/>
          <a:stretch>
            <a:fillRect/>
          </a:stretch>
        </p:blipFill>
        <p:spPr>
          <a:xfrm>
            <a:off x="466344" y="2749235"/>
            <a:ext cx="5468112" cy="3608953"/>
          </a:xfrm>
          <a:prstGeom prst="rect">
            <a:avLst/>
          </a:prstGeom>
        </p:spPr>
      </p:pic>
      <p:pic>
        <p:nvPicPr>
          <p:cNvPr id="23" name="Picture 22">
            <a:extLst>
              <a:ext uri="{FF2B5EF4-FFF2-40B4-BE49-F238E27FC236}">
                <a16:creationId xmlns:a16="http://schemas.microsoft.com/office/drawing/2014/main" id="{CFE9CE15-C3D8-4D10-9262-DB26BB6BDDC7}"/>
              </a:ext>
            </a:extLst>
          </p:cNvPr>
          <p:cNvPicPr/>
          <p:nvPr/>
        </p:nvPicPr>
        <p:blipFill>
          <a:blip r:embed="rId5"/>
          <a:stretch>
            <a:fillRect/>
          </a:stretch>
        </p:blipFill>
        <p:spPr>
          <a:xfrm>
            <a:off x="6254496" y="2831257"/>
            <a:ext cx="5468112" cy="3444910"/>
          </a:xfrm>
          <a:prstGeom prst="rect">
            <a:avLst/>
          </a:prstGeom>
        </p:spPr>
      </p:pic>
    </p:spTree>
    <p:extLst>
      <p:ext uri="{BB962C8B-B14F-4D97-AF65-F5344CB8AC3E}">
        <p14:creationId xmlns:p14="http://schemas.microsoft.com/office/powerpoint/2010/main" val="3024931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68905-B72D-4724-909A-0601A95AAA95}"/>
              </a:ext>
            </a:extLst>
          </p:cNvPr>
          <p:cNvSpPr>
            <a:spLocks noGrp="1"/>
          </p:cNvSpPr>
          <p:nvPr>
            <p:ph type="title"/>
          </p:nvPr>
        </p:nvSpPr>
        <p:spPr>
          <a:xfrm>
            <a:off x="630936" y="786384"/>
            <a:ext cx="3419856" cy="1600200"/>
          </a:xfrm>
        </p:spPr>
        <p:txBody>
          <a:bodyPr anchor="ctr">
            <a:normAutofit/>
          </a:bodyPr>
          <a:lstStyle/>
          <a:p>
            <a:pPr>
              <a:lnSpc>
                <a:spcPct val="90000"/>
              </a:lnSpc>
            </a:pPr>
            <a:r>
              <a:rPr lang="en-US" sz="3400"/>
              <a:t>Exploratory data analysis - cont</a:t>
            </a:r>
          </a:p>
        </p:txBody>
      </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21B1BB"/>
          </a:solidFill>
          <a:ln w="34925">
            <a:solidFill>
              <a:srgbClr val="21B1B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F5A1C3-A4C1-4A59-80FC-F84E066D512A}"/>
              </a:ext>
            </a:extLst>
          </p:cNvPr>
          <p:cNvSpPr>
            <a:spLocks noGrp="1"/>
          </p:cNvSpPr>
          <p:nvPr>
            <p:ph idx="1"/>
          </p:nvPr>
        </p:nvSpPr>
        <p:spPr>
          <a:xfrm>
            <a:off x="4654295" y="786384"/>
            <a:ext cx="6894576" cy="2560498"/>
          </a:xfrm>
        </p:spPr>
        <p:txBody>
          <a:bodyPr anchor="ctr">
            <a:normAutofit fontScale="92500" lnSpcReduction="20000"/>
          </a:bodyPr>
          <a:lstStyle/>
          <a:p>
            <a:r>
              <a:rPr lang="en-US" sz="2000" dirty="0">
                <a:latin typeface="Calibri" panose="020F0502020204030204" pitchFamily="34" charset="0"/>
                <a:cs typeface="Calibri" panose="020F0502020204030204" pitchFamily="34" charset="0"/>
              </a:rPr>
              <a:t>There were some outliers in those columns, but removing those could lead to loss of potential customers</a:t>
            </a:r>
          </a:p>
          <a:p>
            <a:r>
              <a:rPr lang="en-US" sz="2000" dirty="0">
                <a:latin typeface="Calibri" panose="020F0502020204030204" pitchFamily="34" charset="0"/>
                <a:cs typeface="Calibri" panose="020F0502020204030204" pitchFamily="34" charset="0"/>
              </a:rPr>
              <a:t>Decided to stick with the original data</a:t>
            </a:r>
          </a:p>
          <a:p>
            <a:r>
              <a:rPr lang="en-US" sz="2000" dirty="0">
                <a:latin typeface="Calibri" panose="020F0502020204030204" pitchFamily="34" charset="0"/>
                <a:cs typeface="Calibri" panose="020F0502020204030204" pitchFamily="34" charset="0"/>
              </a:rPr>
              <a:t>Key: With this EDA, Monthly premium auto ( i.e., which we pay in installments to insurance provider for coverage), and total claim amount( i.e., the amount which can be claimed from insurance provider), and customers income has impact on CLV, which seems meaningful.</a:t>
            </a:r>
          </a:p>
        </p:txBody>
      </p:sp>
      <p:pic>
        <p:nvPicPr>
          <p:cNvPr id="6" name="Picture 5">
            <a:extLst>
              <a:ext uri="{FF2B5EF4-FFF2-40B4-BE49-F238E27FC236}">
                <a16:creationId xmlns:a16="http://schemas.microsoft.com/office/drawing/2014/main" id="{1770BBBF-7CCE-464B-AAA5-D3F42EA90860}"/>
              </a:ext>
            </a:extLst>
          </p:cNvPr>
          <p:cNvPicPr/>
          <p:nvPr/>
        </p:nvPicPr>
        <p:blipFill>
          <a:blip r:embed="rId4"/>
          <a:stretch>
            <a:fillRect/>
          </a:stretch>
        </p:blipFill>
        <p:spPr>
          <a:xfrm>
            <a:off x="656492" y="3275860"/>
            <a:ext cx="5087815" cy="3262100"/>
          </a:xfrm>
          <a:prstGeom prst="rect">
            <a:avLst/>
          </a:prstGeom>
        </p:spPr>
      </p:pic>
      <p:pic>
        <p:nvPicPr>
          <p:cNvPr id="5" name="Picture 4">
            <a:extLst>
              <a:ext uri="{FF2B5EF4-FFF2-40B4-BE49-F238E27FC236}">
                <a16:creationId xmlns:a16="http://schemas.microsoft.com/office/drawing/2014/main" id="{DC2E478B-360C-4AB8-904E-019B169415E8}"/>
              </a:ext>
            </a:extLst>
          </p:cNvPr>
          <p:cNvPicPr/>
          <p:nvPr/>
        </p:nvPicPr>
        <p:blipFill>
          <a:blip r:embed="rId5"/>
          <a:stretch>
            <a:fillRect/>
          </a:stretch>
        </p:blipFill>
        <p:spPr>
          <a:xfrm>
            <a:off x="6254496" y="3346882"/>
            <a:ext cx="5468112" cy="3175350"/>
          </a:xfrm>
          <a:prstGeom prst="rect">
            <a:avLst/>
          </a:prstGeom>
        </p:spPr>
      </p:pic>
    </p:spTree>
    <p:extLst>
      <p:ext uri="{BB962C8B-B14F-4D97-AF65-F5344CB8AC3E}">
        <p14:creationId xmlns:p14="http://schemas.microsoft.com/office/powerpoint/2010/main" val="220592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173C79-E951-421C-A338-3CD19F404876}"/>
              </a:ext>
            </a:extLst>
          </p:cNvPr>
          <p:cNvSpPr>
            <a:spLocks noGrp="1"/>
          </p:cNvSpPr>
          <p:nvPr>
            <p:ph type="title"/>
          </p:nvPr>
        </p:nvSpPr>
        <p:spPr>
          <a:xfrm>
            <a:off x="630936" y="640080"/>
            <a:ext cx="4818888" cy="1481328"/>
          </a:xfrm>
        </p:spPr>
        <p:txBody>
          <a:bodyPr anchor="b">
            <a:normAutofit/>
          </a:bodyPr>
          <a:lstStyle/>
          <a:p>
            <a:pPr>
              <a:lnSpc>
                <a:spcPct val="90000"/>
              </a:lnSpc>
            </a:pPr>
            <a:r>
              <a:rPr lang="en-US" dirty="0"/>
              <a:t>Data Visualization</a:t>
            </a:r>
            <a:endParaRPr lang="en-US"/>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21B1BB"/>
          </a:solidFill>
          <a:ln w="38100" cap="rnd">
            <a:solidFill>
              <a:srgbClr val="21B1B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5FA00C-E783-4BF2-8FE1-60AF282D402B}"/>
              </a:ext>
            </a:extLst>
          </p:cNvPr>
          <p:cNvSpPr>
            <a:spLocks noGrp="1"/>
          </p:cNvSpPr>
          <p:nvPr>
            <p:ph idx="1"/>
          </p:nvPr>
        </p:nvSpPr>
        <p:spPr>
          <a:xfrm>
            <a:off x="630936" y="2660904"/>
            <a:ext cx="4818888" cy="3547872"/>
          </a:xfrm>
        </p:spPr>
        <p:txBody>
          <a:bodyPr anchor="t">
            <a:normAutofit/>
          </a:bodyPr>
          <a:lstStyle/>
          <a:p>
            <a:r>
              <a:rPr lang="en-US" u="sng" dirty="0">
                <a:latin typeface="Calibri" panose="020F0502020204030204" pitchFamily="34" charset="0"/>
                <a:cs typeface="Calibri" panose="020F0502020204030204" pitchFamily="34" charset="0"/>
              </a:rPr>
              <a:t>Engagement Rate overall</a:t>
            </a:r>
          </a:p>
          <a:p>
            <a:pPr marL="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F</a:t>
            </a:r>
            <a:r>
              <a:rPr lang="en-US" sz="1800" dirty="0">
                <a:effectLst/>
                <a:latin typeface="Calibri" panose="020F0502020204030204" pitchFamily="34" charset="0"/>
                <a:ea typeface="Calibri" panose="020F0502020204030204" pitchFamily="34" charset="0"/>
                <a:cs typeface="Times New Roman" panose="02020603050405020304" pitchFamily="18" charset="0"/>
              </a:rPr>
              <a:t>or this insurance company the overall response rate is low, and key changes have to be made to make the customers respond to company’s strategies.</a:t>
            </a:r>
          </a:p>
          <a:p>
            <a:pPr marL="0" indent="0">
              <a:buNone/>
            </a:pPr>
            <a:endParaRPr lang="en-US" u="sng" dirty="0">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3">
            <a:extLst>
              <a:ext uri="{FF2B5EF4-FFF2-40B4-BE49-F238E27FC236}">
                <a16:creationId xmlns:a16="http://schemas.microsoft.com/office/drawing/2014/main" id="{FE45104D-508C-4340-A5D3-326B27A11DB3}"/>
              </a:ext>
            </a:extLst>
          </p:cNvPr>
          <p:cNvPicPr/>
          <p:nvPr/>
        </p:nvPicPr>
        <p:blipFill>
          <a:blip r:embed="rId4"/>
          <a:stretch>
            <a:fillRect/>
          </a:stretch>
        </p:blipFill>
        <p:spPr>
          <a:xfrm>
            <a:off x="6099048" y="760929"/>
            <a:ext cx="5458968" cy="5336141"/>
          </a:xfrm>
          <a:prstGeom prst="rect">
            <a:avLst/>
          </a:prstGeom>
        </p:spPr>
      </p:pic>
    </p:spTree>
    <p:extLst>
      <p:ext uri="{BB962C8B-B14F-4D97-AF65-F5344CB8AC3E}">
        <p14:creationId xmlns:p14="http://schemas.microsoft.com/office/powerpoint/2010/main" val="459162409"/>
      </p:ext>
    </p:extLst>
  </p:cSld>
  <p:clrMapOvr>
    <a:masterClrMapping/>
  </p:clrMapOvr>
</p:sld>
</file>

<file path=ppt/theme/theme1.xml><?xml version="1.0" encoding="utf-8"?>
<a:theme xmlns:a="http://schemas.openxmlformats.org/drawingml/2006/main" name="SketchyVTI">
  <a:themeElements>
    <a:clrScheme name="AnalogousFromRegularSeedRightStep">
      <a:dk1>
        <a:srgbClr val="000000"/>
      </a:dk1>
      <a:lt1>
        <a:srgbClr val="FFFFFF"/>
      </a:lt1>
      <a:dk2>
        <a:srgbClr val="1C2732"/>
      </a:dk2>
      <a:lt2>
        <a:srgbClr val="F3F0F0"/>
      </a:lt2>
      <a:accent1>
        <a:srgbClr val="21B1BB"/>
      </a:accent1>
      <a:accent2>
        <a:srgbClr val="177AD5"/>
      </a:accent2>
      <a:accent3>
        <a:srgbClr val="293DE7"/>
      </a:accent3>
      <a:accent4>
        <a:srgbClr val="602AD8"/>
      </a:accent4>
      <a:accent5>
        <a:srgbClr val="B329E7"/>
      </a:accent5>
      <a:accent6>
        <a:srgbClr val="D517B9"/>
      </a:accent6>
      <a:hlink>
        <a:srgbClr val="BF473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8914</TotalTime>
  <Words>860</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Dubai</vt:lpstr>
      <vt:lpstr>Modern Love</vt:lpstr>
      <vt:lpstr>The Hand</vt:lpstr>
      <vt:lpstr>SketchyVTI</vt:lpstr>
      <vt:lpstr>Predicting Customer Lifetime Value (CLV)</vt:lpstr>
      <vt:lpstr>Introduction</vt:lpstr>
      <vt:lpstr>Tools </vt:lpstr>
      <vt:lpstr>Data description</vt:lpstr>
      <vt:lpstr>Data Cleaning</vt:lpstr>
      <vt:lpstr>Exploratory Data Analysis</vt:lpstr>
      <vt:lpstr>Exploratory Data Analysis - cont</vt:lpstr>
      <vt:lpstr>Exploratory data analysis - cont</vt:lpstr>
      <vt:lpstr>Data Visualization</vt:lpstr>
      <vt:lpstr>Data Visualization - 2</vt:lpstr>
      <vt:lpstr>Data Visualization - 3</vt:lpstr>
      <vt:lpstr>Data Visualization 4</vt:lpstr>
      <vt:lpstr>Feature Selection( Categorical Variables)</vt:lpstr>
      <vt:lpstr>Feature Selection (Categorical Variables) - cont</vt:lpstr>
      <vt:lpstr>Model Selection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Lifetime Value (CLV)</dc:title>
  <dc:creator>anandp8181@gmail.com</dc:creator>
  <cp:lastModifiedBy>anandp8181@gmail.com</cp:lastModifiedBy>
  <cp:revision>5</cp:revision>
  <dcterms:created xsi:type="dcterms:W3CDTF">2020-12-02T19:26:53Z</dcterms:created>
  <dcterms:modified xsi:type="dcterms:W3CDTF">2020-12-09T00:01:52Z</dcterms:modified>
</cp:coreProperties>
</file>