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4" Type="http://schemas.openxmlformats.org/officeDocument/2006/relationships/image" Target="../media/image11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2222F30-0889-4516-9B47-735E3E7B6F5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FC0DB3D8-2E77-48D9-9C8C-6AF914EE8729}">
      <dgm:prSet/>
      <dgm:spPr/>
      <dgm:t>
        <a:bodyPr/>
        <a:lstStyle/>
        <a:p>
          <a:r>
            <a:rPr lang="en-US"/>
            <a:t>Dataset can be updated later by including more columns such as crime incident information reporting by city-wise, Accused and Victim information in order to collect more meaningful data.</a:t>
          </a:r>
        </a:p>
      </dgm:t>
    </dgm:pt>
    <dgm:pt modelId="{7B167C81-28B1-4DFE-93BA-09D0D9807DD9}" type="parTrans" cxnId="{37365E71-D11A-40CF-84A6-DADB64390304}">
      <dgm:prSet/>
      <dgm:spPr/>
      <dgm:t>
        <a:bodyPr/>
        <a:lstStyle/>
        <a:p>
          <a:endParaRPr lang="en-US"/>
        </a:p>
      </dgm:t>
    </dgm:pt>
    <dgm:pt modelId="{89C8D93C-4811-4378-AF80-ABF997D30C3C}" type="sibTrans" cxnId="{37365E71-D11A-40CF-84A6-DADB64390304}">
      <dgm:prSet/>
      <dgm:spPr/>
      <dgm:t>
        <a:bodyPr/>
        <a:lstStyle/>
        <a:p>
          <a:endParaRPr lang="en-US"/>
        </a:p>
      </dgm:t>
    </dgm:pt>
    <dgm:pt modelId="{E0033790-C766-4F70-803E-D04DA8896420}">
      <dgm:prSet/>
      <dgm:spPr/>
      <dgm:t>
        <a:bodyPr/>
        <a:lstStyle/>
        <a:p>
          <a:r>
            <a:rPr lang="en-US"/>
            <a:t>Good Usability and interactivity.</a:t>
          </a:r>
        </a:p>
      </dgm:t>
    </dgm:pt>
    <dgm:pt modelId="{37C34470-1B49-47CC-8FDA-CB264CEF5316}" type="parTrans" cxnId="{8AC491E5-07A4-47A1-8632-96F51B4D346B}">
      <dgm:prSet/>
      <dgm:spPr/>
      <dgm:t>
        <a:bodyPr/>
        <a:lstStyle/>
        <a:p>
          <a:endParaRPr lang="en-US"/>
        </a:p>
      </dgm:t>
    </dgm:pt>
    <dgm:pt modelId="{CE060D7A-54F7-4991-BF6C-BC0AE08E34FE}" type="sibTrans" cxnId="{8AC491E5-07A4-47A1-8632-96F51B4D346B}">
      <dgm:prSet/>
      <dgm:spPr/>
      <dgm:t>
        <a:bodyPr/>
        <a:lstStyle/>
        <a:p>
          <a:endParaRPr lang="en-US"/>
        </a:p>
      </dgm:t>
    </dgm:pt>
    <dgm:pt modelId="{51D3A4DD-E299-4D2C-AE9B-B617586FCF7F}" type="pres">
      <dgm:prSet presAssocID="{42222F30-0889-4516-9B47-735E3E7B6F5A}" presName="root" presStyleCnt="0">
        <dgm:presLayoutVars>
          <dgm:dir/>
          <dgm:resizeHandles val="exact"/>
        </dgm:presLayoutVars>
      </dgm:prSet>
      <dgm:spPr/>
    </dgm:pt>
    <dgm:pt modelId="{AEF337EE-4C5A-4560-947D-4504D3F2406A}" type="pres">
      <dgm:prSet presAssocID="{FC0DB3D8-2E77-48D9-9C8C-6AF914EE8729}" presName="compNode" presStyleCnt="0"/>
      <dgm:spPr/>
    </dgm:pt>
    <dgm:pt modelId="{3B4479A7-F25F-4F7D-8B76-519E0E64431C}" type="pres">
      <dgm:prSet presAssocID="{FC0DB3D8-2E77-48D9-9C8C-6AF914EE8729}" presName="bgRect" presStyleLbl="bgShp" presStyleIdx="0" presStyleCnt="2"/>
      <dgm:spPr/>
    </dgm:pt>
    <dgm:pt modelId="{9BFA7C16-C366-42E4-AA96-F943F5358923}" type="pres">
      <dgm:prSet presAssocID="{FC0DB3D8-2E77-48D9-9C8C-6AF914EE8729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388A3592-E1EA-4640-A5DA-4409F599EBDB}" type="pres">
      <dgm:prSet presAssocID="{FC0DB3D8-2E77-48D9-9C8C-6AF914EE8729}" presName="spaceRect" presStyleCnt="0"/>
      <dgm:spPr/>
    </dgm:pt>
    <dgm:pt modelId="{2B89315F-E0D2-4DD6-AFEF-23F81150FBA5}" type="pres">
      <dgm:prSet presAssocID="{FC0DB3D8-2E77-48D9-9C8C-6AF914EE8729}" presName="parTx" presStyleLbl="revTx" presStyleIdx="0" presStyleCnt="2">
        <dgm:presLayoutVars>
          <dgm:chMax val="0"/>
          <dgm:chPref val="0"/>
        </dgm:presLayoutVars>
      </dgm:prSet>
      <dgm:spPr/>
    </dgm:pt>
    <dgm:pt modelId="{672419F6-006E-450D-9249-AF0AF22BF1F4}" type="pres">
      <dgm:prSet presAssocID="{89C8D93C-4811-4378-AF80-ABF997D30C3C}" presName="sibTrans" presStyleCnt="0"/>
      <dgm:spPr/>
    </dgm:pt>
    <dgm:pt modelId="{17BF3058-C385-483D-AEBB-DB9888B486F7}" type="pres">
      <dgm:prSet presAssocID="{E0033790-C766-4F70-803E-D04DA8896420}" presName="compNode" presStyleCnt="0"/>
      <dgm:spPr/>
    </dgm:pt>
    <dgm:pt modelId="{723D25AC-5392-4BC8-99F3-C063162121E9}" type="pres">
      <dgm:prSet presAssocID="{E0033790-C766-4F70-803E-D04DA8896420}" presName="bgRect" presStyleLbl="bgShp" presStyleIdx="1" presStyleCnt="2"/>
      <dgm:spPr/>
    </dgm:pt>
    <dgm:pt modelId="{29240D16-3392-4DCB-95F7-FD56F488AE8E}" type="pres">
      <dgm:prSet presAssocID="{E0033790-C766-4F70-803E-D04DA8896420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humbs Up Sign"/>
        </a:ext>
      </dgm:extLst>
    </dgm:pt>
    <dgm:pt modelId="{4447DAD5-26F8-4901-BE46-B5BDC6E05BB8}" type="pres">
      <dgm:prSet presAssocID="{E0033790-C766-4F70-803E-D04DA8896420}" presName="spaceRect" presStyleCnt="0"/>
      <dgm:spPr/>
    </dgm:pt>
    <dgm:pt modelId="{A28B764E-E26B-44F7-AC90-897587D11F25}" type="pres">
      <dgm:prSet presAssocID="{E0033790-C766-4F70-803E-D04DA8896420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E52C575B-6C87-42D0-B473-716C32D812AB}" type="presOf" srcId="{E0033790-C766-4F70-803E-D04DA8896420}" destId="{A28B764E-E26B-44F7-AC90-897587D11F25}" srcOrd="0" destOrd="0" presId="urn:microsoft.com/office/officeart/2018/2/layout/IconVerticalSolidList"/>
    <dgm:cxn modelId="{37365E71-D11A-40CF-84A6-DADB64390304}" srcId="{42222F30-0889-4516-9B47-735E3E7B6F5A}" destId="{FC0DB3D8-2E77-48D9-9C8C-6AF914EE8729}" srcOrd="0" destOrd="0" parTransId="{7B167C81-28B1-4DFE-93BA-09D0D9807DD9}" sibTransId="{89C8D93C-4811-4378-AF80-ABF997D30C3C}"/>
    <dgm:cxn modelId="{3472DB5A-D3A8-4636-B6E2-D3497CC02699}" type="presOf" srcId="{FC0DB3D8-2E77-48D9-9C8C-6AF914EE8729}" destId="{2B89315F-E0D2-4DD6-AFEF-23F81150FBA5}" srcOrd="0" destOrd="0" presId="urn:microsoft.com/office/officeart/2018/2/layout/IconVerticalSolidList"/>
    <dgm:cxn modelId="{9A886496-B02A-4823-9086-E31D7986EFD3}" type="presOf" srcId="{42222F30-0889-4516-9B47-735E3E7B6F5A}" destId="{51D3A4DD-E299-4D2C-AE9B-B617586FCF7F}" srcOrd="0" destOrd="0" presId="urn:microsoft.com/office/officeart/2018/2/layout/IconVerticalSolidList"/>
    <dgm:cxn modelId="{8AC491E5-07A4-47A1-8632-96F51B4D346B}" srcId="{42222F30-0889-4516-9B47-735E3E7B6F5A}" destId="{E0033790-C766-4F70-803E-D04DA8896420}" srcOrd="1" destOrd="0" parTransId="{37C34470-1B49-47CC-8FDA-CB264CEF5316}" sibTransId="{CE060D7A-54F7-4991-BF6C-BC0AE08E34FE}"/>
    <dgm:cxn modelId="{2E13AA4E-9453-4E46-9453-0D282AFC34BE}" type="presParOf" srcId="{51D3A4DD-E299-4D2C-AE9B-B617586FCF7F}" destId="{AEF337EE-4C5A-4560-947D-4504D3F2406A}" srcOrd="0" destOrd="0" presId="urn:microsoft.com/office/officeart/2018/2/layout/IconVerticalSolidList"/>
    <dgm:cxn modelId="{A41602A2-7450-47BA-92E2-9400294CC002}" type="presParOf" srcId="{AEF337EE-4C5A-4560-947D-4504D3F2406A}" destId="{3B4479A7-F25F-4F7D-8B76-519E0E64431C}" srcOrd="0" destOrd="0" presId="urn:microsoft.com/office/officeart/2018/2/layout/IconVerticalSolidList"/>
    <dgm:cxn modelId="{B059653E-974C-40FA-BEE1-412D81B57AFD}" type="presParOf" srcId="{AEF337EE-4C5A-4560-947D-4504D3F2406A}" destId="{9BFA7C16-C366-42E4-AA96-F943F5358923}" srcOrd="1" destOrd="0" presId="urn:microsoft.com/office/officeart/2018/2/layout/IconVerticalSolidList"/>
    <dgm:cxn modelId="{8E28B7E2-A7C7-4E44-B88F-7A11F46CFB6E}" type="presParOf" srcId="{AEF337EE-4C5A-4560-947D-4504D3F2406A}" destId="{388A3592-E1EA-4640-A5DA-4409F599EBDB}" srcOrd="2" destOrd="0" presId="urn:microsoft.com/office/officeart/2018/2/layout/IconVerticalSolidList"/>
    <dgm:cxn modelId="{5794F4AD-DACB-4062-91B0-DDB09CDC5A75}" type="presParOf" srcId="{AEF337EE-4C5A-4560-947D-4504D3F2406A}" destId="{2B89315F-E0D2-4DD6-AFEF-23F81150FBA5}" srcOrd="3" destOrd="0" presId="urn:microsoft.com/office/officeart/2018/2/layout/IconVerticalSolidList"/>
    <dgm:cxn modelId="{79F34500-FE5B-4872-8688-8D0A2B938FED}" type="presParOf" srcId="{51D3A4DD-E299-4D2C-AE9B-B617586FCF7F}" destId="{672419F6-006E-450D-9249-AF0AF22BF1F4}" srcOrd="1" destOrd="0" presId="urn:microsoft.com/office/officeart/2018/2/layout/IconVerticalSolidList"/>
    <dgm:cxn modelId="{0DFFDA1D-24C5-4751-B1A0-E87C6E1ACA70}" type="presParOf" srcId="{51D3A4DD-E299-4D2C-AE9B-B617586FCF7F}" destId="{17BF3058-C385-483D-AEBB-DB9888B486F7}" srcOrd="2" destOrd="0" presId="urn:microsoft.com/office/officeart/2018/2/layout/IconVerticalSolidList"/>
    <dgm:cxn modelId="{11FEE6CE-299A-4D98-8571-C2566E2D017A}" type="presParOf" srcId="{17BF3058-C385-483D-AEBB-DB9888B486F7}" destId="{723D25AC-5392-4BC8-99F3-C063162121E9}" srcOrd="0" destOrd="0" presId="urn:microsoft.com/office/officeart/2018/2/layout/IconVerticalSolidList"/>
    <dgm:cxn modelId="{C9990000-5600-41AF-ABB7-FA59BBD20948}" type="presParOf" srcId="{17BF3058-C385-483D-AEBB-DB9888B486F7}" destId="{29240D16-3392-4DCB-95F7-FD56F488AE8E}" srcOrd="1" destOrd="0" presId="urn:microsoft.com/office/officeart/2018/2/layout/IconVerticalSolidList"/>
    <dgm:cxn modelId="{B73C7553-A6CF-4E38-BE29-7B521F1B81D1}" type="presParOf" srcId="{17BF3058-C385-483D-AEBB-DB9888B486F7}" destId="{4447DAD5-26F8-4901-BE46-B5BDC6E05BB8}" srcOrd="2" destOrd="0" presId="urn:microsoft.com/office/officeart/2018/2/layout/IconVerticalSolidList"/>
    <dgm:cxn modelId="{F799E0E1-4630-4398-AD30-4B17B074FD51}" type="presParOf" srcId="{17BF3058-C385-483D-AEBB-DB9888B486F7}" destId="{A28B764E-E26B-44F7-AC90-897587D11F2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4479A7-F25F-4F7D-8B76-519E0E64431C}">
      <dsp:nvSpPr>
        <dsp:cNvPr id="0" name=""/>
        <dsp:cNvSpPr/>
      </dsp:nvSpPr>
      <dsp:spPr>
        <a:xfrm>
          <a:off x="0" y="956381"/>
          <a:ext cx="6513603" cy="176562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FA7C16-C366-42E4-AA96-F943F5358923}">
      <dsp:nvSpPr>
        <dsp:cNvPr id="0" name=""/>
        <dsp:cNvSpPr/>
      </dsp:nvSpPr>
      <dsp:spPr>
        <a:xfrm>
          <a:off x="534102" y="1353647"/>
          <a:ext cx="971095" cy="97109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89315F-E0D2-4DD6-AFEF-23F81150FBA5}">
      <dsp:nvSpPr>
        <dsp:cNvPr id="0" name=""/>
        <dsp:cNvSpPr/>
      </dsp:nvSpPr>
      <dsp:spPr>
        <a:xfrm>
          <a:off x="2039300" y="956381"/>
          <a:ext cx="4474303" cy="1765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862" tIns="186862" rIns="186862" bIns="18686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Dataset can be updated later by including more columns such as crime incident information reporting by city-wise, Accused and Victim information in order to collect more meaningful data.</a:t>
          </a:r>
        </a:p>
      </dsp:txBody>
      <dsp:txXfrm>
        <a:off x="2039300" y="956381"/>
        <a:ext cx="4474303" cy="1765627"/>
      </dsp:txXfrm>
    </dsp:sp>
    <dsp:sp modelId="{723D25AC-5392-4BC8-99F3-C063162121E9}">
      <dsp:nvSpPr>
        <dsp:cNvPr id="0" name=""/>
        <dsp:cNvSpPr/>
      </dsp:nvSpPr>
      <dsp:spPr>
        <a:xfrm>
          <a:off x="0" y="3163416"/>
          <a:ext cx="6513603" cy="176562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240D16-3392-4DCB-95F7-FD56F488AE8E}">
      <dsp:nvSpPr>
        <dsp:cNvPr id="0" name=""/>
        <dsp:cNvSpPr/>
      </dsp:nvSpPr>
      <dsp:spPr>
        <a:xfrm>
          <a:off x="534102" y="3560682"/>
          <a:ext cx="971095" cy="97109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8B764E-E26B-44F7-AC90-897587D11F25}">
      <dsp:nvSpPr>
        <dsp:cNvPr id="0" name=""/>
        <dsp:cNvSpPr/>
      </dsp:nvSpPr>
      <dsp:spPr>
        <a:xfrm>
          <a:off x="2039300" y="3163416"/>
          <a:ext cx="4474303" cy="1765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862" tIns="186862" rIns="186862" bIns="18686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Good Usability and interactivity.</a:t>
          </a:r>
        </a:p>
      </dsp:txBody>
      <dsp:txXfrm>
        <a:off x="2039300" y="3163416"/>
        <a:ext cx="4474303" cy="17656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0A46E-E793-439F-86C0-6852C64531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DA54B8-8867-46F2-962F-F04002DD79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D09069-1B79-486E-B911-1EDA76624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49064-4C95-4EDE-930E-E454D02EAA12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352ABA-6C58-4244-A71A-FCC746A87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1C7C22-2B0F-4668-9EAC-14AE317A3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BCA9A-2B00-4E96-B557-DBAAFAC22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153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54E1C-E0C1-4EDC-BF4C-6900B1724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F68BCF-E0E1-446B-A3C5-1EBC700545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5A7D79-8233-494C-AA43-E91B3BEC8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49064-4C95-4EDE-930E-E454D02EAA12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97B94A-FFDA-4775-905F-F590AED02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0EE87F-1C7B-44CE-8FD9-5EEDF0797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BCA9A-2B00-4E96-B557-DBAAFAC22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613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975B94-7688-4F48-9D35-D1601FEE7C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F1A507-D596-4658-8BBF-5E6C3C51AC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EA446A-C3F1-4006-B42E-B2344C637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49064-4C95-4EDE-930E-E454D02EAA12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1737EB-0C5B-4D8A-AB54-1EE85BE6B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B45C9E-F0A2-44E0-BD76-7AB8E163B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BCA9A-2B00-4E96-B557-DBAAFAC22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299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97C17-BA23-4D92-BB60-695694D66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A750C6-B121-4C40-89E5-7244D66995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3E0226-DA0D-4A1A-B38D-524C35526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49064-4C95-4EDE-930E-E454D02EAA12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C0C6E2-CF2A-49E1-8348-BC74792FA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C2DACF-4A49-4EB4-8DB0-7AF5E313F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BCA9A-2B00-4E96-B557-DBAAFAC22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414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E4B05-3753-4990-8E44-7F8568154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A36F54-DD90-4013-ADF2-E6D1DC96CF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7630A2-D0B4-4031-AA44-780F84EDF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49064-4C95-4EDE-930E-E454D02EAA12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3487A1-38C5-4521-AFE2-FD98C90AE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3771D5-9E7C-4C65-91FD-3B6C31191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BCA9A-2B00-4E96-B557-DBAAFAC22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689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E51C3-E644-439C-B513-64D2C6A5D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777241-D0B9-4604-939F-AA9A712C03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F581E3-D3A3-4337-9C8C-906AE1AC93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600855-FB88-4C5F-86E2-3BE74EA95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49064-4C95-4EDE-930E-E454D02EAA12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04FDC9-2749-4341-987B-94968A67A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76F763-65C5-479E-9AC3-EBD18F510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BCA9A-2B00-4E96-B557-DBAAFAC22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055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3CB49-2BFC-4D0E-9C09-20F2E27EE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F9D8C9-A131-4DBB-9296-FB458906DD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E718F7-49CE-4B43-A95E-24D452CD9E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CFCF5B-9149-49B0-8FD8-EB892B67A0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9BFDCC-25BD-4CCA-AE96-DE44C76F6F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6634AD-A9DA-4D2D-9D1E-002B65D2C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49064-4C95-4EDE-930E-E454D02EAA12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22EB68-A927-4BA2-954F-1E576DEFA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E2D6CA-9289-4425-BF63-731EA4CB9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BCA9A-2B00-4E96-B557-DBAAFAC22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281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DD071-951E-4F87-8559-DEF81BF0B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9B5AA4-17CE-4847-BCEC-7F3444C51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49064-4C95-4EDE-930E-E454D02EAA12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6C8E58-CE56-42BE-9A94-3D6EA9034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C8DE33-3DDF-488E-8604-B986DD81D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BCA9A-2B00-4E96-B557-DBAAFAC22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268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2E8C7E-7A9F-4B24-A54F-16C711C1C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49064-4C95-4EDE-930E-E454D02EAA12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160648-D659-48C1-8386-B65B9D433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544A1F-CD60-4639-9DF1-28A7B6CB6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BCA9A-2B00-4E96-B557-DBAAFAC22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119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EEAA7-6BA1-4F71-8AA9-217BA38FC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3D2DCD-F7F2-492F-9243-444B83E4A2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C9FBAD-5C43-4B61-854C-400B86E2CC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D90ABE-A031-4644-A882-FF95F315C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49064-4C95-4EDE-930E-E454D02EAA12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29013E-C46A-4612-A547-AECE39C39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94907C-A4CB-4E98-8481-A29925E30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BCA9A-2B00-4E96-B557-DBAAFAC22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506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91DFD-EEBC-43FE-8044-571C3E477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53CF41-28AE-4E28-91EB-EB5D1014E6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10C601-E1F0-448E-8943-3EF6FD6161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C34914-DD14-4A88-8BCE-936FB3F87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49064-4C95-4EDE-930E-E454D02EAA12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198AD0-12CE-449B-B590-65D5A511C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8537C9-85CE-41F2-9B5C-6BBB001FF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BCA9A-2B00-4E96-B557-DBAAFAC22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040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BE509E-ABAB-4299-AA86-254225927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80480D-6B4E-46DC-82DF-CB2F8850E6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F82962-0371-4163-919B-68F810D41E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E49064-4C95-4EDE-930E-E454D02EAA12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DF6371-3B15-400F-A63E-B0ACB1A510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947FBE-2D61-42D8-8B3D-C7AF027E9E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ABCA9A-2B00-4E96-B557-DBAAFAC22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670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oudsl.github.io/tableau-workshop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2"/>
              </a:gs>
              <a:gs pos="25000">
                <a:schemeClr val="accent2"/>
              </a:gs>
              <a:gs pos="94000">
                <a:schemeClr val="accent1"/>
              </a:gs>
              <a:gs pos="100000">
                <a:schemeClr val="accent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E871A98-A3A0-4604-9869-0CCA99C964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79" y="2053641"/>
            <a:ext cx="3669161" cy="276009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 Visualization on U.S crime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7A2C52-0FA4-499C-9B5B-F54E66C290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0574" y="801866"/>
            <a:ext cx="5306084" cy="5230634"/>
          </a:xfrm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 algn="l"/>
            <a:r>
              <a:rPr lang="en-US" dirty="0">
                <a:solidFill>
                  <a:srgbClr val="000000"/>
                </a:solidFill>
              </a:rPr>
              <a:t>			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</a:endParaRPr>
          </a:p>
          <a:p>
            <a:pPr algn="l"/>
            <a:r>
              <a:rPr lang="en-US" dirty="0">
                <a:solidFill>
                  <a:srgbClr val="000000"/>
                </a:solidFill>
              </a:rPr>
              <a:t>				                                                    </a:t>
            </a:r>
          </a:p>
          <a:p>
            <a:pPr algn="l"/>
            <a:endParaRPr lang="en-US" dirty="0">
              <a:solidFill>
                <a:srgbClr val="000000"/>
              </a:solidFill>
            </a:endParaRPr>
          </a:p>
          <a:p>
            <a:pPr algn="l"/>
            <a:endParaRPr lang="en-US" dirty="0">
              <a:solidFill>
                <a:srgbClr val="000000"/>
              </a:solidFill>
            </a:endParaRPr>
          </a:p>
          <a:p>
            <a:pPr algn="l"/>
            <a:endParaRPr lang="en-US" dirty="0">
              <a:solidFill>
                <a:srgbClr val="000000"/>
              </a:solidFill>
            </a:endParaRPr>
          </a:p>
          <a:p>
            <a:pPr algn="l"/>
            <a:endParaRPr lang="en-US" dirty="0">
              <a:solidFill>
                <a:srgbClr val="000000"/>
              </a:solidFill>
            </a:endParaRPr>
          </a:p>
          <a:p>
            <a:pPr algn="l"/>
            <a:endParaRPr lang="en-US" dirty="0">
              <a:solidFill>
                <a:srgbClr val="000000"/>
              </a:solidFill>
            </a:endParaRPr>
          </a:p>
          <a:p>
            <a:pPr algn="l"/>
            <a:endParaRPr lang="en-US" dirty="0">
              <a:solidFill>
                <a:srgbClr val="000000"/>
              </a:solidFill>
            </a:endParaRPr>
          </a:p>
          <a:p>
            <a:pPr algn="l"/>
            <a:r>
              <a:rPr lang="en-US" dirty="0">
                <a:solidFill>
                  <a:srgbClr val="000000"/>
                </a:solidFill>
              </a:rPr>
              <a:t>													P.Anand Sagar			              11197418</a:t>
            </a:r>
          </a:p>
          <a:p>
            <a:pPr algn="l"/>
            <a:r>
              <a:rPr lang="en-US" dirty="0">
                <a:solidFill>
                  <a:srgbClr val="000000"/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5415547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99B521-ACBA-40FC-B52C-9C96C771E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Future work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B82DF24-CA72-41F8-9BF3-D85FB5309F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5615776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414236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518D1-692E-430B-8B78-603399504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				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														</a:t>
            </a:r>
            <a:r>
              <a:rPr lang="en-US" sz="8000" dirty="0"/>
              <a:t>THANK YOU!!</a:t>
            </a:r>
          </a:p>
        </p:txBody>
      </p:sp>
    </p:spTree>
    <p:extLst>
      <p:ext uri="{BB962C8B-B14F-4D97-AF65-F5344CB8AC3E}">
        <p14:creationId xmlns:p14="http://schemas.microsoft.com/office/powerpoint/2010/main" val="3552626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C6E40F-646E-42B6-A84D-61A120488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Motivation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5C9113-1218-4E21-B909-86718B30B7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/>
              <a:t>To understand whether the Crime rate in U.S is rising or falling?</a:t>
            </a:r>
          </a:p>
          <a:p>
            <a:r>
              <a:rPr lang="en-US" sz="2400"/>
              <a:t>One can get awareness about the crime incidents happening at a particular location, so that effective measures can be taken to ensure public safety.</a:t>
            </a:r>
          </a:p>
          <a:p>
            <a:r>
              <a:rPr lang="en-US" sz="2400"/>
              <a:t>Aim to get a better understanding of the security status in the United states.</a:t>
            </a:r>
          </a:p>
        </p:txBody>
      </p:sp>
    </p:spTree>
    <p:extLst>
      <p:ext uri="{BB962C8B-B14F-4D97-AF65-F5344CB8AC3E}">
        <p14:creationId xmlns:p14="http://schemas.microsoft.com/office/powerpoint/2010/main" val="1734128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C94D7C-16E2-4394-B9FE-835CE3714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en-US" sz="4000"/>
              <a:t>Approach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6FAE3D-8A8A-45C6-ADA4-21ABE1FDE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3327251"/>
          </a:xfrm>
        </p:spPr>
        <p:txBody>
          <a:bodyPr>
            <a:normAutofit/>
          </a:bodyPr>
          <a:lstStyle/>
          <a:p>
            <a:r>
              <a:rPr lang="en-US" sz="2000"/>
              <a:t>Visualization Tool: Tableau</a:t>
            </a:r>
          </a:p>
          <a:p>
            <a:r>
              <a:rPr lang="en-US" sz="2000"/>
              <a:t>Dataset: </a:t>
            </a:r>
            <a:r>
              <a:rPr lang="en-US" sz="2000">
                <a:hlinkClick r:id="rId2"/>
              </a:rPr>
              <a:t>https://oudsl.github.io/tableau-workshop/</a:t>
            </a:r>
            <a:endParaRPr lang="en-US" sz="2000"/>
          </a:p>
          <a:p>
            <a:r>
              <a:rPr lang="en-US" sz="2000"/>
              <a:t>Techniques used: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/>
              <a:t> Symbol maps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/>
              <a:t>Bar Graphs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/>
              <a:t>Tree Maps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/>
              <a:t>Bubble Charts	</a:t>
            </a:r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41775726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D35649-D832-4DA7-958B-CE5950823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en-US" sz="2800"/>
              <a:t>Hypothesis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91C894-C8B5-426C-B359-C3DF93D514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3"/>
            <a:ext cx="3363974" cy="3415623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2000" dirty="0"/>
              <a:t> What are the insights on violent crime over the years? </a:t>
            </a:r>
          </a:p>
          <a:p>
            <a:pPr marL="457200" lvl="1" indent="0">
              <a:buNone/>
            </a:pPr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D9E9F6-CEC5-49FD-8DD2-18CC106B8BA9}"/>
              </a:ext>
            </a:extLst>
          </p:cNvPr>
          <p:cNvPicPr/>
          <p:nvPr/>
        </p:nvPicPr>
        <p:blipFill rotWithShape="1">
          <a:blip r:embed="rId2"/>
          <a:srcRect r="1111" b="-2"/>
          <a:stretch/>
        </p:blipFill>
        <p:spPr>
          <a:xfrm>
            <a:off x="5297763" y="152400"/>
            <a:ext cx="6589437" cy="652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4615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BD48AF-7903-4848-9E7F-EA120B63E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en-US" sz="2800"/>
              <a:t>Hypothesis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24FD01-AE0A-4533-9BD2-826D07A4B5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3"/>
            <a:ext cx="3363974" cy="3415623"/>
          </a:xfrm>
        </p:spPr>
        <p:txBody>
          <a:bodyPr>
            <a:normAutofit/>
          </a:bodyPr>
          <a:lstStyle/>
          <a:p>
            <a:r>
              <a:rPr lang="en-US" sz="2000"/>
              <a:t>Understanding the trends in Property crime</a:t>
            </a:r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endParaRPr lang="en-US" sz="20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205E68-1E69-4C4B-9091-ADD7A49D4CE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962525" y="0"/>
            <a:ext cx="6819900" cy="637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9207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8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4CD32E-435D-406A-9BFC-EE480E573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en-US" sz="2800"/>
              <a:t>Hypothesis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A9051A-8C6C-4CD8-99E2-22CBC53CE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3"/>
            <a:ext cx="3363974" cy="3415623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 In which state, more safety measures have to be taken to prevent crime?</a:t>
            </a:r>
          </a:p>
          <a:p>
            <a:pPr marL="0" indent="0">
              <a:buNone/>
            </a:pPr>
            <a:r>
              <a:rPr lang="en-US" sz="2000" dirty="0"/>
              <a:t>Total number of crimes = [Aggravated assault] + [Burglary] + [Larceny-theft] + [Legacy rape /1] + [Motor vehicle theft] + [Murder and nonnegligent Manslaughter] + [Robbery] .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1B6C89-888D-4381-ADC8-706130F79C4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876800" y="623392"/>
            <a:ext cx="6671733" cy="4986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0123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9899462-FC16-43B0-966B-FCA2634507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4654295" y="478232"/>
            <a:ext cx="7034121" cy="5918673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3EFE11-1A1F-43AD-84D3-57BB4DF09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1053711"/>
            <a:ext cx="5638994" cy="1424446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Hypothesis 4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FAC51E-FC65-45B1-8DE6-949F627FD60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28651" y="400051"/>
            <a:ext cx="3382178" cy="2895599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AFEA932-2DF1-410C-A00A-7A1E7DBF75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30098" y="2639023"/>
            <a:ext cx="4562441" cy="0"/>
          </a:xfrm>
          <a:prstGeom prst="line">
            <a:avLst/>
          </a:prstGeom>
          <a:ln w="2222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287DCB76-3C16-4E28-BE6C-9ABE9599F23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81885" y="3752850"/>
            <a:ext cx="3909139" cy="252412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5912B6-2990-41E8-A376-2A69E20244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99889"/>
            <a:ext cx="5747187" cy="2987543"/>
          </a:xfrm>
        </p:spPr>
        <p:txBody>
          <a:bodyPr anchor="t">
            <a:normAutofit/>
          </a:bodyPr>
          <a:lstStyle/>
          <a:p>
            <a:r>
              <a:rPr lang="en-US" sz="2400">
                <a:solidFill>
                  <a:srgbClr val="FFFFFF"/>
                </a:solidFill>
              </a:rPr>
              <a:t>Which type of crime has the highest crime rate among all, and how are the trends varying for the top 5 states of that crime?</a:t>
            </a:r>
          </a:p>
          <a:p>
            <a:pPr marL="0" indent="0">
              <a:buNone/>
            </a:pPr>
            <a:endParaRPr lang="en-US" sz="2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07828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A84D92-CFF3-48C7-A501-72492E8FF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Visualization in Python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5DC3E8E-1DB1-47C2-9BB3-D5836FE58C5F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97095" y="2509911"/>
            <a:ext cx="7542711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4089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572E54-A2E3-45D9-83D8-4AAE2E424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en-US" sz="4000"/>
              <a:t>Insights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665F4B-B5CF-4F3D-A2FB-AFC1E86A62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3327251"/>
          </a:xfrm>
        </p:spPr>
        <p:txBody>
          <a:bodyPr>
            <a:normAutofit/>
          </a:bodyPr>
          <a:lstStyle/>
          <a:p>
            <a:r>
              <a:rPr lang="en-US" sz="2000"/>
              <a:t>Crime rates have varied over time, reaching the peak in between 1970’s and 1990’s and then the crime has declined majorly. The highest crime rate was in mid-1990’s.</a:t>
            </a:r>
          </a:p>
          <a:p>
            <a:r>
              <a:rPr lang="en-US" sz="2000"/>
              <a:t>trends of violent crime types and property crime types. </a:t>
            </a:r>
          </a:p>
          <a:p>
            <a:r>
              <a:rPr lang="en-US" sz="2000"/>
              <a:t>Aggravated assaults were higher in case of Violent crimes and Larceny theft ranks the top among Property crimes. </a:t>
            </a:r>
          </a:p>
        </p:txBody>
      </p:sp>
    </p:spTree>
    <p:extLst>
      <p:ext uri="{BB962C8B-B14F-4D97-AF65-F5344CB8AC3E}">
        <p14:creationId xmlns:p14="http://schemas.microsoft.com/office/powerpoint/2010/main" val="19129649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368</Words>
  <Application>Microsoft Office PowerPoint</Application>
  <PresentationFormat>Widescreen</PresentationFormat>
  <Paragraphs>42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Wingdings</vt:lpstr>
      <vt:lpstr>Office Theme</vt:lpstr>
      <vt:lpstr>Data Visualization on U.S crime data</vt:lpstr>
      <vt:lpstr>Motivation</vt:lpstr>
      <vt:lpstr>Approach</vt:lpstr>
      <vt:lpstr>Hypothesis 1</vt:lpstr>
      <vt:lpstr>Hypothesis 2</vt:lpstr>
      <vt:lpstr>Hypothesis 3</vt:lpstr>
      <vt:lpstr>Hypothesis 4</vt:lpstr>
      <vt:lpstr>Visualization in Python</vt:lpstr>
      <vt:lpstr>Insights</vt:lpstr>
      <vt:lpstr>Future work</vt:lpstr>
      <vt:lpstr>                           THANK YOU!!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Visualization on U.S crime data</dc:title>
  <dc:creator>anandp8181@gmail.com</dc:creator>
  <cp:lastModifiedBy>anandp8181@gmail.com</cp:lastModifiedBy>
  <cp:revision>1</cp:revision>
  <dcterms:created xsi:type="dcterms:W3CDTF">2019-11-27T00:41:40Z</dcterms:created>
  <dcterms:modified xsi:type="dcterms:W3CDTF">2019-11-27T00:41:50Z</dcterms:modified>
</cp:coreProperties>
</file>