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Comfortaa"/>
      <p:regular r:id="rId16"/>
    </p:embeddedFont>
    <p:embeddedFont>
      <p:font typeface="Comfortaa"/>
      <p:regular r:id="rId17"/>
    </p:embeddedFont>
    <p:embeddedFont>
      <p:font typeface="Raleway Medium"/>
      <p:regular r:id="rId18"/>
    </p:embeddedFont>
    <p:embeddedFont>
      <p:font typeface="Raleway Medium"/>
      <p:regular r:id="rId19"/>
    </p:embeddedFont>
    <p:embeddedFont>
      <p:font typeface="Raleway Medium"/>
      <p:regular r:id="rId20"/>
    </p:embeddedFont>
    <p:embeddedFont>
      <p:font typeface="Raleway Medium"/>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pic>
        <p:nvPicPr>
          <p:cNvPr id="3"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243840" y="423743"/>
            <a:ext cx="14142720" cy="7382113"/>
          </a:xfrm>
          <a:prstGeom prst="roundRect">
            <a:avLst>
              <a:gd name="adj" fmla="val 7912"/>
            </a:avLst>
          </a:prstGeom>
          <a:solidFill>
            <a:srgbClr val="27272B"/>
          </a:solidFill>
          <a:ln/>
        </p:spPr>
      </p:sp>
      <p:pic>
        <p:nvPicPr>
          <p:cNvPr id="3" name="Image 0" descr="preencoded.png">    </p:cNvPr>
          <p:cNvPicPr>
            <a:picLocks noChangeAspect="1"/>
          </p:cNvPicPr>
          <p:nvPr/>
        </p:nvPicPr>
        <p:blipFill>
          <a:blip r:embed="rId1"/>
          <a:stretch>
            <a:fillRect/>
          </a:stretch>
        </p:blipFill>
        <p:spPr>
          <a:xfrm>
            <a:off x="243840" y="423743"/>
            <a:ext cx="5303520" cy="7382113"/>
          </a:xfrm>
          <a:prstGeom prst="rect">
            <a:avLst/>
          </a:prstGeom>
        </p:spPr>
      </p:pic>
      <p:sp>
        <p:nvSpPr>
          <p:cNvPr id="4" name="Text 1"/>
          <p:cNvSpPr/>
          <p:nvPr/>
        </p:nvSpPr>
        <p:spPr>
          <a:xfrm>
            <a:off x="6399133" y="1092994"/>
            <a:ext cx="7135654" cy="3731895"/>
          </a:xfrm>
          <a:prstGeom prst="rect">
            <a:avLst/>
          </a:prstGeom>
          <a:noFill/>
          <a:ln/>
        </p:spPr>
        <p:txBody>
          <a:bodyPr wrap="square" lIns="0" tIns="0" rIns="0" bIns="0" rtlCol="0" anchor="t"/>
          <a:lstStyle/>
          <a:p>
            <a:pPr indent="0" marL="0">
              <a:lnSpc>
                <a:spcPts val="7300"/>
              </a:lnSpc>
              <a:buNone/>
            </a:pPr>
            <a:r>
              <a:rPr lang="en-US" sz="5850" b="1" dirty="0">
                <a:solidFill>
                  <a:srgbClr val="FFE14D"/>
                </a:solidFill>
                <a:latin typeface="Comfortaa Bold" pitchFamily="34" charset="0"/>
                <a:ea typeface="Comfortaa Bold" pitchFamily="34" charset="-122"/>
                <a:cs typeface="Comfortaa Bold" pitchFamily="34" charset="-120"/>
              </a:rPr>
              <a:t>Stress Detection and Prediction using Artificial Neural Networks</a:t>
            </a:r>
            <a:endParaRPr lang="en-US" sz="5850" dirty="0"/>
          </a:p>
        </p:txBody>
      </p:sp>
      <p:sp>
        <p:nvSpPr>
          <p:cNvPr id="5" name="Text 2"/>
          <p:cNvSpPr/>
          <p:nvPr/>
        </p:nvSpPr>
        <p:spPr>
          <a:xfrm>
            <a:off x="6399133" y="5189934"/>
            <a:ext cx="7135654" cy="1946672"/>
          </a:xfrm>
          <a:prstGeom prst="rect">
            <a:avLst/>
          </a:prstGeom>
          <a:noFill/>
          <a:ln/>
        </p:spPr>
        <p:txBody>
          <a:bodyPr wrap="square" lIns="0" tIns="0" rIns="0" bIns="0" rtlCol="0" anchor="t"/>
          <a:lstStyle/>
          <a:p>
            <a:pPr indent="0" marL="0">
              <a:lnSpc>
                <a:spcPts val="3050"/>
              </a:lnSpc>
              <a:buNone/>
            </a:pPr>
            <a:r>
              <a:rPr lang="en-US" sz="1900" dirty="0">
                <a:solidFill>
                  <a:srgbClr val="D7D4CC"/>
                </a:solidFill>
                <a:latin typeface="Raleway Medium" pitchFamily="34" charset="0"/>
                <a:ea typeface="Raleway Medium" pitchFamily="34" charset="-122"/>
                <a:cs typeface="Raleway Medium" pitchFamily="34" charset="-120"/>
              </a:rPr>
              <a:t>This innovative project aims to leverage the power of Artificial Neural Networks (ANNs) to accurately detect and predict stress levels in individuals. By analyzing key physiological factors, the system will provide users with personalized insights and recommendations to manage stress effectively.</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1115258" y="243840"/>
            <a:ext cx="12399883" cy="7762042"/>
          </a:xfrm>
          <a:prstGeom prst="roundRect">
            <a:avLst>
              <a:gd name="adj" fmla="val 6598"/>
            </a:avLst>
          </a:prstGeom>
          <a:solidFill>
            <a:srgbClr val="27272B"/>
          </a:solidFill>
          <a:ln/>
        </p:spPr>
      </p:sp>
      <p:pic>
        <p:nvPicPr>
          <p:cNvPr id="3" name="Image 0" descr="preencoded.png">    </p:cNvPr>
          <p:cNvPicPr>
            <a:picLocks noChangeAspect="1"/>
          </p:cNvPicPr>
          <p:nvPr/>
        </p:nvPicPr>
        <p:blipFill>
          <a:blip r:embed="rId1"/>
          <a:stretch>
            <a:fillRect/>
          </a:stretch>
        </p:blipFill>
        <p:spPr>
          <a:xfrm>
            <a:off x="1115258" y="243840"/>
            <a:ext cx="12399883" cy="2667238"/>
          </a:xfrm>
          <a:prstGeom prst="rect">
            <a:avLst/>
          </a:prstGeom>
        </p:spPr>
      </p:pic>
      <p:sp>
        <p:nvSpPr>
          <p:cNvPr id="4" name="Text 1"/>
          <p:cNvSpPr/>
          <p:nvPr/>
        </p:nvSpPr>
        <p:spPr>
          <a:xfrm>
            <a:off x="1862018" y="3497818"/>
            <a:ext cx="6546533" cy="592693"/>
          </a:xfrm>
          <a:prstGeom prst="rect">
            <a:avLst/>
          </a:prstGeom>
          <a:noFill/>
          <a:ln/>
        </p:spPr>
        <p:txBody>
          <a:bodyPr wrap="none" lIns="0" tIns="0" rIns="0" bIns="0" rtlCol="0" anchor="t"/>
          <a:lstStyle/>
          <a:p>
            <a:pPr indent="0" marL="0">
              <a:lnSpc>
                <a:spcPts val="4650"/>
              </a:lnSpc>
              <a:buNone/>
            </a:pPr>
            <a:r>
              <a:rPr lang="en-US" sz="3700" b="1" dirty="0">
                <a:solidFill>
                  <a:srgbClr val="FFE14D"/>
                </a:solidFill>
                <a:latin typeface="Comfortaa Bold" pitchFamily="34" charset="0"/>
                <a:ea typeface="Comfortaa Bold" pitchFamily="34" charset="-122"/>
                <a:cs typeface="Comfortaa Bold" pitchFamily="34" charset="-120"/>
              </a:rPr>
              <a:t>Introduction to the Project</a:t>
            </a:r>
            <a:endParaRPr lang="en-US" sz="3700" dirty="0"/>
          </a:p>
        </p:txBody>
      </p:sp>
      <p:sp>
        <p:nvSpPr>
          <p:cNvPr id="5" name="Shape 2"/>
          <p:cNvSpPr/>
          <p:nvPr/>
        </p:nvSpPr>
        <p:spPr>
          <a:xfrm>
            <a:off x="1862018" y="4650581"/>
            <a:ext cx="480060" cy="480060"/>
          </a:xfrm>
          <a:prstGeom prst="roundRect">
            <a:avLst>
              <a:gd name="adj" fmla="val 66674"/>
            </a:avLst>
          </a:prstGeom>
          <a:solidFill>
            <a:srgbClr val="46464A"/>
          </a:solidFill>
          <a:ln/>
        </p:spPr>
      </p:sp>
      <p:sp>
        <p:nvSpPr>
          <p:cNvPr id="6" name="Text 3"/>
          <p:cNvSpPr/>
          <p:nvPr/>
        </p:nvSpPr>
        <p:spPr>
          <a:xfrm>
            <a:off x="2046089" y="4748332"/>
            <a:ext cx="111800" cy="284559"/>
          </a:xfrm>
          <a:prstGeom prst="rect">
            <a:avLst/>
          </a:prstGeom>
          <a:noFill/>
          <a:ln/>
        </p:spPr>
        <p:txBody>
          <a:bodyPr wrap="none" lIns="0" tIns="0" rIns="0" bIns="0" rtlCol="0" anchor="t"/>
          <a:lstStyle/>
          <a:p>
            <a:pPr algn="ctr" indent="0" marL="0">
              <a:lnSpc>
                <a:spcPts val="2200"/>
              </a:lnSpc>
              <a:buNone/>
            </a:pPr>
            <a:r>
              <a:rPr lang="en-US" sz="2200" b="1" dirty="0">
                <a:solidFill>
                  <a:srgbClr val="D7D4CC"/>
                </a:solidFill>
                <a:latin typeface="Comfortaa Bold" pitchFamily="34" charset="0"/>
                <a:ea typeface="Comfortaa Bold" pitchFamily="34" charset="-122"/>
                <a:cs typeface="Comfortaa Bold" pitchFamily="34" charset="-120"/>
              </a:rPr>
              <a:t>1</a:t>
            </a:r>
            <a:endParaRPr lang="en-US" sz="2200" dirty="0"/>
          </a:p>
        </p:txBody>
      </p:sp>
      <p:sp>
        <p:nvSpPr>
          <p:cNvPr id="7" name="Text 4"/>
          <p:cNvSpPr/>
          <p:nvPr/>
        </p:nvSpPr>
        <p:spPr>
          <a:xfrm>
            <a:off x="2555438" y="4650581"/>
            <a:ext cx="2370892" cy="296228"/>
          </a:xfrm>
          <a:prstGeom prst="rect">
            <a:avLst/>
          </a:prstGeom>
          <a:noFill/>
          <a:ln/>
        </p:spPr>
        <p:txBody>
          <a:bodyPr wrap="none" lIns="0" tIns="0" rIns="0" bIns="0" rtlCol="0" anchor="t"/>
          <a:lstStyle/>
          <a:p>
            <a:pPr indent="0" marL="0">
              <a:lnSpc>
                <a:spcPts val="2300"/>
              </a:lnSpc>
              <a:buNone/>
            </a:pPr>
            <a:r>
              <a:rPr lang="en-US" sz="1850" b="1" dirty="0">
                <a:solidFill>
                  <a:srgbClr val="D7D4CC"/>
                </a:solidFill>
                <a:latin typeface="Comfortaa Bold" pitchFamily="34" charset="0"/>
                <a:ea typeface="Comfortaa Bold" pitchFamily="34" charset="-122"/>
                <a:cs typeface="Comfortaa Bold" pitchFamily="34" charset="-120"/>
              </a:rPr>
              <a:t>Holistic Approach</a:t>
            </a:r>
            <a:endParaRPr lang="en-US" sz="1850" dirty="0"/>
          </a:p>
        </p:txBody>
      </p:sp>
      <p:sp>
        <p:nvSpPr>
          <p:cNvPr id="8" name="Text 5"/>
          <p:cNvSpPr/>
          <p:nvPr/>
        </p:nvSpPr>
        <p:spPr>
          <a:xfrm>
            <a:off x="2555438" y="5074801"/>
            <a:ext cx="2799755" cy="2048113"/>
          </a:xfrm>
          <a:prstGeom prst="rect">
            <a:avLst/>
          </a:prstGeom>
          <a:noFill/>
          <a:ln/>
        </p:spPr>
        <p:txBody>
          <a:bodyPr wrap="square" lIns="0" tIns="0" rIns="0" bIns="0" rtlCol="0" anchor="t"/>
          <a:lstStyle/>
          <a:p>
            <a:pPr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This project takes a comprehensive approach to stress management by considering multiple physiological and behavioral factors.</a:t>
            </a:r>
            <a:endParaRPr lang="en-US" sz="1650" dirty="0"/>
          </a:p>
        </p:txBody>
      </p:sp>
      <p:sp>
        <p:nvSpPr>
          <p:cNvPr id="9" name="Shape 6"/>
          <p:cNvSpPr/>
          <p:nvPr/>
        </p:nvSpPr>
        <p:spPr>
          <a:xfrm>
            <a:off x="5568553" y="4650581"/>
            <a:ext cx="480060" cy="480060"/>
          </a:xfrm>
          <a:prstGeom prst="roundRect">
            <a:avLst>
              <a:gd name="adj" fmla="val 66674"/>
            </a:avLst>
          </a:prstGeom>
          <a:solidFill>
            <a:srgbClr val="46464A"/>
          </a:solidFill>
          <a:ln/>
        </p:spPr>
      </p:sp>
      <p:sp>
        <p:nvSpPr>
          <p:cNvPr id="10" name="Text 7"/>
          <p:cNvSpPr/>
          <p:nvPr/>
        </p:nvSpPr>
        <p:spPr>
          <a:xfrm>
            <a:off x="5724882" y="4748332"/>
            <a:ext cx="167283" cy="284559"/>
          </a:xfrm>
          <a:prstGeom prst="rect">
            <a:avLst/>
          </a:prstGeom>
          <a:noFill/>
          <a:ln/>
        </p:spPr>
        <p:txBody>
          <a:bodyPr wrap="none" lIns="0" tIns="0" rIns="0" bIns="0" rtlCol="0" anchor="t"/>
          <a:lstStyle/>
          <a:p>
            <a:pPr algn="ctr" indent="0" marL="0">
              <a:lnSpc>
                <a:spcPts val="2200"/>
              </a:lnSpc>
              <a:buNone/>
            </a:pPr>
            <a:r>
              <a:rPr lang="en-US" sz="2200" b="1" dirty="0">
                <a:solidFill>
                  <a:srgbClr val="D7D4CC"/>
                </a:solidFill>
                <a:latin typeface="Comfortaa Bold" pitchFamily="34" charset="0"/>
                <a:ea typeface="Comfortaa Bold" pitchFamily="34" charset="-122"/>
                <a:cs typeface="Comfortaa Bold" pitchFamily="34" charset="-120"/>
              </a:rPr>
              <a:t>2</a:t>
            </a:r>
            <a:endParaRPr lang="en-US" sz="2200" dirty="0"/>
          </a:p>
        </p:txBody>
      </p:sp>
      <p:sp>
        <p:nvSpPr>
          <p:cNvPr id="11" name="Text 8"/>
          <p:cNvSpPr/>
          <p:nvPr/>
        </p:nvSpPr>
        <p:spPr>
          <a:xfrm>
            <a:off x="6261973" y="4650581"/>
            <a:ext cx="2410182" cy="296228"/>
          </a:xfrm>
          <a:prstGeom prst="rect">
            <a:avLst/>
          </a:prstGeom>
          <a:noFill/>
          <a:ln/>
        </p:spPr>
        <p:txBody>
          <a:bodyPr wrap="none" lIns="0" tIns="0" rIns="0" bIns="0" rtlCol="0" anchor="t"/>
          <a:lstStyle/>
          <a:p>
            <a:pPr indent="0" marL="0">
              <a:lnSpc>
                <a:spcPts val="2300"/>
              </a:lnSpc>
              <a:buNone/>
            </a:pPr>
            <a:r>
              <a:rPr lang="en-US" sz="1850" b="1" dirty="0">
                <a:solidFill>
                  <a:srgbClr val="D7D4CC"/>
                </a:solidFill>
                <a:latin typeface="Comfortaa Bold" pitchFamily="34" charset="0"/>
                <a:ea typeface="Comfortaa Bold" pitchFamily="34" charset="-122"/>
                <a:cs typeface="Comfortaa Bold" pitchFamily="34" charset="-120"/>
              </a:rPr>
              <a:t>Predictive Analytics</a:t>
            </a:r>
            <a:endParaRPr lang="en-US" sz="1850" dirty="0"/>
          </a:p>
        </p:txBody>
      </p:sp>
      <p:sp>
        <p:nvSpPr>
          <p:cNvPr id="12" name="Text 9"/>
          <p:cNvSpPr/>
          <p:nvPr/>
        </p:nvSpPr>
        <p:spPr>
          <a:xfrm>
            <a:off x="6261973" y="5074801"/>
            <a:ext cx="2799755" cy="1365409"/>
          </a:xfrm>
          <a:prstGeom prst="rect">
            <a:avLst/>
          </a:prstGeom>
          <a:noFill/>
          <a:ln/>
        </p:spPr>
        <p:txBody>
          <a:bodyPr wrap="square" lIns="0" tIns="0" rIns="0" bIns="0" rtlCol="0" anchor="t"/>
          <a:lstStyle/>
          <a:p>
            <a:pPr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The ANN-based model will predict stress levels to help users proactively manage their well-being.</a:t>
            </a:r>
            <a:endParaRPr lang="en-US" sz="1650" dirty="0"/>
          </a:p>
        </p:txBody>
      </p:sp>
      <p:sp>
        <p:nvSpPr>
          <p:cNvPr id="13" name="Shape 10"/>
          <p:cNvSpPr/>
          <p:nvPr/>
        </p:nvSpPr>
        <p:spPr>
          <a:xfrm>
            <a:off x="9275088" y="4650581"/>
            <a:ext cx="480060" cy="480060"/>
          </a:xfrm>
          <a:prstGeom prst="roundRect">
            <a:avLst>
              <a:gd name="adj" fmla="val 66674"/>
            </a:avLst>
          </a:prstGeom>
          <a:solidFill>
            <a:srgbClr val="46464A"/>
          </a:solidFill>
          <a:ln/>
        </p:spPr>
      </p:sp>
      <p:sp>
        <p:nvSpPr>
          <p:cNvPr id="14" name="Text 11"/>
          <p:cNvSpPr/>
          <p:nvPr/>
        </p:nvSpPr>
        <p:spPr>
          <a:xfrm>
            <a:off x="9429869" y="4748332"/>
            <a:ext cx="170497" cy="284559"/>
          </a:xfrm>
          <a:prstGeom prst="rect">
            <a:avLst/>
          </a:prstGeom>
          <a:noFill/>
          <a:ln/>
        </p:spPr>
        <p:txBody>
          <a:bodyPr wrap="none" lIns="0" tIns="0" rIns="0" bIns="0" rtlCol="0" anchor="t"/>
          <a:lstStyle/>
          <a:p>
            <a:pPr algn="ctr" indent="0" marL="0">
              <a:lnSpc>
                <a:spcPts val="2200"/>
              </a:lnSpc>
              <a:buNone/>
            </a:pPr>
            <a:r>
              <a:rPr lang="en-US" sz="2200" b="1" dirty="0">
                <a:solidFill>
                  <a:srgbClr val="D7D4CC"/>
                </a:solidFill>
                <a:latin typeface="Comfortaa Bold" pitchFamily="34" charset="0"/>
                <a:ea typeface="Comfortaa Bold" pitchFamily="34" charset="-122"/>
                <a:cs typeface="Comfortaa Bold" pitchFamily="34" charset="-120"/>
              </a:rPr>
              <a:t>3</a:t>
            </a:r>
            <a:endParaRPr lang="en-US" sz="2200" dirty="0"/>
          </a:p>
        </p:txBody>
      </p:sp>
      <p:sp>
        <p:nvSpPr>
          <p:cNvPr id="15" name="Text 12"/>
          <p:cNvSpPr/>
          <p:nvPr/>
        </p:nvSpPr>
        <p:spPr>
          <a:xfrm>
            <a:off x="9968508" y="4650581"/>
            <a:ext cx="2799755" cy="592455"/>
          </a:xfrm>
          <a:prstGeom prst="rect">
            <a:avLst/>
          </a:prstGeom>
          <a:noFill/>
          <a:ln/>
        </p:spPr>
        <p:txBody>
          <a:bodyPr wrap="square" lIns="0" tIns="0" rIns="0" bIns="0" rtlCol="0" anchor="t"/>
          <a:lstStyle/>
          <a:p>
            <a:pPr indent="0" marL="0">
              <a:lnSpc>
                <a:spcPts val="2300"/>
              </a:lnSpc>
              <a:buNone/>
            </a:pPr>
            <a:r>
              <a:rPr lang="en-US" sz="1850" b="1" dirty="0">
                <a:solidFill>
                  <a:srgbClr val="D7D4CC"/>
                </a:solidFill>
                <a:latin typeface="Comfortaa Bold" pitchFamily="34" charset="0"/>
                <a:ea typeface="Comfortaa Bold" pitchFamily="34" charset="-122"/>
                <a:cs typeface="Comfortaa Bold" pitchFamily="34" charset="-120"/>
              </a:rPr>
              <a:t>User-Friendly Interface</a:t>
            </a:r>
            <a:endParaRPr lang="en-US" sz="1850" dirty="0"/>
          </a:p>
        </p:txBody>
      </p:sp>
      <p:sp>
        <p:nvSpPr>
          <p:cNvPr id="16" name="Text 13"/>
          <p:cNvSpPr/>
          <p:nvPr/>
        </p:nvSpPr>
        <p:spPr>
          <a:xfrm>
            <a:off x="9968508" y="5371028"/>
            <a:ext cx="2799755" cy="2048113"/>
          </a:xfrm>
          <a:prstGeom prst="rect">
            <a:avLst/>
          </a:prstGeom>
          <a:noFill/>
          <a:ln/>
        </p:spPr>
        <p:txBody>
          <a:bodyPr wrap="square" lIns="0" tIns="0" rIns="0" bIns="0" rtlCol="0" anchor="t"/>
          <a:lstStyle/>
          <a:p>
            <a:pPr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The web application will provide an intuitive and accessible platform for stress assessment and personalized recommendations.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243840" y="1819275"/>
            <a:ext cx="14142720" cy="4591050"/>
          </a:xfrm>
          <a:prstGeom prst="roundRect">
            <a:avLst>
              <a:gd name="adj" fmla="val 12723"/>
            </a:avLst>
          </a:prstGeom>
          <a:solidFill>
            <a:srgbClr val="27272B"/>
          </a:solidFill>
          <a:ln/>
        </p:spPr>
      </p:sp>
      <p:sp>
        <p:nvSpPr>
          <p:cNvPr id="3" name="Text 1"/>
          <p:cNvSpPr/>
          <p:nvPr/>
        </p:nvSpPr>
        <p:spPr>
          <a:xfrm>
            <a:off x="1095613" y="2488525"/>
            <a:ext cx="10903863" cy="675918"/>
          </a:xfrm>
          <a:prstGeom prst="rect">
            <a:avLst/>
          </a:prstGeom>
          <a:noFill/>
          <a:ln/>
        </p:spPr>
        <p:txBody>
          <a:bodyPr wrap="none" lIns="0" tIns="0" rIns="0" bIns="0" rtlCol="0" anchor="t"/>
          <a:lstStyle/>
          <a:p>
            <a:pPr indent="0" marL="0">
              <a:lnSpc>
                <a:spcPts val="5300"/>
              </a:lnSpc>
              <a:buNone/>
            </a:pPr>
            <a:r>
              <a:rPr lang="en-US" sz="4250" b="1" dirty="0">
                <a:solidFill>
                  <a:srgbClr val="FFE14D"/>
                </a:solidFill>
                <a:latin typeface="Comfortaa Bold" pitchFamily="34" charset="0"/>
                <a:ea typeface="Comfortaa Bold" pitchFamily="34" charset="-122"/>
                <a:cs typeface="Comfortaa Bold" pitchFamily="34" charset="-120"/>
              </a:rPr>
              <a:t>The 8 Key Factors for Stress Prediction</a:t>
            </a:r>
            <a:endParaRPr lang="en-US" sz="4250" dirty="0"/>
          </a:p>
        </p:txBody>
      </p:sp>
      <p:sp>
        <p:nvSpPr>
          <p:cNvPr id="4" name="Text 2"/>
          <p:cNvSpPr/>
          <p:nvPr/>
        </p:nvSpPr>
        <p:spPr>
          <a:xfrm>
            <a:off x="1095613" y="3772852"/>
            <a:ext cx="2704148" cy="337899"/>
          </a:xfrm>
          <a:prstGeom prst="rect">
            <a:avLst/>
          </a:prstGeom>
          <a:noFill/>
          <a:ln/>
        </p:spPr>
        <p:txBody>
          <a:bodyPr wrap="none" lIns="0" tIns="0" rIns="0" bIns="0" rtlCol="0" anchor="t"/>
          <a:lstStyle/>
          <a:p>
            <a:pPr indent="0" marL="0">
              <a:lnSpc>
                <a:spcPts val="2650"/>
              </a:lnSpc>
              <a:buNone/>
            </a:pPr>
            <a:r>
              <a:rPr lang="en-US" sz="2100" b="1" dirty="0">
                <a:solidFill>
                  <a:srgbClr val="FFE14D"/>
                </a:solidFill>
                <a:latin typeface="Comfortaa Bold" pitchFamily="34" charset="0"/>
                <a:ea typeface="Comfortaa Bold" pitchFamily="34" charset="-122"/>
                <a:cs typeface="Comfortaa Bold" pitchFamily="34" charset="-120"/>
              </a:rPr>
              <a:t>Physiological</a:t>
            </a:r>
            <a:endParaRPr lang="en-US" sz="2100" dirty="0"/>
          </a:p>
        </p:txBody>
      </p:sp>
      <p:sp>
        <p:nvSpPr>
          <p:cNvPr id="5" name="Text 3"/>
          <p:cNvSpPr/>
          <p:nvPr/>
        </p:nvSpPr>
        <p:spPr>
          <a:xfrm>
            <a:off x="1095613" y="4354116"/>
            <a:ext cx="3750112" cy="1168003"/>
          </a:xfrm>
          <a:prstGeom prst="rect">
            <a:avLst/>
          </a:prstGeom>
          <a:noFill/>
          <a:ln/>
        </p:spPr>
        <p:txBody>
          <a:bodyPr wrap="square" lIns="0" tIns="0" rIns="0" bIns="0" rtlCol="0" anchor="t"/>
          <a:lstStyle/>
          <a:p>
            <a:pPr indent="0" marL="0">
              <a:lnSpc>
                <a:spcPts val="3050"/>
              </a:lnSpc>
              <a:buNone/>
            </a:pPr>
            <a:r>
              <a:rPr lang="en-US" sz="1900" dirty="0">
                <a:solidFill>
                  <a:srgbClr val="D7D4CC"/>
                </a:solidFill>
                <a:latin typeface="Raleway Medium" pitchFamily="34" charset="0"/>
                <a:ea typeface="Raleway Medium" pitchFamily="34" charset="-122"/>
                <a:cs typeface="Raleway Medium" pitchFamily="34" charset="-120"/>
              </a:rPr>
              <a:t>Snoring Rate, Respiratory Rate, Body Temperature, Blood Oxygen</a:t>
            </a:r>
            <a:endParaRPr lang="en-US" sz="1900" dirty="0"/>
          </a:p>
        </p:txBody>
      </p:sp>
      <p:sp>
        <p:nvSpPr>
          <p:cNvPr id="6" name="Text 4"/>
          <p:cNvSpPr/>
          <p:nvPr/>
        </p:nvSpPr>
        <p:spPr>
          <a:xfrm>
            <a:off x="5446990" y="3772852"/>
            <a:ext cx="2704148" cy="337899"/>
          </a:xfrm>
          <a:prstGeom prst="rect">
            <a:avLst/>
          </a:prstGeom>
          <a:noFill/>
          <a:ln/>
        </p:spPr>
        <p:txBody>
          <a:bodyPr wrap="none" lIns="0" tIns="0" rIns="0" bIns="0" rtlCol="0" anchor="t"/>
          <a:lstStyle/>
          <a:p>
            <a:pPr indent="0" marL="0">
              <a:lnSpc>
                <a:spcPts val="2650"/>
              </a:lnSpc>
              <a:buNone/>
            </a:pPr>
            <a:r>
              <a:rPr lang="en-US" sz="2100" b="1" dirty="0">
                <a:solidFill>
                  <a:srgbClr val="FFE14D"/>
                </a:solidFill>
                <a:latin typeface="Comfortaa Bold" pitchFamily="34" charset="0"/>
                <a:ea typeface="Comfortaa Bold" pitchFamily="34" charset="-122"/>
                <a:cs typeface="Comfortaa Bold" pitchFamily="34" charset="-120"/>
              </a:rPr>
              <a:t>Behavioral</a:t>
            </a:r>
            <a:endParaRPr lang="en-US" sz="2100" dirty="0"/>
          </a:p>
        </p:txBody>
      </p:sp>
      <p:sp>
        <p:nvSpPr>
          <p:cNvPr id="7" name="Text 5"/>
          <p:cNvSpPr/>
          <p:nvPr/>
        </p:nvSpPr>
        <p:spPr>
          <a:xfrm>
            <a:off x="5446990" y="4354116"/>
            <a:ext cx="3750112" cy="778669"/>
          </a:xfrm>
          <a:prstGeom prst="rect">
            <a:avLst/>
          </a:prstGeom>
          <a:noFill/>
          <a:ln/>
        </p:spPr>
        <p:txBody>
          <a:bodyPr wrap="square" lIns="0" tIns="0" rIns="0" bIns="0" rtlCol="0" anchor="t"/>
          <a:lstStyle/>
          <a:p>
            <a:pPr indent="0" marL="0">
              <a:lnSpc>
                <a:spcPts val="3050"/>
              </a:lnSpc>
              <a:buNone/>
            </a:pPr>
            <a:r>
              <a:rPr lang="en-US" sz="1900" dirty="0">
                <a:solidFill>
                  <a:srgbClr val="D7D4CC"/>
                </a:solidFill>
                <a:latin typeface="Raleway Medium" pitchFamily="34" charset="0"/>
                <a:ea typeface="Raleway Medium" pitchFamily="34" charset="-122"/>
                <a:cs typeface="Raleway Medium" pitchFamily="34" charset="-120"/>
              </a:rPr>
              <a:t>Limb Movement, Eye Movement, Sleep Hours, Heart Rate</a:t>
            </a:r>
            <a:endParaRPr lang="en-US" sz="1900" dirty="0"/>
          </a:p>
        </p:txBody>
      </p:sp>
      <p:sp>
        <p:nvSpPr>
          <p:cNvPr id="8" name="Text 6"/>
          <p:cNvSpPr/>
          <p:nvPr/>
        </p:nvSpPr>
        <p:spPr>
          <a:xfrm>
            <a:off x="9798368" y="3772852"/>
            <a:ext cx="2704148" cy="337899"/>
          </a:xfrm>
          <a:prstGeom prst="rect">
            <a:avLst/>
          </a:prstGeom>
          <a:noFill/>
          <a:ln/>
        </p:spPr>
        <p:txBody>
          <a:bodyPr wrap="none" lIns="0" tIns="0" rIns="0" bIns="0" rtlCol="0" anchor="t"/>
          <a:lstStyle/>
          <a:p>
            <a:pPr indent="0" marL="0">
              <a:lnSpc>
                <a:spcPts val="2650"/>
              </a:lnSpc>
              <a:buNone/>
            </a:pPr>
            <a:r>
              <a:rPr lang="en-US" sz="2100" b="1" dirty="0">
                <a:solidFill>
                  <a:srgbClr val="FFE14D"/>
                </a:solidFill>
                <a:latin typeface="Comfortaa Bold" pitchFamily="34" charset="0"/>
                <a:ea typeface="Comfortaa Bold" pitchFamily="34" charset="-122"/>
                <a:cs typeface="Comfortaa Bold" pitchFamily="34" charset="-120"/>
              </a:rPr>
              <a:t>Stress Levels</a:t>
            </a:r>
            <a:endParaRPr lang="en-US" sz="2100" dirty="0"/>
          </a:p>
        </p:txBody>
      </p:sp>
      <p:sp>
        <p:nvSpPr>
          <p:cNvPr id="9" name="Text 7"/>
          <p:cNvSpPr/>
          <p:nvPr/>
        </p:nvSpPr>
        <p:spPr>
          <a:xfrm>
            <a:off x="9798368" y="4354116"/>
            <a:ext cx="3750112" cy="778669"/>
          </a:xfrm>
          <a:prstGeom prst="rect">
            <a:avLst/>
          </a:prstGeom>
          <a:noFill/>
          <a:ln/>
        </p:spPr>
        <p:txBody>
          <a:bodyPr wrap="square" lIns="0" tIns="0" rIns="0" bIns="0" rtlCol="0" anchor="t"/>
          <a:lstStyle/>
          <a:p>
            <a:pPr indent="0" marL="0">
              <a:lnSpc>
                <a:spcPts val="3050"/>
              </a:lnSpc>
              <a:buNone/>
            </a:pPr>
            <a:r>
              <a:rPr lang="en-US" sz="1900" dirty="0">
                <a:solidFill>
                  <a:srgbClr val="D7D4CC"/>
                </a:solidFill>
                <a:latin typeface="Raleway Medium" pitchFamily="34" charset="0"/>
                <a:ea typeface="Raleway Medium" pitchFamily="34" charset="-122"/>
                <a:cs typeface="Raleway Medium" pitchFamily="34" charset="-120"/>
              </a:rPr>
              <a:t>The target variable, ranging from 0 (low stress) to 1 (high stress)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1495544" y="243840"/>
            <a:ext cx="11639312" cy="7776567"/>
          </a:xfrm>
          <a:prstGeom prst="roundRect">
            <a:avLst>
              <a:gd name="adj" fmla="val 6181"/>
            </a:avLst>
          </a:prstGeom>
          <a:solidFill>
            <a:srgbClr val="27272B"/>
          </a:solidFill>
          <a:ln/>
        </p:spPr>
      </p:sp>
      <p:sp>
        <p:nvSpPr>
          <p:cNvPr id="3" name="Text 1"/>
          <p:cNvSpPr/>
          <p:nvPr/>
        </p:nvSpPr>
        <p:spPr>
          <a:xfrm>
            <a:off x="2196465" y="794623"/>
            <a:ext cx="4450913" cy="556260"/>
          </a:xfrm>
          <a:prstGeom prst="rect">
            <a:avLst/>
          </a:prstGeom>
          <a:noFill/>
          <a:ln/>
        </p:spPr>
        <p:txBody>
          <a:bodyPr wrap="none" lIns="0" tIns="0" rIns="0" bIns="0" rtlCol="0" anchor="t"/>
          <a:lstStyle/>
          <a:p>
            <a:pPr indent="0" marL="0">
              <a:lnSpc>
                <a:spcPts val="4350"/>
              </a:lnSpc>
              <a:buNone/>
            </a:pPr>
            <a:r>
              <a:rPr lang="en-US" sz="3500" b="1" dirty="0">
                <a:solidFill>
                  <a:srgbClr val="FFE14D"/>
                </a:solidFill>
                <a:latin typeface="Comfortaa Bold" pitchFamily="34" charset="0"/>
                <a:ea typeface="Comfortaa Bold" pitchFamily="34" charset="-122"/>
                <a:cs typeface="Comfortaa Bold" pitchFamily="34" charset="-120"/>
              </a:rPr>
              <a:t>Login Page</a:t>
            </a:r>
            <a:endParaRPr lang="en-US" sz="3500" dirty="0"/>
          </a:p>
        </p:txBody>
      </p:sp>
      <p:pic>
        <p:nvPicPr>
          <p:cNvPr id="4" name="Image 0" descr="preencoded.png">    </p:cNvPr>
          <p:cNvPicPr>
            <a:picLocks noChangeAspect="1"/>
          </p:cNvPicPr>
          <p:nvPr/>
        </p:nvPicPr>
        <p:blipFill>
          <a:blip r:embed="rId1"/>
          <a:stretch>
            <a:fillRect/>
          </a:stretch>
        </p:blipFill>
        <p:spPr>
          <a:xfrm>
            <a:off x="2972872" y="1651278"/>
            <a:ext cx="8684538" cy="5272683"/>
          </a:xfrm>
          <a:prstGeom prst="rect">
            <a:avLst/>
          </a:prstGeom>
        </p:spPr>
      </p:pic>
      <p:sp>
        <p:nvSpPr>
          <p:cNvPr id="5" name="Text 2"/>
          <p:cNvSpPr/>
          <p:nvPr/>
        </p:nvSpPr>
        <p:spPr>
          <a:xfrm>
            <a:off x="2196465" y="7149227"/>
            <a:ext cx="10237470" cy="320397"/>
          </a:xfrm>
          <a:prstGeom prst="rect">
            <a:avLst/>
          </a:prstGeom>
          <a:noFill/>
          <a:ln/>
        </p:spPr>
        <p:txBody>
          <a:bodyPr wrap="none" lIns="0" tIns="0" rIns="0" bIns="0" rtlCol="0" anchor="t"/>
          <a:lstStyle/>
          <a:p>
            <a:pPr indent="0" marL="0">
              <a:lnSpc>
                <a:spcPts val="2500"/>
              </a:lnSpc>
              <a:buNone/>
            </a:pP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1495544" y="243840"/>
            <a:ext cx="11639312" cy="7776567"/>
          </a:xfrm>
          <a:prstGeom prst="roundRect">
            <a:avLst>
              <a:gd name="adj" fmla="val 6181"/>
            </a:avLst>
          </a:prstGeom>
          <a:solidFill>
            <a:srgbClr val="27272B"/>
          </a:solidFill>
          <a:ln/>
        </p:spPr>
      </p:sp>
      <p:sp>
        <p:nvSpPr>
          <p:cNvPr id="3" name="Text 1"/>
          <p:cNvSpPr/>
          <p:nvPr/>
        </p:nvSpPr>
        <p:spPr>
          <a:xfrm>
            <a:off x="2196465" y="794623"/>
            <a:ext cx="5336262" cy="556260"/>
          </a:xfrm>
          <a:prstGeom prst="rect">
            <a:avLst/>
          </a:prstGeom>
          <a:noFill/>
          <a:ln/>
        </p:spPr>
        <p:txBody>
          <a:bodyPr wrap="none" lIns="0" tIns="0" rIns="0" bIns="0" rtlCol="0" anchor="t"/>
          <a:lstStyle/>
          <a:p>
            <a:pPr indent="0" marL="0">
              <a:lnSpc>
                <a:spcPts val="4350"/>
              </a:lnSpc>
              <a:buNone/>
            </a:pPr>
            <a:r>
              <a:rPr lang="en-US" sz="3500" b="1" dirty="0">
                <a:solidFill>
                  <a:srgbClr val="FFE14D"/>
                </a:solidFill>
                <a:latin typeface="Comfortaa Bold" pitchFamily="34" charset="0"/>
                <a:ea typeface="Comfortaa Bold" pitchFamily="34" charset="-122"/>
                <a:cs typeface="Comfortaa Bold" pitchFamily="34" charset="-120"/>
              </a:rPr>
              <a:t>User Registration Page</a:t>
            </a:r>
            <a:endParaRPr lang="en-US" sz="3500" dirty="0"/>
          </a:p>
        </p:txBody>
      </p:sp>
      <p:pic>
        <p:nvPicPr>
          <p:cNvPr id="4" name="Image 0" descr="preencoded.png">    </p:cNvPr>
          <p:cNvPicPr>
            <a:picLocks noChangeAspect="1"/>
          </p:cNvPicPr>
          <p:nvPr/>
        </p:nvPicPr>
        <p:blipFill>
          <a:blip r:embed="rId1"/>
          <a:stretch>
            <a:fillRect/>
          </a:stretch>
        </p:blipFill>
        <p:spPr>
          <a:xfrm>
            <a:off x="2820353" y="1651278"/>
            <a:ext cx="8989695" cy="5272683"/>
          </a:xfrm>
          <a:prstGeom prst="rect">
            <a:avLst/>
          </a:prstGeom>
        </p:spPr>
      </p:pic>
      <p:sp>
        <p:nvSpPr>
          <p:cNvPr id="5" name="Text 2"/>
          <p:cNvSpPr/>
          <p:nvPr/>
        </p:nvSpPr>
        <p:spPr>
          <a:xfrm>
            <a:off x="2196465" y="7149227"/>
            <a:ext cx="10237470" cy="320397"/>
          </a:xfrm>
          <a:prstGeom prst="rect">
            <a:avLst/>
          </a:prstGeom>
          <a:noFill/>
          <a:ln/>
        </p:spPr>
        <p:txBody>
          <a:bodyPr wrap="none" lIns="0" tIns="0" rIns="0" bIns="0" rtlCol="0" anchor="t"/>
          <a:lstStyle/>
          <a:p>
            <a:pPr indent="0" marL="0">
              <a:lnSpc>
                <a:spcPts val="2500"/>
              </a:lnSpc>
              <a:buNone/>
            </a:pP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1237178" y="243840"/>
            <a:ext cx="12156043" cy="7771686"/>
          </a:xfrm>
          <a:prstGeom prst="roundRect">
            <a:avLst>
              <a:gd name="adj" fmla="val 6460"/>
            </a:avLst>
          </a:prstGeom>
          <a:solidFill>
            <a:srgbClr val="27272B"/>
          </a:solidFill>
          <a:ln/>
        </p:spPr>
      </p:sp>
      <p:sp>
        <p:nvSpPr>
          <p:cNvPr id="3" name="Text 1"/>
          <p:cNvSpPr/>
          <p:nvPr/>
        </p:nvSpPr>
        <p:spPr>
          <a:xfrm>
            <a:off x="1969294" y="819031"/>
            <a:ext cx="4648557" cy="581025"/>
          </a:xfrm>
          <a:prstGeom prst="rect">
            <a:avLst/>
          </a:prstGeom>
          <a:noFill/>
          <a:ln/>
        </p:spPr>
        <p:txBody>
          <a:bodyPr wrap="none" lIns="0" tIns="0" rIns="0" bIns="0" rtlCol="0" anchor="t"/>
          <a:lstStyle/>
          <a:p>
            <a:pPr indent="0" marL="0">
              <a:lnSpc>
                <a:spcPts val="4550"/>
              </a:lnSpc>
              <a:buNone/>
            </a:pPr>
            <a:r>
              <a:rPr lang="en-US" sz="3650" b="1" dirty="0">
                <a:solidFill>
                  <a:srgbClr val="FFE14D"/>
                </a:solidFill>
                <a:latin typeface="Comfortaa Bold" pitchFamily="34" charset="0"/>
                <a:ea typeface="Comfortaa Bold" pitchFamily="34" charset="-122"/>
                <a:cs typeface="Comfortaa Bold" pitchFamily="34" charset="-120"/>
              </a:rPr>
              <a:t>Home Page</a:t>
            </a:r>
            <a:endParaRPr lang="en-US" sz="3650" dirty="0"/>
          </a:p>
        </p:txBody>
      </p:sp>
      <p:pic>
        <p:nvPicPr>
          <p:cNvPr id="4" name="Image 0" descr="preencoded.png">    </p:cNvPr>
          <p:cNvPicPr>
            <a:picLocks noChangeAspect="1"/>
          </p:cNvPicPr>
          <p:nvPr/>
        </p:nvPicPr>
        <p:blipFill>
          <a:blip r:embed="rId1"/>
          <a:stretch>
            <a:fillRect/>
          </a:stretch>
        </p:blipFill>
        <p:spPr>
          <a:xfrm>
            <a:off x="1969294" y="1713786"/>
            <a:ext cx="10691693" cy="5156597"/>
          </a:xfrm>
          <a:prstGeom prst="rect">
            <a:avLst/>
          </a:prstGeom>
        </p:spPr>
      </p:pic>
      <p:sp>
        <p:nvSpPr>
          <p:cNvPr id="5" name="Text 2"/>
          <p:cNvSpPr/>
          <p:nvPr/>
        </p:nvSpPr>
        <p:spPr>
          <a:xfrm>
            <a:off x="1969294" y="7105650"/>
            <a:ext cx="10691812" cy="334685"/>
          </a:xfrm>
          <a:prstGeom prst="rect">
            <a:avLst/>
          </a:prstGeom>
          <a:noFill/>
          <a:ln/>
        </p:spPr>
        <p:txBody>
          <a:bodyPr wrap="none" lIns="0" tIns="0" rIns="0" bIns="0" rtlCol="0" anchor="t"/>
          <a:lstStyle/>
          <a:p>
            <a:pPr indent="0" marL="0">
              <a:lnSpc>
                <a:spcPts val="2600"/>
              </a:lnSpc>
              <a:buNone/>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1142167" y="243840"/>
            <a:ext cx="12345948" cy="7766090"/>
          </a:xfrm>
          <a:prstGeom prst="roundRect">
            <a:avLst>
              <a:gd name="adj" fmla="val 6566"/>
            </a:avLst>
          </a:prstGeom>
          <a:solidFill>
            <a:srgbClr val="27272B"/>
          </a:solidFill>
          <a:ln/>
        </p:spPr>
      </p:sp>
      <p:pic>
        <p:nvPicPr>
          <p:cNvPr id="3" name="Image 0" descr="preencoded.png">    </p:cNvPr>
          <p:cNvPicPr>
            <a:picLocks noChangeAspect="1"/>
          </p:cNvPicPr>
          <p:nvPr/>
        </p:nvPicPr>
        <p:blipFill>
          <a:blip r:embed="rId1"/>
          <a:stretch>
            <a:fillRect/>
          </a:stretch>
        </p:blipFill>
        <p:spPr>
          <a:xfrm>
            <a:off x="1142167" y="243840"/>
            <a:ext cx="4629626" cy="7766090"/>
          </a:xfrm>
          <a:prstGeom prst="rect">
            <a:avLst/>
          </a:prstGeom>
        </p:spPr>
      </p:pic>
      <p:sp>
        <p:nvSpPr>
          <p:cNvPr id="4" name="Text 1"/>
          <p:cNvSpPr/>
          <p:nvPr/>
        </p:nvSpPr>
        <p:spPr>
          <a:xfrm>
            <a:off x="6515338" y="828080"/>
            <a:ext cx="6229112" cy="1180148"/>
          </a:xfrm>
          <a:prstGeom prst="rect">
            <a:avLst/>
          </a:prstGeom>
          <a:noFill/>
          <a:ln/>
        </p:spPr>
        <p:txBody>
          <a:bodyPr wrap="square" lIns="0" tIns="0" rIns="0" bIns="0" rtlCol="0" anchor="t"/>
          <a:lstStyle/>
          <a:p>
            <a:pPr indent="0" marL="0">
              <a:lnSpc>
                <a:spcPts val="4600"/>
              </a:lnSpc>
              <a:buNone/>
            </a:pPr>
            <a:r>
              <a:rPr lang="en-US" sz="3700" b="1" dirty="0">
                <a:solidFill>
                  <a:srgbClr val="FFE14D"/>
                </a:solidFill>
                <a:latin typeface="Comfortaa Bold" pitchFamily="34" charset="0"/>
                <a:ea typeface="Comfortaa Bold" pitchFamily="34" charset="-122"/>
                <a:cs typeface="Comfortaa Bold" pitchFamily="34" charset="-120"/>
              </a:rPr>
              <a:t>"Am I Stressed?" Stress Assessment Tool</a:t>
            </a:r>
            <a:endParaRPr lang="en-US" sz="3700" dirty="0"/>
          </a:p>
        </p:txBody>
      </p:sp>
      <p:pic>
        <p:nvPicPr>
          <p:cNvPr id="5" name="Image 1" descr="preencoded.png">    </p:cNvPr>
          <p:cNvPicPr>
            <a:picLocks noChangeAspect="1"/>
          </p:cNvPicPr>
          <p:nvPr/>
        </p:nvPicPr>
        <p:blipFill>
          <a:blip r:embed="rId2"/>
          <a:stretch>
            <a:fillRect/>
          </a:stretch>
        </p:blipFill>
        <p:spPr>
          <a:xfrm>
            <a:off x="6515338" y="2326838"/>
            <a:ext cx="1062276" cy="1699617"/>
          </a:xfrm>
          <a:prstGeom prst="rect">
            <a:avLst/>
          </a:prstGeom>
        </p:spPr>
      </p:pic>
      <p:sp>
        <p:nvSpPr>
          <p:cNvPr id="6" name="Text 2"/>
          <p:cNvSpPr/>
          <p:nvPr/>
        </p:nvSpPr>
        <p:spPr>
          <a:xfrm>
            <a:off x="7896225" y="2539246"/>
            <a:ext cx="2360533" cy="295037"/>
          </a:xfrm>
          <a:prstGeom prst="rect">
            <a:avLst/>
          </a:prstGeom>
          <a:noFill/>
          <a:ln/>
        </p:spPr>
        <p:txBody>
          <a:bodyPr wrap="none" lIns="0" tIns="0" rIns="0" bIns="0" rtlCol="0" anchor="t"/>
          <a:lstStyle/>
          <a:p>
            <a:pPr algn="l" indent="0" marL="0">
              <a:lnSpc>
                <a:spcPts val="2300"/>
              </a:lnSpc>
              <a:buNone/>
            </a:pPr>
            <a:r>
              <a:rPr lang="en-US" sz="1850" b="1" dirty="0">
                <a:solidFill>
                  <a:srgbClr val="D7D4CC"/>
                </a:solidFill>
                <a:latin typeface="Comfortaa Bold" pitchFamily="34" charset="0"/>
                <a:ea typeface="Comfortaa Bold" pitchFamily="34" charset="-122"/>
                <a:cs typeface="Comfortaa Bold" pitchFamily="34" charset="-120"/>
              </a:rPr>
              <a:t>User Input</a:t>
            </a:r>
            <a:endParaRPr lang="en-US" sz="1850" dirty="0"/>
          </a:p>
        </p:txBody>
      </p:sp>
      <p:sp>
        <p:nvSpPr>
          <p:cNvPr id="7" name="Text 3"/>
          <p:cNvSpPr/>
          <p:nvPr/>
        </p:nvSpPr>
        <p:spPr>
          <a:xfrm>
            <a:off x="7896225" y="2961680"/>
            <a:ext cx="4848225" cy="679609"/>
          </a:xfrm>
          <a:prstGeom prst="rect">
            <a:avLst/>
          </a:prstGeom>
          <a:noFill/>
          <a:ln/>
        </p:spPr>
        <p:txBody>
          <a:bodyPr wrap="square" lIns="0" tIns="0" rIns="0" bIns="0" rtlCol="0" anchor="t"/>
          <a:lstStyle/>
          <a:p>
            <a:pPr algn="l"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Provide the 8 key factors to assess your current stress levels.</a:t>
            </a:r>
            <a:endParaRPr lang="en-US" sz="1650" dirty="0"/>
          </a:p>
        </p:txBody>
      </p:sp>
      <p:pic>
        <p:nvPicPr>
          <p:cNvPr id="8" name="Image 2" descr="preencoded.png">    </p:cNvPr>
          <p:cNvPicPr>
            <a:picLocks noChangeAspect="1"/>
          </p:cNvPicPr>
          <p:nvPr/>
        </p:nvPicPr>
        <p:blipFill>
          <a:blip r:embed="rId3"/>
          <a:stretch>
            <a:fillRect/>
          </a:stretch>
        </p:blipFill>
        <p:spPr>
          <a:xfrm>
            <a:off x="6515338" y="4026456"/>
            <a:ext cx="1062276" cy="1699617"/>
          </a:xfrm>
          <a:prstGeom prst="rect">
            <a:avLst/>
          </a:prstGeom>
        </p:spPr>
      </p:pic>
      <p:sp>
        <p:nvSpPr>
          <p:cNvPr id="9" name="Text 4"/>
          <p:cNvSpPr/>
          <p:nvPr/>
        </p:nvSpPr>
        <p:spPr>
          <a:xfrm>
            <a:off x="7896225" y="4238863"/>
            <a:ext cx="2360533" cy="295037"/>
          </a:xfrm>
          <a:prstGeom prst="rect">
            <a:avLst/>
          </a:prstGeom>
          <a:noFill/>
          <a:ln/>
        </p:spPr>
        <p:txBody>
          <a:bodyPr wrap="none" lIns="0" tIns="0" rIns="0" bIns="0" rtlCol="0" anchor="t"/>
          <a:lstStyle/>
          <a:p>
            <a:pPr algn="l" indent="0" marL="0">
              <a:lnSpc>
                <a:spcPts val="2300"/>
              </a:lnSpc>
              <a:buNone/>
            </a:pPr>
            <a:r>
              <a:rPr lang="en-US" sz="1850" b="1" dirty="0">
                <a:solidFill>
                  <a:srgbClr val="D7D4CC"/>
                </a:solidFill>
                <a:latin typeface="Comfortaa Bold" pitchFamily="34" charset="0"/>
                <a:ea typeface="Comfortaa Bold" pitchFamily="34" charset="-122"/>
                <a:cs typeface="Comfortaa Bold" pitchFamily="34" charset="-120"/>
              </a:rPr>
              <a:t>Stress Prediction</a:t>
            </a:r>
            <a:endParaRPr lang="en-US" sz="1850" dirty="0"/>
          </a:p>
        </p:txBody>
      </p:sp>
      <p:sp>
        <p:nvSpPr>
          <p:cNvPr id="10" name="Text 5"/>
          <p:cNvSpPr/>
          <p:nvPr/>
        </p:nvSpPr>
        <p:spPr>
          <a:xfrm>
            <a:off x="7896225" y="4661297"/>
            <a:ext cx="4848225" cy="679609"/>
          </a:xfrm>
          <a:prstGeom prst="rect">
            <a:avLst/>
          </a:prstGeom>
          <a:noFill/>
          <a:ln/>
        </p:spPr>
        <p:txBody>
          <a:bodyPr wrap="square" lIns="0" tIns="0" rIns="0" bIns="0" rtlCol="0" anchor="t"/>
          <a:lstStyle/>
          <a:p>
            <a:pPr algn="l"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The ANN model will analyze the data and generate a personalized stress score.</a:t>
            </a:r>
            <a:endParaRPr lang="en-US" sz="1650" dirty="0"/>
          </a:p>
        </p:txBody>
      </p:sp>
      <p:pic>
        <p:nvPicPr>
          <p:cNvPr id="11" name="Image 3" descr="preencoded.png">    </p:cNvPr>
          <p:cNvPicPr>
            <a:picLocks noChangeAspect="1"/>
          </p:cNvPicPr>
          <p:nvPr/>
        </p:nvPicPr>
        <p:blipFill>
          <a:blip r:embed="rId4"/>
          <a:stretch>
            <a:fillRect/>
          </a:stretch>
        </p:blipFill>
        <p:spPr>
          <a:xfrm>
            <a:off x="6515338" y="5726073"/>
            <a:ext cx="1062276" cy="1699617"/>
          </a:xfrm>
          <a:prstGeom prst="rect">
            <a:avLst/>
          </a:prstGeom>
        </p:spPr>
      </p:pic>
      <p:sp>
        <p:nvSpPr>
          <p:cNvPr id="12" name="Text 6"/>
          <p:cNvSpPr/>
          <p:nvPr/>
        </p:nvSpPr>
        <p:spPr>
          <a:xfrm>
            <a:off x="7896225" y="5938480"/>
            <a:ext cx="3934539" cy="295037"/>
          </a:xfrm>
          <a:prstGeom prst="rect">
            <a:avLst/>
          </a:prstGeom>
          <a:noFill/>
          <a:ln/>
        </p:spPr>
        <p:txBody>
          <a:bodyPr wrap="none" lIns="0" tIns="0" rIns="0" bIns="0" rtlCol="0" anchor="t"/>
          <a:lstStyle/>
          <a:p>
            <a:pPr algn="l" indent="0" marL="0">
              <a:lnSpc>
                <a:spcPts val="2300"/>
              </a:lnSpc>
              <a:buNone/>
            </a:pPr>
            <a:r>
              <a:rPr lang="en-US" sz="1850" b="1" dirty="0">
                <a:solidFill>
                  <a:srgbClr val="D7D4CC"/>
                </a:solidFill>
                <a:latin typeface="Comfortaa Bold" pitchFamily="34" charset="0"/>
                <a:ea typeface="Comfortaa Bold" pitchFamily="34" charset="-122"/>
                <a:cs typeface="Comfortaa Bold" pitchFamily="34" charset="-120"/>
              </a:rPr>
              <a:t>Personalized Recommendations</a:t>
            </a:r>
            <a:endParaRPr lang="en-US" sz="1850" dirty="0"/>
          </a:p>
        </p:txBody>
      </p:sp>
      <p:sp>
        <p:nvSpPr>
          <p:cNvPr id="13" name="Text 7"/>
          <p:cNvSpPr/>
          <p:nvPr/>
        </p:nvSpPr>
        <p:spPr>
          <a:xfrm>
            <a:off x="7896225" y="6360914"/>
            <a:ext cx="4848225" cy="679609"/>
          </a:xfrm>
          <a:prstGeom prst="rect">
            <a:avLst/>
          </a:prstGeom>
          <a:noFill/>
          <a:ln/>
        </p:spPr>
        <p:txBody>
          <a:bodyPr wrap="square" lIns="0" tIns="0" rIns="0" bIns="0" rtlCol="0" anchor="t"/>
          <a:lstStyle/>
          <a:p>
            <a:pPr algn="l"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Receive tailored suggestions to manage stress and improve well-being.</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2197894" y="243840"/>
            <a:ext cx="10234493" cy="7800856"/>
          </a:xfrm>
          <a:prstGeom prst="roundRect">
            <a:avLst>
              <a:gd name="adj" fmla="val 5418"/>
            </a:avLst>
          </a:prstGeom>
          <a:solidFill>
            <a:srgbClr val="27272B"/>
          </a:solidFill>
          <a:ln/>
        </p:spPr>
      </p:sp>
      <p:sp>
        <p:nvSpPr>
          <p:cNvPr id="3" name="Text 1"/>
          <p:cNvSpPr/>
          <p:nvPr/>
        </p:nvSpPr>
        <p:spPr>
          <a:xfrm>
            <a:off x="2814280" y="728067"/>
            <a:ext cx="4088606" cy="489109"/>
          </a:xfrm>
          <a:prstGeom prst="rect">
            <a:avLst/>
          </a:prstGeom>
          <a:noFill/>
          <a:ln/>
        </p:spPr>
        <p:txBody>
          <a:bodyPr wrap="none" lIns="0" tIns="0" rIns="0" bIns="0" rtlCol="0" anchor="t"/>
          <a:lstStyle/>
          <a:p>
            <a:pPr indent="0" marL="0">
              <a:lnSpc>
                <a:spcPts val="3850"/>
              </a:lnSpc>
              <a:buNone/>
            </a:pPr>
            <a:r>
              <a:rPr lang="en-US" sz="3050" b="1" dirty="0">
                <a:solidFill>
                  <a:srgbClr val="FFE14D"/>
                </a:solidFill>
                <a:latin typeface="Comfortaa Bold" pitchFamily="34" charset="0"/>
                <a:ea typeface="Comfortaa Bold" pitchFamily="34" charset="-122"/>
                <a:cs typeface="Comfortaa Bold" pitchFamily="34" charset="-120"/>
              </a:rPr>
              <a:t>Inputting User Data</a:t>
            </a:r>
            <a:endParaRPr lang="en-US" sz="3050" dirty="0"/>
          </a:p>
        </p:txBody>
      </p:sp>
      <p:sp>
        <p:nvSpPr>
          <p:cNvPr id="4" name="Text 2"/>
          <p:cNvSpPr/>
          <p:nvPr/>
        </p:nvSpPr>
        <p:spPr>
          <a:xfrm>
            <a:off x="2814280" y="1481257"/>
            <a:ext cx="9001720" cy="563404"/>
          </a:xfrm>
          <a:prstGeom prst="rect">
            <a:avLst/>
          </a:prstGeom>
          <a:noFill/>
          <a:ln/>
        </p:spPr>
        <p:txBody>
          <a:bodyPr wrap="square" lIns="0" tIns="0" rIns="0" bIns="0" rtlCol="0" anchor="t"/>
          <a:lstStyle/>
          <a:p>
            <a:pPr indent="0" marL="0">
              <a:lnSpc>
                <a:spcPts val="2200"/>
              </a:lnSpc>
              <a:buNone/>
            </a:pPr>
            <a:r>
              <a:rPr lang="en-US" sz="1350" dirty="0">
                <a:solidFill>
                  <a:srgbClr val="D7D4CC"/>
                </a:solidFill>
                <a:latin typeface="Raleway Medium" pitchFamily="34" charset="0"/>
                <a:ea typeface="Raleway Medium" pitchFamily="34" charset="-122"/>
                <a:cs typeface="Raleway Medium" pitchFamily="34" charset="-120"/>
              </a:rPr>
              <a:t>After inputting the 8 key factors, the user will receive a stress prediction score and personalized recommendations to manage their well-being.</a:t>
            </a:r>
            <a:endParaRPr lang="en-US" sz="1350" dirty="0"/>
          </a:p>
        </p:txBody>
      </p:sp>
      <p:pic>
        <p:nvPicPr>
          <p:cNvPr id="5" name="Image 0" descr="preencoded.png">    </p:cNvPr>
          <p:cNvPicPr>
            <a:picLocks noChangeAspect="1"/>
          </p:cNvPicPr>
          <p:nvPr/>
        </p:nvPicPr>
        <p:blipFill>
          <a:blip r:embed="rId1"/>
          <a:stretch>
            <a:fillRect/>
          </a:stretch>
        </p:blipFill>
        <p:spPr>
          <a:xfrm>
            <a:off x="4523303" y="2242780"/>
            <a:ext cx="5583555" cy="4837867"/>
          </a:xfrm>
          <a:prstGeom prst="rect">
            <a:avLst/>
          </a:prstGeom>
        </p:spPr>
      </p:pic>
      <p:sp>
        <p:nvSpPr>
          <p:cNvPr id="6" name="Text 3"/>
          <p:cNvSpPr/>
          <p:nvPr/>
        </p:nvSpPr>
        <p:spPr>
          <a:xfrm>
            <a:off x="2814280" y="7278767"/>
            <a:ext cx="9001720" cy="281702"/>
          </a:xfrm>
          <a:prstGeom prst="rect">
            <a:avLst/>
          </a:prstGeom>
          <a:noFill/>
          <a:ln/>
        </p:spPr>
        <p:txBody>
          <a:bodyPr wrap="none" lIns="0" tIns="0" rIns="0" bIns="0" rtlCol="0" anchor="t"/>
          <a:lstStyle/>
          <a:p>
            <a:pPr indent="0" marL="0">
              <a:lnSpc>
                <a:spcPts val="2200"/>
              </a:lnSpc>
              <a:buNone/>
            </a:pP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1474351" y="243840"/>
            <a:ext cx="11681698" cy="7778115"/>
          </a:xfrm>
          <a:prstGeom prst="roundRect">
            <a:avLst>
              <a:gd name="adj" fmla="val 6203"/>
            </a:avLst>
          </a:prstGeom>
          <a:solidFill>
            <a:srgbClr val="27272B"/>
          </a:solidFill>
          <a:ln/>
        </p:spPr>
      </p:sp>
      <p:sp>
        <p:nvSpPr>
          <p:cNvPr id="3" name="Text 1"/>
          <p:cNvSpPr/>
          <p:nvPr/>
        </p:nvSpPr>
        <p:spPr>
          <a:xfrm>
            <a:off x="2177891" y="796647"/>
            <a:ext cx="9461778" cy="558403"/>
          </a:xfrm>
          <a:prstGeom prst="rect">
            <a:avLst/>
          </a:prstGeom>
          <a:noFill/>
          <a:ln/>
        </p:spPr>
        <p:txBody>
          <a:bodyPr wrap="none" lIns="0" tIns="0" rIns="0" bIns="0" rtlCol="0" anchor="t"/>
          <a:lstStyle/>
          <a:p>
            <a:pPr indent="0" marL="0">
              <a:lnSpc>
                <a:spcPts val="4350"/>
              </a:lnSpc>
              <a:buNone/>
            </a:pPr>
            <a:r>
              <a:rPr lang="en-US" sz="3500" b="1" dirty="0">
                <a:solidFill>
                  <a:srgbClr val="FFE14D"/>
                </a:solidFill>
                <a:latin typeface="Comfortaa Bold" pitchFamily="34" charset="0"/>
                <a:ea typeface="Comfortaa Bold" pitchFamily="34" charset="-122"/>
                <a:cs typeface="Comfortaa Bold" pitchFamily="34" charset="-120"/>
              </a:rPr>
              <a:t>Stress Prediction and Recommendations</a:t>
            </a:r>
            <a:endParaRPr lang="en-US" sz="3500" dirty="0"/>
          </a:p>
        </p:txBody>
      </p:sp>
      <p:sp>
        <p:nvSpPr>
          <p:cNvPr id="4" name="Text 2"/>
          <p:cNvSpPr/>
          <p:nvPr/>
        </p:nvSpPr>
        <p:spPr>
          <a:xfrm>
            <a:off x="2177891" y="1656517"/>
            <a:ext cx="10274618" cy="964406"/>
          </a:xfrm>
          <a:prstGeom prst="rect">
            <a:avLst/>
          </a:prstGeom>
          <a:noFill/>
          <a:ln/>
        </p:spPr>
        <p:txBody>
          <a:bodyPr wrap="square" lIns="0" tIns="0" rIns="0" bIns="0" rtlCol="0" anchor="t"/>
          <a:lstStyle/>
          <a:p>
            <a:pPr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Once the ANN model analyzes the user's inputted data, it will generate a stress prediction score that reflects their current stress levels. In addition to the score, the user will also receive recommendations on how to manage stress and improve their overall well-being.</a:t>
            </a:r>
            <a:endParaRPr lang="en-US" sz="1550" dirty="0"/>
          </a:p>
        </p:txBody>
      </p:sp>
      <p:pic>
        <p:nvPicPr>
          <p:cNvPr id="5" name="Image 0" descr="preencoded.png">    </p:cNvPr>
          <p:cNvPicPr>
            <a:picLocks noChangeAspect="1"/>
          </p:cNvPicPr>
          <p:nvPr/>
        </p:nvPicPr>
        <p:blipFill>
          <a:blip r:embed="rId1"/>
          <a:stretch>
            <a:fillRect/>
          </a:stretch>
        </p:blipFill>
        <p:spPr>
          <a:xfrm>
            <a:off x="2177891" y="3073122"/>
            <a:ext cx="4892159" cy="3491151"/>
          </a:xfrm>
          <a:prstGeom prst="rect">
            <a:avLst/>
          </a:prstGeom>
        </p:spPr>
      </p:pic>
      <p:pic>
        <p:nvPicPr>
          <p:cNvPr id="6" name="Image 1" descr="preencoded.png">    </p:cNvPr>
          <p:cNvPicPr>
            <a:picLocks noChangeAspect="1"/>
          </p:cNvPicPr>
          <p:nvPr/>
        </p:nvPicPr>
        <p:blipFill>
          <a:blip r:embed="rId2"/>
          <a:stretch>
            <a:fillRect/>
          </a:stretch>
        </p:blipFill>
        <p:spPr>
          <a:xfrm>
            <a:off x="7567970" y="3073122"/>
            <a:ext cx="4892159" cy="3622358"/>
          </a:xfrm>
          <a:prstGeom prst="rect">
            <a:avLst/>
          </a:prstGeom>
        </p:spPr>
      </p:pic>
      <p:sp>
        <p:nvSpPr>
          <p:cNvPr id="7" name="Text 3"/>
          <p:cNvSpPr/>
          <p:nvPr/>
        </p:nvSpPr>
        <p:spPr>
          <a:xfrm>
            <a:off x="2177891" y="7147679"/>
            <a:ext cx="10274618" cy="321469"/>
          </a:xfrm>
          <a:prstGeom prst="rect">
            <a:avLst/>
          </a:prstGeom>
          <a:noFill/>
          <a:ln/>
        </p:spPr>
        <p:txBody>
          <a:bodyPr wrap="none" lIns="0" tIns="0" rIns="0" bIns="0" rtlCol="0" anchor="t"/>
          <a:lstStyle/>
          <a:p>
            <a:pPr indent="0" marL="0">
              <a:lnSpc>
                <a:spcPts val="2500"/>
              </a:lnSpc>
              <a:buNone/>
            </a:pP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2024-11-13T12:53:08Z</dcterms:created>
  <dcterms:modified xsi:type="dcterms:W3CDTF">2024-11-13T12:53:08Z</dcterms:modified>
</cp:coreProperties>
</file>