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Lst>
  <p:sldSz cy="8229600" cx="14630400"/>
  <p:notesSz cx="8229600" cy="14630400"/>
  <p:embeddedFontLst>
    <p:embeddedFont>
      <p:font typeface="Lato"/>
      <p:regular r:id="rId55"/>
      <p:bold r:id="rId56"/>
      <p:italic r:id="rId57"/>
      <p:boldItalic r:id="rId58"/>
    </p:embeddedFont>
    <p:embeddedFont>
      <p:font typeface="Gelasio"/>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Gelasio-boldItalic.fntdata"/><Relationship Id="rId61" Type="http://schemas.openxmlformats.org/officeDocument/2006/relationships/font" Target="fonts/Gelasio-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font" Target="fonts/Gelasio-bold.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font" Target="fonts/Lato-regular.fntdata"/><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font" Target="fonts/Lato-italic.fntdata"/><Relationship Id="rId12" Type="http://schemas.openxmlformats.org/officeDocument/2006/relationships/slide" Target="slides/slide8.xml"/><Relationship Id="rId56" Type="http://schemas.openxmlformats.org/officeDocument/2006/relationships/font" Target="fonts/Lato-bold.fntdata"/><Relationship Id="rId15" Type="http://schemas.openxmlformats.org/officeDocument/2006/relationships/slide" Target="slides/slide11.xml"/><Relationship Id="rId59" Type="http://schemas.openxmlformats.org/officeDocument/2006/relationships/font" Target="fonts/Gelasio-regular.fntdata"/><Relationship Id="rId14" Type="http://schemas.openxmlformats.org/officeDocument/2006/relationships/slide" Target="slides/slide10.xml"/><Relationship Id="rId58" Type="http://schemas.openxmlformats.org/officeDocument/2006/relationships/font" Target="fonts/Lato-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 name="Shape 11"/>
        <p:cNvGrpSpPr/>
        <p:nvPr/>
      </p:nvGrpSpPr>
      <p:grpSpPr>
        <a:xfrm>
          <a:off x="0" y="0"/>
          <a:ext cx="0" cy="0"/>
          <a:chOff x="0" y="0"/>
          <a:chExt cx="0" cy="0"/>
        </a:xfrm>
      </p:grpSpPr>
      <p:sp>
        <p:nvSpPr>
          <p:cNvPr id="12" name="Google Shape;1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 name="Google Shape;1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 name="Google Shape;1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153ff6e0b_8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g26153ff6e0b_8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g26153ff6e0b_8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9a944d1863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g29a944d1863_0_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g29a944d1863_0_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9a944d1863_0_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g29a944d1863_0_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29a944d1863_0_7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9a944d1863_0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g29a944d1863_0_1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29a944d1863_0_1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6153ff6e0b_14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26153ff6e0b_14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26153ff6e0b_14_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153ff6e0b_7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26153ff6e0b_7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26153ff6e0b_7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153ff6e0b_7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g26153ff6e0b_7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26153ff6e0b_7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153ff6e0b_7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g26153ff6e0b_7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26153ff6e0b_7_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6153ff6e0b_7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g26153ff6e0b_7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26153ff6e0b_7_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 name="Shape 19"/>
        <p:cNvGrpSpPr/>
        <p:nvPr/>
      </p:nvGrpSpPr>
      <p:grpSpPr>
        <a:xfrm>
          <a:off x="0" y="0"/>
          <a:ext cx="0" cy="0"/>
          <a:chOff x="0" y="0"/>
          <a:chExt cx="0" cy="0"/>
        </a:xfrm>
      </p:grpSpPr>
      <p:sp>
        <p:nvSpPr>
          <p:cNvPr id="20" name="Google Shape;20;g29aeace8f49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 name="Google Shape;21;g29aeace8f49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 name="Google Shape;22;g29aeace8f49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9a944d1863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9a944d1863_0_1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29a944d1863_0_1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6153ff6e0b_7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g26153ff6e0b_7_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26153ff6e0b_7_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6153ff6e0b_7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26153ff6e0b_7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26153ff6e0b_7_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6153ff6e0b_7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6153ff6e0b_7_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26153ff6e0b_7_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6153ff6e0b_7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26153ff6e0b_7_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26153ff6e0b_7_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6153ff6e0b_7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g26153ff6e0b_7_1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26153ff6e0b_7_10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6153ff6e0b_7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6153ff6e0b_7_1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26153ff6e0b_7_1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6153ff6e0b_7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g26153ff6e0b_7_1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g26153ff6e0b_7_1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6153ff6e0b_7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g26153ff6e0b_7_1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26153ff6e0b_7_1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6153ff6e0b_15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g26153ff6e0b_15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g26153ff6e0b_15_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 name="Google Shape;2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 name="Google Shape;3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6153ff6e0b_15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g26153ff6e0b_15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26153ff6e0b_15_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6153ff6e0b_12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g26153ff6e0b_12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g26153ff6e0b_12_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6153ff6e0b_15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g26153ff6e0b_15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g26153ff6e0b_15_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6153ff6e0b_15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g26153ff6e0b_15_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g26153ff6e0b_15_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6153ff6e0b_15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g26153ff6e0b_15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g26153ff6e0b_15_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6153ff6e0b_15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g26153ff6e0b_15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g26153ff6e0b_15_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6153ff6e0b_15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g26153ff6e0b_15_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g26153ff6e0b_15_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6153ff6e0b_15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g26153ff6e0b_15_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g26153ff6e0b_15_9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6153ff6e0b_15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Google Shape;341;g26153ff6e0b_15_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g26153ff6e0b_15_9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6153ff6e0b_15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g26153ff6e0b_15_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g26153ff6e0b_15_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29a944d1863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 name="Google Shape;40;g29a944d1863_0_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 name="Google Shape;41;g29a944d1863_0_9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6153ff6e0b_1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g26153ff6e0b_1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g26153ff6e0b_12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6153ff6e0b_15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6" name="Google Shape;366;g26153ff6e0b_15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g26153ff6e0b_15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6153ff6e0b_12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g26153ff6e0b_12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g26153ff6e0b_12_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6153ff6e0b_12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g26153ff6e0b_12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g26153ff6e0b_12_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6153ff6e0b_12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g26153ff6e0b_12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g26153ff6e0b_12_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6153ff6e0b_12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 name="Google Shape;402;g26153ff6e0b_12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g26153ff6e0b_12_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6153ff6e0b_12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1" name="Google Shape;411;g26153ff6e0b_12_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g26153ff6e0b_12_8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6153ff6e0b_17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0" name="Google Shape;420;g26153ff6e0b_17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g26153ff6e0b_17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6153ff6e0b_17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9" name="Google Shape;429;g26153ff6e0b_17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g26153ff6e0b_17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6153ff6e0b_17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8" name="Google Shape;438;g26153ff6e0b_17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g26153ff6e0b_17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29a944d1863_0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 name="Google Shape;49;g29a944d1863_0_1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g29a944d1863_0_10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6153ff6e0b_17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7" name="Google Shape;447;g26153ff6e0b_17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g26153ff6e0b_17_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 name="Google Shape;5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6153ff6e0b_14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 name="Google Shape;67;g26153ff6e0b_14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g26153ff6e0b_14_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9a944d1863_0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 name="Google Shape;77;g29a944d1863_0_1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g29a944d1863_0_1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9a944d1863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g29a944d1863_0_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g29a944d1863_0_5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10" name="Shape 1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png"/><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png"/><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2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png"/><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png"/><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png"/><Relationship Id="rId4"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png"/><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 name="Shape 15"/>
        <p:cNvGrpSpPr/>
        <p:nvPr/>
      </p:nvGrpSpPr>
      <p:grpSpPr>
        <a:xfrm>
          <a:off x="0" y="0"/>
          <a:ext cx="0" cy="0"/>
          <a:chOff x="0" y="0"/>
          <a:chExt cx="0" cy="0"/>
        </a:xfrm>
      </p:grpSpPr>
      <p:pic>
        <p:nvPicPr>
          <p:cNvPr descr="preencoded.png" id="16" name="Google Shape;16;p3"/>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17" name="Google Shape;17;p3"/>
          <p:cNvSpPr/>
          <p:nvPr/>
        </p:nvSpPr>
        <p:spPr>
          <a:xfrm>
            <a:off x="0" y="0"/>
            <a:ext cx="14630400" cy="8229600"/>
          </a:xfrm>
          <a:prstGeom prst="rect">
            <a:avLst/>
          </a:prstGeom>
          <a:solidFill>
            <a:srgbClr val="FFFFFF">
              <a:alpha val="74901"/>
            </a:srgbClr>
          </a:solidFill>
          <a:ln cap="flat" cmpd="sng" w="13800">
            <a:solidFill>
              <a:srgbClr val="FFFFFF">
                <a:alpha val="63921"/>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833201" y="2712125"/>
            <a:ext cx="12920700" cy="2083200"/>
          </a:xfrm>
          <a:prstGeom prst="rect">
            <a:avLst/>
          </a:prstGeom>
          <a:noFill/>
          <a:ln>
            <a:noFill/>
          </a:ln>
        </p:spPr>
        <p:txBody>
          <a:bodyPr anchorCtr="0" anchor="t" bIns="45700" lIns="91425" spcFirstLastPara="1" rIns="91425" wrap="square" tIns="45700">
            <a:noAutofit/>
          </a:bodyPr>
          <a:lstStyle/>
          <a:p>
            <a:pPr indent="0" lvl="0" marL="0" marR="0" rtl="0" algn="ctr">
              <a:lnSpc>
                <a:spcPct val="125011"/>
              </a:lnSpc>
              <a:spcBef>
                <a:spcPts val="0"/>
              </a:spcBef>
              <a:spcAft>
                <a:spcPts val="0"/>
              </a:spcAft>
              <a:buClr>
                <a:srgbClr val="312F2B"/>
              </a:buClr>
              <a:buSzPts val="4374"/>
              <a:buFont typeface="Gelasio"/>
              <a:buNone/>
            </a:pPr>
            <a:r>
              <a:rPr lang="en-US" sz="4374">
                <a:solidFill>
                  <a:srgbClr val="312F2B"/>
                </a:solidFill>
                <a:latin typeface="Gelasio"/>
                <a:ea typeface="Gelasio"/>
                <a:cs typeface="Gelasio"/>
                <a:sym typeface="Gelasio"/>
              </a:rPr>
              <a:t>Group 6</a:t>
            </a:r>
            <a:endParaRPr sz="4374">
              <a:solidFill>
                <a:srgbClr val="312F2B"/>
              </a:solidFill>
              <a:latin typeface="Gelasio"/>
              <a:ea typeface="Gelasio"/>
              <a:cs typeface="Gelasio"/>
              <a:sym typeface="Gelasio"/>
            </a:endParaRPr>
          </a:p>
          <a:p>
            <a:pPr indent="0" lvl="0" marL="0" marR="0" rtl="0" algn="ctr">
              <a:lnSpc>
                <a:spcPct val="125011"/>
              </a:lnSpc>
              <a:spcBef>
                <a:spcPts val="0"/>
              </a:spcBef>
              <a:spcAft>
                <a:spcPts val="0"/>
              </a:spcAft>
              <a:buClr>
                <a:srgbClr val="312F2B"/>
              </a:buClr>
              <a:buSzPts val="4374"/>
              <a:buFont typeface="Gelasio"/>
              <a:buNone/>
            </a:pPr>
            <a:br>
              <a:rPr lang="en-US" sz="4374">
                <a:solidFill>
                  <a:srgbClr val="312F2B"/>
                </a:solidFill>
                <a:latin typeface="Gelasio"/>
                <a:ea typeface="Gelasio"/>
                <a:cs typeface="Gelasio"/>
                <a:sym typeface="Gelasio"/>
              </a:rPr>
            </a:br>
            <a:r>
              <a:rPr lang="en-US" sz="4374">
                <a:solidFill>
                  <a:srgbClr val="312F2B"/>
                </a:solidFill>
                <a:latin typeface="Gelasio"/>
                <a:ea typeface="Gelasio"/>
                <a:cs typeface="Gelasio"/>
                <a:sym typeface="Gelasio"/>
              </a:rPr>
              <a:t>Paging</a:t>
            </a:r>
            <a:endParaRPr sz="4374">
              <a:solidFill>
                <a:srgbClr val="312F2B"/>
              </a:solidFill>
              <a:latin typeface="Gelasio"/>
              <a:ea typeface="Gelasio"/>
              <a:cs typeface="Gelasio"/>
              <a:sym typeface="Gelasi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preencoded.png" id="98" name="Google Shape;98;p12"/>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99" name="Google Shape;99;p12"/>
          <p:cNvSpPr/>
          <p:nvPr/>
        </p:nvSpPr>
        <p:spPr>
          <a:xfrm>
            <a:off x="0" y="0"/>
            <a:ext cx="14630400" cy="8896200"/>
          </a:xfrm>
          <a:prstGeom prst="rect">
            <a:avLst/>
          </a:prstGeom>
          <a:solidFill>
            <a:srgbClr val="FFFFFF">
              <a:alpha val="74900"/>
            </a:srgbClr>
          </a:solidFill>
          <a:ln cap="flat" cmpd="sng" w="9625">
            <a:solidFill>
              <a:srgbClr val="FFFFFF">
                <a:alpha val="63919"/>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2"/>
          <p:cNvSpPr/>
          <p:nvPr/>
        </p:nvSpPr>
        <p:spPr>
          <a:xfrm>
            <a:off x="2482002" y="412200"/>
            <a:ext cx="11037900" cy="486000"/>
          </a:xfrm>
          <a:prstGeom prst="rect">
            <a:avLst/>
          </a:prstGeom>
          <a:noFill/>
          <a:ln>
            <a:noFill/>
          </a:ln>
        </p:spPr>
        <p:txBody>
          <a:bodyPr anchorCtr="0" anchor="t" bIns="45700" lIns="91425" spcFirstLastPara="1" rIns="91425" wrap="square" tIns="45700">
            <a:noAutofit/>
          </a:bodyPr>
          <a:lstStyle/>
          <a:p>
            <a:pPr indent="0" lvl="0" marL="0" marR="0" rtl="0" algn="l">
              <a:lnSpc>
                <a:spcPct val="124983"/>
              </a:lnSpc>
              <a:spcBef>
                <a:spcPts val="0"/>
              </a:spcBef>
              <a:spcAft>
                <a:spcPts val="0"/>
              </a:spcAft>
              <a:buClr>
                <a:srgbClr val="312F2B"/>
              </a:buClr>
              <a:buSzPts val="3062"/>
              <a:buFont typeface="Gelasio"/>
              <a:buNone/>
            </a:pPr>
            <a:r>
              <a:rPr b="0" i="0" lang="en-US" sz="4350" u="none" cap="none" strike="noStrike">
                <a:solidFill>
                  <a:srgbClr val="312F2B"/>
                </a:solidFill>
                <a:latin typeface="Gelasio"/>
                <a:ea typeface="Gelasio"/>
                <a:cs typeface="Gelasio"/>
                <a:sym typeface="Gelasio"/>
              </a:rPr>
              <a:t>Design Overview</a:t>
            </a:r>
            <a:endParaRPr b="0" i="0" sz="4350" u="none" cap="none" strike="noStrike">
              <a:solidFill>
                <a:schemeClr val="dk1"/>
              </a:solidFill>
              <a:latin typeface="Calibri"/>
              <a:ea typeface="Calibri"/>
              <a:cs typeface="Calibri"/>
              <a:sym typeface="Calibri"/>
            </a:endParaRPr>
          </a:p>
        </p:txBody>
      </p:sp>
      <p:sp>
        <p:nvSpPr>
          <p:cNvPr id="101" name="Google Shape;101;p12"/>
          <p:cNvSpPr txBox="1"/>
          <p:nvPr/>
        </p:nvSpPr>
        <p:spPr>
          <a:xfrm>
            <a:off x="2638925" y="1299050"/>
            <a:ext cx="11239200" cy="7039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t/>
            </a:r>
            <a:endParaRPr sz="2400"/>
          </a:p>
        </p:txBody>
      </p:sp>
      <p:pic>
        <p:nvPicPr>
          <p:cNvPr id="102" name="Google Shape;102;p12"/>
          <p:cNvPicPr preferRelativeResize="0"/>
          <p:nvPr/>
        </p:nvPicPr>
        <p:blipFill>
          <a:blip r:embed="rId4">
            <a:alphaModFix/>
          </a:blip>
          <a:stretch>
            <a:fillRect/>
          </a:stretch>
        </p:blipFill>
        <p:spPr>
          <a:xfrm>
            <a:off x="1916475" y="1299050"/>
            <a:ext cx="11809250" cy="657159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descr="preencoded.png" id="108" name="Google Shape;108;p13"/>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109" name="Google Shape;109;p13"/>
          <p:cNvSpPr/>
          <p:nvPr/>
        </p:nvSpPr>
        <p:spPr>
          <a:xfrm>
            <a:off x="0" y="0"/>
            <a:ext cx="14630400" cy="8896200"/>
          </a:xfrm>
          <a:prstGeom prst="rect">
            <a:avLst/>
          </a:prstGeom>
          <a:solidFill>
            <a:srgbClr val="FFFFFF">
              <a:alpha val="74900"/>
            </a:srgbClr>
          </a:solidFill>
          <a:ln cap="flat" cmpd="sng" w="9625">
            <a:solidFill>
              <a:srgbClr val="FFFFFF">
                <a:alpha val="63919"/>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2482002" y="412200"/>
            <a:ext cx="11037900" cy="486000"/>
          </a:xfrm>
          <a:prstGeom prst="rect">
            <a:avLst/>
          </a:prstGeom>
          <a:noFill/>
          <a:ln>
            <a:noFill/>
          </a:ln>
        </p:spPr>
        <p:txBody>
          <a:bodyPr anchorCtr="0" anchor="t" bIns="45700" lIns="91425" spcFirstLastPara="1" rIns="91425" wrap="square" tIns="45700">
            <a:noAutofit/>
          </a:bodyPr>
          <a:lstStyle/>
          <a:p>
            <a:pPr indent="0" lvl="0" marL="0" marR="0" rtl="0" algn="l">
              <a:lnSpc>
                <a:spcPct val="124983"/>
              </a:lnSpc>
              <a:spcBef>
                <a:spcPts val="0"/>
              </a:spcBef>
              <a:spcAft>
                <a:spcPts val="0"/>
              </a:spcAft>
              <a:buClr>
                <a:srgbClr val="312F2B"/>
              </a:buClr>
              <a:buSzPts val="3062"/>
              <a:buFont typeface="Gelasio"/>
              <a:buNone/>
            </a:pPr>
            <a:r>
              <a:rPr b="0" i="0" lang="en-US" sz="4350" u="none" cap="none" strike="noStrike">
                <a:solidFill>
                  <a:srgbClr val="312F2B"/>
                </a:solidFill>
                <a:latin typeface="Gelasio"/>
                <a:ea typeface="Gelasio"/>
                <a:cs typeface="Gelasio"/>
                <a:sym typeface="Gelasio"/>
              </a:rPr>
              <a:t>Design Overview</a:t>
            </a:r>
            <a:endParaRPr b="0" i="0" sz="4350" u="none" cap="none" strike="noStrike">
              <a:solidFill>
                <a:schemeClr val="dk1"/>
              </a:solidFill>
              <a:latin typeface="Calibri"/>
              <a:ea typeface="Calibri"/>
              <a:cs typeface="Calibri"/>
              <a:sym typeface="Calibri"/>
            </a:endParaRPr>
          </a:p>
        </p:txBody>
      </p:sp>
      <p:sp>
        <p:nvSpPr>
          <p:cNvPr id="111" name="Google Shape;111;p13"/>
          <p:cNvSpPr txBox="1"/>
          <p:nvPr/>
        </p:nvSpPr>
        <p:spPr>
          <a:xfrm>
            <a:off x="2638925" y="1299050"/>
            <a:ext cx="11239200" cy="7039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US" sz="2400"/>
              <a:t>MFOE-Minor Fault Offload Engine: </a:t>
            </a:r>
            <a:endParaRPr sz="2400"/>
          </a:p>
          <a:p>
            <a:pPr indent="-381000" lvl="1" marL="914400" rtl="0" algn="l">
              <a:spcBef>
                <a:spcPts val="0"/>
              </a:spcBef>
              <a:spcAft>
                <a:spcPts val="0"/>
              </a:spcAft>
              <a:buSzPts val="2400"/>
              <a:buChar char="○"/>
            </a:pPr>
            <a:r>
              <a:rPr lang="en-US" sz="2400"/>
              <a:t>incorporates a pre-allocation page table featuring </a:t>
            </a:r>
            <a:r>
              <a:rPr b="1" lang="en-US" sz="2400"/>
              <a:t>entries with pre-allocated page frame numbers and MFOEable bits </a:t>
            </a:r>
            <a:r>
              <a:rPr lang="en-US" sz="2400"/>
              <a:t>set at the leaf entries for legal addresses. </a:t>
            </a:r>
            <a:endParaRPr sz="2400"/>
          </a:p>
          <a:p>
            <a:pPr indent="-381000" lvl="1" marL="914400" rtl="0" algn="l">
              <a:spcBef>
                <a:spcPts val="0"/>
              </a:spcBef>
              <a:spcAft>
                <a:spcPts val="0"/>
              </a:spcAft>
              <a:buSzPts val="2400"/>
              <a:buChar char="○"/>
            </a:pPr>
            <a:r>
              <a:rPr lang="en-US" sz="2400"/>
              <a:t>Working: </a:t>
            </a:r>
            <a:endParaRPr sz="2400"/>
          </a:p>
          <a:p>
            <a:pPr indent="-381000" lvl="2" marL="1371600" rtl="0" algn="l">
              <a:spcBef>
                <a:spcPts val="0"/>
              </a:spcBef>
              <a:spcAft>
                <a:spcPts val="0"/>
              </a:spcAft>
              <a:buSzPts val="2400"/>
              <a:buChar char="■"/>
            </a:pPr>
            <a:r>
              <a:rPr lang="en-US" sz="2400"/>
              <a:t>When a </a:t>
            </a:r>
            <a:r>
              <a:rPr b="1" lang="en-US" sz="2400"/>
              <a:t>faulting address is accessed</a:t>
            </a:r>
            <a:r>
              <a:rPr lang="en-US" sz="2400"/>
              <a:t>, causing a TLB miss, </a:t>
            </a:r>
            <a:endParaRPr sz="2400"/>
          </a:p>
          <a:p>
            <a:pPr indent="-381000" lvl="2" marL="1371600" rtl="0" algn="l">
              <a:spcBef>
                <a:spcPts val="0"/>
              </a:spcBef>
              <a:spcAft>
                <a:spcPts val="0"/>
              </a:spcAft>
              <a:buSzPts val="2400"/>
              <a:buChar char="■"/>
            </a:pPr>
            <a:r>
              <a:rPr lang="en-US" sz="2400"/>
              <a:t>the </a:t>
            </a:r>
            <a:r>
              <a:rPr b="1" lang="en-US" sz="2400"/>
              <a:t>hardware page walker </a:t>
            </a:r>
            <a:r>
              <a:rPr lang="en-US" sz="2400"/>
              <a:t>checks the MFOEable bit. </a:t>
            </a:r>
            <a:endParaRPr sz="2400"/>
          </a:p>
          <a:p>
            <a:pPr indent="-381000" lvl="2" marL="1371600" rtl="0" algn="l">
              <a:spcBef>
                <a:spcPts val="0"/>
              </a:spcBef>
              <a:spcAft>
                <a:spcPts val="0"/>
              </a:spcAft>
              <a:buSzPts val="2400"/>
              <a:buChar char="■"/>
            </a:pPr>
            <a:r>
              <a:rPr lang="en-US" sz="2400"/>
              <a:t>If it's </a:t>
            </a:r>
            <a:r>
              <a:rPr b="1" lang="en-US" sz="2400"/>
              <a:t>set </a:t>
            </a:r>
            <a:r>
              <a:rPr lang="en-US" sz="2400"/>
              <a:t>(indicating a </a:t>
            </a:r>
            <a:r>
              <a:rPr b="1" lang="en-US" sz="2400"/>
              <a:t>legal address</a:t>
            </a:r>
            <a:r>
              <a:rPr lang="en-US" sz="2400"/>
              <a:t>) and the </a:t>
            </a:r>
            <a:r>
              <a:rPr b="1" lang="en-US" sz="2400"/>
              <a:t>present bit is not set </a:t>
            </a:r>
            <a:r>
              <a:rPr lang="en-US" sz="2400"/>
              <a:t>(implying no allocated page), MFOE takes over. </a:t>
            </a:r>
            <a:endParaRPr sz="2400"/>
          </a:p>
          <a:p>
            <a:pPr indent="-381000" lvl="2" marL="1371600" rtl="0" algn="l">
              <a:spcBef>
                <a:spcPts val="0"/>
              </a:spcBef>
              <a:spcAft>
                <a:spcPts val="0"/>
              </a:spcAft>
              <a:buSzPts val="2400"/>
              <a:buChar char="■"/>
            </a:pPr>
            <a:r>
              <a:rPr lang="en-US" sz="2400"/>
              <a:t>It </a:t>
            </a:r>
            <a:r>
              <a:rPr b="1" lang="en-US" sz="2400"/>
              <a:t>selects an entry </a:t>
            </a:r>
            <a:r>
              <a:rPr lang="en-US" sz="2400"/>
              <a:t>from the pre-allocation page table, </a:t>
            </a:r>
            <a:r>
              <a:rPr b="1" lang="en-US" sz="2400"/>
              <a:t>updates </a:t>
            </a:r>
            <a:r>
              <a:rPr lang="en-US" sz="2400"/>
              <a:t>the PTE, sets necessary flag bits, </a:t>
            </a:r>
            <a:r>
              <a:rPr b="1" lang="en-US" sz="2400"/>
              <a:t>creates </a:t>
            </a:r>
            <a:r>
              <a:rPr lang="en-US" sz="2400"/>
              <a:t>a TLB entry, and proceeds with the faulting instruction, </a:t>
            </a:r>
            <a:r>
              <a:rPr b="1" lang="en-US" sz="2400"/>
              <a:t>bypassing kernel software</a:t>
            </a:r>
            <a:r>
              <a:rPr lang="en-US" sz="2400"/>
              <a:t>. </a:t>
            </a:r>
            <a:endParaRPr sz="2400"/>
          </a:p>
          <a:p>
            <a:pPr indent="-381000" lvl="2" marL="1371600" rtl="0" algn="l">
              <a:spcBef>
                <a:spcPts val="0"/>
              </a:spcBef>
              <a:spcAft>
                <a:spcPts val="0"/>
              </a:spcAft>
              <a:buSzPts val="2400"/>
              <a:buChar char="■"/>
            </a:pPr>
            <a:r>
              <a:rPr lang="en-US" sz="2400"/>
              <a:t>Otherwise, the hardware page table walker </a:t>
            </a:r>
            <a:r>
              <a:rPr b="1" lang="en-US" sz="2400"/>
              <a:t>triggers </a:t>
            </a:r>
            <a:r>
              <a:rPr lang="en-US" sz="2400"/>
              <a:t>the typical kernel page fault exception to handle the fault.</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descr="preencoded.png" id="117" name="Google Shape;117;p14"/>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118" name="Google Shape;118;p14"/>
          <p:cNvSpPr/>
          <p:nvPr/>
        </p:nvSpPr>
        <p:spPr>
          <a:xfrm>
            <a:off x="0" y="0"/>
            <a:ext cx="14630400" cy="8896200"/>
          </a:xfrm>
          <a:prstGeom prst="rect">
            <a:avLst/>
          </a:prstGeom>
          <a:solidFill>
            <a:srgbClr val="FFFFFF">
              <a:alpha val="74900"/>
            </a:srgbClr>
          </a:solidFill>
          <a:ln cap="flat" cmpd="sng" w="9625">
            <a:solidFill>
              <a:srgbClr val="FFFFFF">
                <a:alpha val="63919"/>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a:off x="2482002" y="412200"/>
            <a:ext cx="11037900" cy="486000"/>
          </a:xfrm>
          <a:prstGeom prst="rect">
            <a:avLst/>
          </a:prstGeom>
          <a:noFill/>
          <a:ln>
            <a:noFill/>
          </a:ln>
        </p:spPr>
        <p:txBody>
          <a:bodyPr anchorCtr="0" anchor="t" bIns="45700" lIns="91425" spcFirstLastPara="1" rIns="91425" wrap="square" tIns="45700">
            <a:noAutofit/>
          </a:bodyPr>
          <a:lstStyle/>
          <a:p>
            <a:pPr indent="0" lvl="0" marL="0" marR="0" rtl="0" algn="l">
              <a:lnSpc>
                <a:spcPct val="124983"/>
              </a:lnSpc>
              <a:spcBef>
                <a:spcPts val="0"/>
              </a:spcBef>
              <a:spcAft>
                <a:spcPts val="0"/>
              </a:spcAft>
              <a:buClr>
                <a:srgbClr val="312F2B"/>
              </a:buClr>
              <a:buSzPts val="3062"/>
              <a:buFont typeface="Gelasio"/>
              <a:buNone/>
            </a:pPr>
            <a:r>
              <a:rPr b="0" i="0" lang="en-US" sz="4350" u="none" cap="none" strike="noStrike">
                <a:solidFill>
                  <a:srgbClr val="312F2B"/>
                </a:solidFill>
                <a:latin typeface="Gelasio"/>
                <a:ea typeface="Gelasio"/>
                <a:cs typeface="Gelasio"/>
                <a:sym typeface="Gelasio"/>
              </a:rPr>
              <a:t>Design Overview</a:t>
            </a:r>
            <a:endParaRPr b="0" i="0" sz="4350" u="none" cap="none" strike="noStrike">
              <a:solidFill>
                <a:schemeClr val="dk1"/>
              </a:solidFill>
              <a:latin typeface="Calibri"/>
              <a:ea typeface="Calibri"/>
              <a:cs typeface="Calibri"/>
              <a:sym typeface="Calibri"/>
            </a:endParaRPr>
          </a:p>
        </p:txBody>
      </p:sp>
      <p:sp>
        <p:nvSpPr>
          <p:cNvPr id="120" name="Google Shape;120;p14"/>
          <p:cNvSpPr txBox="1"/>
          <p:nvPr/>
        </p:nvSpPr>
        <p:spPr>
          <a:xfrm>
            <a:off x="2638925" y="1299050"/>
            <a:ext cx="11239200" cy="7039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US" sz="2400"/>
              <a:t>Post-Page Fault Handling: </a:t>
            </a:r>
            <a:endParaRPr sz="2400"/>
          </a:p>
          <a:p>
            <a:pPr indent="-381000" lvl="1" marL="914400" rtl="0" algn="l">
              <a:spcBef>
                <a:spcPts val="0"/>
              </a:spcBef>
              <a:spcAft>
                <a:spcPts val="0"/>
              </a:spcAft>
              <a:buSzPts val="2400"/>
              <a:buChar char="○"/>
            </a:pPr>
            <a:r>
              <a:rPr lang="en-US" sz="2400"/>
              <a:t>These include :</a:t>
            </a:r>
            <a:endParaRPr sz="2400"/>
          </a:p>
          <a:p>
            <a:pPr indent="-381000" lvl="2" marL="1371600" rtl="0" algn="l">
              <a:spcBef>
                <a:spcPts val="0"/>
              </a:spcBef>
              <a:spcAft>
                <a:spcPts val="0"/>
              </a:spcAft>
              <a:buSzPts val="2400"/>
              <a:buChar char="■"/>
            </a:pPr>
            <a:r>
              <a:rPr lang="en-US" sz="2400"/>
              <a:t>incrementing the mm object's counter, </a:t>
            </a:r>
            <a:endParaRPr sz="2400"/>
          </a:p>
          <a:p>
            <a:pPr indent="-381000" lvl="2" marL="1371600" rtl="0" algn="l">
              <a:spcBef>
                <a:spcPts val="0"/>
              </a:spcBef>
              <a:spcAft>
                <a:spcPts val="0"/>
              </a:spcAft>
              <a:buSzPts val="2400"/>
              <a:buChar char="■"/>
            </a:pPr>
            <a:r>
              <a:rPr lang="en-US" sz="2400"/>
              <a:t>establishing a reverse map for the physical page, </a:t>
            </a:r>
            <a:endParaRPr sz="2400"/>
          </a:p>
          <a:p>
            <a:pPr indent="-381000" lvl="2" marL="1371600" rtl="0" algn="l">
              <a:spcBef>
                <a:spcPts val="0"/>
              </a:spcBef>
              <a:spcAft>
                <a:spcPts val="0"/>
              </a:spcAft>
              <a:buSzPts val="2400"/>
              <a:buChar char="■"/>
            </a:pPr>
            <a:r>
              <a:rPr lang="en-US" sz="2400"/>
              <a:t>adding the page to the LRU list for future swapping, and </a:t>
            </a:r>
            <a:endParaRPr sz="2400"/>
          </a:p>
          <a:p>
            <a:pPr indent="-381000" lvl="2" marL="1371600" rtl="0" algn="l">
              <a:spcBef>
                <a:spcPts val="0"/>
              </a:spcBef>
              <a:spcAft>
                <a:spcPts val="0"/>
              </a:spcAft>
              <a:buSzPts val="2400"/>
              <a:buChar char="■"/>
            </a:pPr>
            <a:r>
              <a:rPr lang="en-US" sz="2400"/>
              <a:t>managing cgroup-based memory usage. </a:t>
            </a:r>
            <a:endParaRPr sz="2400"/>
          </a:p>
          <a:p>
            <a:pPr indent="-381000" lvl="1" marL="914400" rtl="0" algn="l">
              <a:spcBef>
                <a:spcPts val="0"/>
              </a:spcBef>
              <a:spcAft>
                <a:spcPts val="0"/>
              </a:spcAft>
              <a:buSzPts val="2400"/>
              <a:buChar char="○"/>
            </a:pPr>
            <a:r>
              <a:rPr lang="en-US" sz="2400"/>
              <a:t>can be </a:t>
            </a:r>
            <a:r>
              <a:rPr b="1" lang="en-US" sz="2400"/>
              <a:t>deferred and executed in the background </a:t>
            </a:r>
            <a:r>
              <a:rPr lang="en-US" sz="2400"/>
              <a:t>if the program is ongoing.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descr="preencoded.png" id="126" name="Google Shape;126;p15"/>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127" name="Google Shape;127;p15"/>
          <p:cNvSpPr/>
          <p:nvPr/>
        </p:nvSpPr>
        <p:spPr>
          <a:xfrm>
            <a:off x="0" y="0"/>
            <a:ext cx="14630400" cy="8896200"/>
          </a:xfrm>
          <a:prstGeom prst="rect">
            <a:avLst/>
          </a:prstGeom>
          <a:solidFill>
            <a:srgbClr val="FFFFFF">
              <a:alpha val="74900"/>
            </a:srgbClr>
          </a:solidFill>
          <a:ln cap="flat" cmpd="sng" w="9625">
            <a:solidFill>
              <a:srgbClr val="FFFFFF">
                <a:alpha val="63919"/>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a:off x="2482002" y="412200"/>
            <a:ext cx="11037900" cy="486000"/>
          </a:xfrm>
          <a:prstGeom prst="rect">
            <a:avLst/>
          </a:prstGeom>
          <a:noFill/>
          <a:ln>
            <a:noFill/>
          </a:ln>
        </p:spPr>
        <p:txBody>
          <a:bodyPr anchorCtr="0" anchor="t" bIns="45700" lIns="91425" spcFirstLastPara="1" rIns="91425" wrap="square" tIns="45700">
            <a:noAutofit/>
          </a:bodyPr>
          <a:lstStyle/>
          <a:p>
            <a:pPr indent="0" lvl="0" marL="0" marR="0" rtl="0" algn="l">
              <a:lnSpc>
                <a:spcPct val="124983"/>
              </a:lnSpc>
              <a:spcBef>
                <a:spcPts val="0"/>
              </a:spcBef>
              <a:spcAft>
                <a:spcPts val="0"/>
              </a:spcAft>
              <a:buClr>
                <a:srgbClr val="312F2B"/>
              </a:buClr>
              <a:buSzPts val="3062"/>
              <a:buFont typeface="Gelasio"/>
              <a:buNone/>
            </a:pPr>
            <a:r>
              <a:rPr lang="en-US" sz="4350">
                <a:solidFill>
                  <a:srgbClr val="312F2B"/>
                </a:solidFill>
                <a:latin typeface="Gelasio"/>
                <a:ea typeface="Gelasio"/>
                <a:cs typeface="Gelasio"/>
                <a:sym typeface="Gelasio"/>
              </a:rPr>
              <a:t>Implementation	</a:t>
            </a:r>
            <a:endParaRPr b="0" i="0" sz="4350" u="none" cap="none" strike="noStrike">
              <a:solidFill>
                <a:schemeClr val="dk1"/>
              </a:solidFill>
              <a:latin typeface="Calibri"/>
              <a:ea typeface="Calibri"/>
              <a:cs typeface="Calibri"/>
              <a:sym typeface="Calibri"/>
            </a:endParaRPr>
          </a:p>
        </p:txBody>
      </p:sp>
      <p:sp>
        <p:nvSpPr>
          <p:cNvPr id="129" name="Google Shape;129;p15"/>
          <p:cNvSpPr txBox="1"/>
          <p:nvPr/>
        </p:nvSpPr>
        <p:spPr>
          <a:xfrm>
            <a:off x="2638925" y="1299050"/>
            <a:ext cx="11239200" cy="7039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US" sz="2400"/>
              <a:t>MFOE Enable/Disable System Calls: </a:t>
            </a:r>
            <a:endParaRPr sz="2400"/>
          </a:p>
          <a:p>
            <a:pPr indent="-381000" lvl="1" marL="914400" rtl="0" algn="l">
              <a:spcBef>
                <a:spcPts val="0"/>
              </a:spcBef>
              <a:spcAft>
                <a:spcPts val="0"/>
              </a:spcAft>
              <a:buSzPts val="2400"/>
              <a:buChar char="○"/>
            </a:pPr>
            <a:r>
              <a:rPr b="1" lang="en-US" sz="2400"/>
              <a:t>MFOE_enable </a:t>
            </a:r>
            <a:r>
              <a:rPr lang="en-US" sz="2400"/>
              <a:t>activates optimized page fault handling and requires specifying pre-allocated </a:t>
            </a:r>
            <a:r>
              <a:rPr b="1" lang="en-US" sz="2400"/>
              <a:t>frames per core</a:t>
            </a:r>
            <a:r>
              <a:rPr lang="en-US" sz="2400"/>
              <a:t>. </a:t>
            </a:r>
            <a:endParaRPr sz="2400"/>
          </a:p>
          <a:p>
            <a:pPr indent="-381000" lvl="1" marL="914400" rtl="0" algn="l">
              <a:spcBef>
                <a:spcPts val="0"/>
              </a:spcBef>
              <a:spcAft>
                <a:spcPts val="0"/>
              </a:spcAft>
              <a:buSzPts val="2400"/>
              <a:buChar char="○"/>
            </a:pPr>
            <a:r>
              <a:rPr lang="en-US" sz="2400"/>
              <a:t>Pre-allocation tables are created per core but populated later by a kernel thread for efficiency. </a:t>
            </a:r>
            <a:endParaRPr sz="2400"/>
          </a:p>
          <a:p>
            <a:pPr indent="-381000" lvl="1" marL="914400" rtl="0" algn="l">
              <a:spcBef>
                <a:spcPts val="0"/>
              </a:spcBef>
              <a:spcAft>
                <a:spcPts val="0"/>
              </a:spcAft>
              <a:buSzPts val="2400"/>
              <a:buChar char="○"/>
            </a:pPr>
            <a:r>
              <a:rPr lang="en-US" sz="2400"/>
              <a:t>A "</a:t>
            </a:r>
            <a:r>
              <a:rPr b="1" lang="en-US" sz="2400"/>
              <a:t>mfoe</a:t>
            </a:r>
            <a:r>
              <a:rPr lang="en-US" sz="2400"/>
              <a:t>" </a:t>
            </a:r>
            <a:r>
              <a:rPr b="1" lang="en-US" sz="2400"/>
              <a:t>flag </a:t>
            </a:r>
            <a:r>
              <a:rPr lang="en-US" sz="2400"/>
              <a:t>in mm_struct indicates if MFOE is enabled for a process.</a:t>
            </a:r>
            <a:endParaRPr sz="2400"/>
          </a:p>
          <a:p>
            <a:pPr indent="-381000" lvl="0" marL="457200" rtl="0" algn="l">
              <a:spcBef>
                <a:spcPts val="0"/>
              </a:spcBef>
              <a:spcAft>
                <a:spcPts val="0"/>
              </a:spcAft>
              <a:buSzPts val="2400"/>
              <a:buChar char="●"/>
            </a:pPr>
            <a:r>
              <a:rPr lang="en-US" sz="2400"/>
              <a:t>Hardware Page Fault Handling: </a:t>
            </a:r>
            <a:endParaRPr sz="2400"/>
          </a:p>
          <a:p>
            <a:pPr indent="-381000" lvl="1" marL="914400" rtl="0" algn="l">
              <a:spcBef>
                <a:spcPts val="0"/>
              </a:spcBef>
              <a:spcAft>
                <a:spcPts val="0"/>
              </a:spcAft>
              <a:buSzPts val="2400"/>
              <a:buChar char="○"/>
            </a:pPr>
            <a:r>
              <a:rPr lang="en-US" sz="2400"/>
              <a:t>MFOE handles page faults as follows: </a:t>
            </a:r>
            <a:endParaRPr sz="2400"/>
          </a:p>
          <a:p>
            <a:pPr indent="-381000" lvl="1" marL="914400" rtl="0" algn="l">
              <a:spcBef>
                <a:spcPts val="0"/>
              </a:spcBef>
              <a:spcAft>
                <a:spcPts val="0"/>
              </a:spcAft>
              <a:buSzPts val="2400"/>
              <a:buChar char="○"/>
            </a:pPr>
            <a:r>
              <a:rPr lang="en-US" sz="2400"/>
              <a:t>It's activated after a </a:t>
            </a:r>
            <a:r>
              <a:rPr b="1" lang="en-US" sz="2400"/>
              <a:t>TLB miss </a:t>
            </a:r>
            <a:r>
              <a:rPr lang="en-US" sz="2400"/>
              <a:t>and the last-level PTE. It checks PTE bits - if both the present and </a:t>
            </a:r>
            <a:r>
              <a:rPr b="1" lang="en-US" sz="2400"/>
              <a:t>MFOEable bits </a:t>
            </a:r>
            <a:r>
              <a:rPr lang="en-US" sz="2400"/>
              <a:t>are unset, it triggers a page fault. If the present bit is unset but the MFOEable bit is set, it proceeds. </a:t>
            </a:r>
            <a:endParaRPr sz="2400"/>
          </a:p>
          <a:p>
            <a:pPr indent="-381000" lvl="1" marL="914400" rtl="0" algn="l">
              <a:spcBef>
                <a:spcPts val="0"/>
              </a:spcBef>
              <a:spcAft>
                <a:spcPts val="0"/>
              </a:spcAft>
              <a:buSzPts val="2400"/>
              <a:buChar char="○"/>
            </a:pPr>
            <a:r>
              <a:rPr lang="en-US" sz="2400"/>
              <a:t>MFOE retrieves the </a:t>
            </a:r>
            <a:r>
              <a:rPr b="1" lang="en-US" sz="2400"/>
              <a:t>pre-allocation table's starting address</a:t>
            </a:r>
            <a:r>
              <a:rPr lang="en-US" sz="2400"/>
              <a:t>, reads the entry, and checks its </a:t>
            </a:r>
            <a:r>
              <a:rPr b="1" lang="en-US" sz="2400"/>
              <a:t>valid bit</a:t>
            </a:r>
            <a:r>
              <a:rPr lang="en-US" sz="2400"/>
              <a:t>. </a:t>
            </a:r>
            <a:endParaRPr sz="2400"/>
          </a:p>
          <a:p>
            <a:pPr indent="-381000" lvl="1" marL="914400" rtl="0" algn="l">
              <a:spcBef>
                <a:spcPts val="0"/>
              </a:spcBef>
              <a:spcAft>
                <a:spcPts val="0"/>
              </a:spcAft>
              <a:buSzPts val="2400"/>
              <a:buChar char="○"/>
            </a:pPr>
            <a:r>
              <a:rPr lang="en-US" sz="2400"/>
              <a:t>If valid, MFOE proceeds to handle the page fault; if not, it </a:t>
            </a:r>
            <a:r>
              <a:rPr b="1" lang="en-US" sz="2400"/>
              <a:t>triggers </a:t>
            </a:r>
            <a:r>
              <a:rPr lang="en-US" sz="2400"/>
              <a:t>a page fault. </a:t>
            </a:r>
            <a:endParaRPr sz="2400"/>
          </a:p>
          <a:p>
            <a:pPr indent="-381000" lvl="1" marL="914400" rtl="0" algn="l">
              <a:spcBef>
                <a:spcPts val="0"/>
              </a:spcBef>
              <a:spcAft>
                <a:spcPts val="0"/>
              </a:spcAft>
              <a:buSzPts val="2400"/>
              <a:buChar char="○"/>
            </a:pPr>
            <a:r>
              <a:rPr lang="en-US" sz="2400"/>
              <a:t>MFOE </a:t>
            </a:r>
            <a:r>
              <a:rPr b="1" lang="en-US" sz="2400"/>
              <a:t>updates the pre-allocation entry </a:t>
            </a:r>
            <a:r>
              <a:rPr lang="en-US" sz="2400"/>
              <a:t>with TGID, VA fields, and PFN increments the tail index, and updates the PTE and TLB to avoid future page walks.</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descr="preencoded.png" id="135" name="Google Shape;135;p16"/>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136" name="Google Shape;136;p16"/>
          <p:cNvSpPr/>
          <p:nvPr/>
        </p:nvSpPr>
        <p:spPr>
          <a:xfrm>
            <a:off x="0" y="0"/>
            <a:ext cx="14630400" cy="8229600"/>
          </a:xfrm>
          <a:prstGeom prst="rect">
            <a:avLst/>
          </a:prstGeom>
          <a:solidFill>
            <a:srgbClr val="FFFFFF">
              <a:alpha val="74901"/>
            </a:srgbClr>
          </a:solidFill>
          <a:ln cap="flat" cmpd="sng" w="13800">
            <a:solidFill>
              <a:srgbClr val="FFFFFF">
                <a:alpha val="63921"/>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p:nvPr/>
        </p:nvSpPr>
        <p:spPr>
          <a:xfrm>
            <a:off x="2037993" y="616029"/>
            <a:ext cx="4443889" cy="694373"/>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312F2B"/>
              </a:buClr>
              <a:buSzPts val="4374"/>
              <a:buFont typeface="Gelasio"/>
              <a:buNone/>
            </a:pPr>
            <a:r>
              <a:rPr b="0" i="0" lang="en-US" sz="4374" u="none" cap="none" strike="noStrike">
                <a:solidFill>
                  <a:srgbClr val="312F2B"/>
                </a:solidFill>
                <a:latin typeface="Gelasio"/>
                <a:ea typeface="Gelasio"/>
                <a:cs typeface="Gelasio"/>
                <a:sym typeface="Gelasio"/>
              </a:rPr>
              <a:t>Evaluation</a:t>
            </a:r>
            <a:endParaRPr b="0" i="0" sz="4374" u="none" cap="none" strike="noStrike">
              <a:solidFill>
                <a:schemeClr val="dk1"/>
              </a:solidFill>
              <a:latin typeface="Calibri"/>
              <a:ea typeface="Calibri"/>
              <a:cs typeface="Calibri"/>
              <a:sym typeface="Calibri"/>
            </a:endParaRPr>
          </a:p>
        </p:txBody>
      </p:sp>
      <p:sp>
        <p:nvSpPr>
          <p:cNvPr id="138" name="Google Shape;138;p16"/>
          <p:cNvSpPr/>
          <p:nvPr/>
        </p:nvSpPr>
        <p:spPr>
          <a:xfrm>
            <a:off x="2037993" y="1754743"/>
            <a:ext cx="3370064" cy="3173730"/>
          </a:xfrm>
          <a:prstGeom prst="roundRect">
            <a:avLst>
              <a:gd fmla="val 3151" name="adj"/>
            </a:avLst>
          </a:prstGeom>
          <a:solidFill>
            <a:srgbClr val="E8E8E3"/>
          </a:solidFill>
          <a:ln cap="flat" cmpd="sng" w="13800">
            <a:solidFill>
              <a:srgbClr val="D1D1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6"/>
          <p:cNvSpPr/>
          <p:nvPr/>
        </p:nvSpPr>
        <p:spPr>
          <a:xfrm>
            <a:off x="2273975" y="1990725"/>
            <a:ext cx="2689800" cy="3471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72525"/>
              </a:buClr>
              <a:buSzPts val="2187"/>
              <a:buFont typeface="Gelasio"/>
              <a:buNone/>
            </a:pPr>
            <a:r>
              <a:rPr b="1" i="0" lang="en-US" sz="2187" u="none" cap="none" strike="noStrike">
                <a:solidFill>
                  <a:srgbClr val="272525"/>
                </a:solidFill>
                <a:latin typeface="Gelasio"/>
                <a:ea typeface="Gelasio"/>
                <a:cs typeface="Gelasio"/>
                <a:sym typeface="Gelasio"/>
              </a:rPr>
              <a:t>Microbenchmark</a:t>
            </a:r>
            <a:endParaRPr b="1" i="0" sz="2187" u="none" cap="none" strike="noStrike">
              <a:solidFill>
                <a:schemeClr val="dk1"/>
              </a:solidFill>
              <a:latin typeface="Calibri"/>
              <a:ea typeface="Calibri"/>
              <a:cs typeface="Calibri"/>
              <a:sym typeface="Calibri"/>
            </a:endParaRPr>
          </a:p>
        </p:txBody>
      </p:sp>
      <p:sp>
        <p:nvSpPr>
          <p:cNvPr id="140" name="Google Shape;140;p16"/>
          <p:cNvSpPr/>
          <p:nvPr/>
        </p:nvSpPr>
        <p:spPr>
          <a:xfrm>
            <a:off x="2273975" y="2560082"/>
            <a:ext cx="2898100" cy="1777008"/>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72525"/>
              </a:buClr>
              <a:buSzPts val="1750"/>
              <a:buFont typeface="Lato"/>
              <a:buNone/>
            </a:pPr>
            <a:r>
              <a:rPr b="0" i="0" lang="en-US" sz="1750" u="none" cap="none" strike="noStrike">
                <a:solidFill>
                  <a:srgbClr val="272525"/>
                </a:solidFill>
                <a:latin typeface="Lato"/>
                <a:ea typeface="Lato"/>
                <a:cs typeface="Lato"/>
                <a:sym typeface="Lato"/>
              </a:rPr>
              <a:t>MFOE improved </a:t>
            </a:r>
            <a:r>
              <a:rPr b="1" i="0" lang="en-US" sz="1750" u="none" cap="none" strike="noStrike">
                <a:solidFill>
                  <a:srgbClr val="272525"/>
                </a:solidFill>
                <a:latin typeface="Lato"/>
                <a:ea typeface="Lato"/>
                <a:cs typeface="Lato"/>
                <a:sym typeface="Lato"/>
              </a:rPr>
              <a:t>average fault </a:t>
            </a:r>
            <a:r>
              <a:rPr b="0" i="0" lang="en-US" sz="1750" u="none" cap="none" strike="noStrike">
                <a:solidFill>
                  <a:srgbClr val="272525"/>
                </a:solidFill>
                <a:latin typeface="Lato"/>
                <a:ea typeface="Lato"/>
                <a:cs typeface="Lato"/>
                <a:sym typeface="Lato"/>
              </a:rPr>
              <a:t>handling </a:t>
            </a:r>
            <a:r>
              <a:rPr b="1" i="0" lang="en-US" sz="1750" u="none" cap="none" strike="noStrike">
                <a:solidFill>
                  <a:srgbClr val="272525"/>
                </a:solidFill>
                <a:latin typeface="Lato"/>
                <a:ea typeface="Lato"/>
                <a:cs typeface="Lato"/>
                <a:sym typeface="Lato"/>
              </a:rPr>
              <a:t>latency </a:t>
            </a:r>
            <a:r>
              <a:rPr b="0" i="0" lang="en-US" sz="1750" u="none" cap="none" strike="noStrike">
                <a:solidFill>
                  <a:srgbClr val="272525"/>
                </a:solidFill>
                <a:latin typeface="Lato"/>
                <a:ea typeface="Lato"/>
                <a:cs typeface="Lato"/>
                <a:sym typeface="Lato"/>
              </a:rPr>
              <a:t>by </a:t>
            </a:r>
            <a:r>
              <a:rPr b="1" i="0" lang="en-US" sz="1750" u="none" cap="none" strike="noStrike">
                <a:solidFill>
                  <a:srgbClr val="272525"/>
                </a:solidFill>
                <a:latin typeface="Lato"/>
                <a:ea typeface="Lato"/>
                <a:cs typeface="Lato"/>
                <a:sym typeface="Lato"/>
              </a:rPr>
              <a:t>33x</a:t>
            </a:r>
            <a:r>
              <a:rPr b="0" i="0" lang="en-US" sz="1750" u="none" cap="none" strike="noStrike">
                <a:solidFill>
                  <a:srgbClr val="272525"/>
                </a:solidFill>
                <a:latin typeface="Lato"/>
                <a:ea typeface="Lato"/>
                <a:cs typeface="Lato"/>
                <a:sym typeface="Lato"/>
              </a:rPr>
              <a:t> and reduced tail latency by </a:t>
            </a:r>
            <a:r>
              <a:rPr b="1" i="0" lang="en-US" sz="1750" u="none" cap="none" strike="noStrike">
                <a:solidFill>
                  <a:srgbClr val="272525"/>
                </a:solidFill>
                <a:latin typeface="Lato"/>
                <a:ea typeface="Lato"/>
                <a:cs typeface="Lato"/>
                <a:sym typeface="Lato"/>
              </a:rPr>
              <a:t>51x </a:t>
            </a:r>
            <a:r>
              <a:rPr b="0" i="0" lang="en-US" sz="1750" u="none" cap="none" strike="noStrike">
                <a:solidFill>
                  <a:srgbClr val="272525"/>
                </a:solidFill>
                <a:latin typeface="Lato"/>
                <a:ea typeface="Lato"/>
                <a:cs typeface="Lato"/>
                <a:sym typeface="Lato"/>
              </a:rPr>
              <a:t>compared to current systems.</a:t>
            </a:r>
            <a:endParaRPr b="0" i="0" sz="1750" u="none" cap="none" strike="noStrike">
              <a:solidFill>
                <a:schemeClr val="dk1"/>
              </a:solidFill>
              <a:latin typeface="Calibri"/>
              <a:ea typeface="Calibri"/>
              <a:cs typeface="Calibri"/>
              <a:sym typeface="Calibri"/>
            </a:endParaRPr>
          </a:p>
        </p:txBody>
      </p:sp>
      <p:sp>
        <p:nvSpPr>
          <p:cNvPr id="141" name="Google Shape;141;p16"/>
          <p:cNvSpPr/>
          <p:nvPr/>
        </p:nvSpPr>
        <p:spPr>
          <a:xfrm>
            <a:off x="5630228" y="1754743"/>
            <a:ext cx="3370064" cy="3173730"/>
          </a:xfrm>
          <a:prstGeom prst="roundRect">
            <a:avLst>
              <a:gd fmla="val 3151" name="adj"/>
            </a:avLst>
          </a:prstGeom>
          <a:solidFill>
            <a:srgbClr val="E8E8E3"/>
          </a:solidFill>
          <a:ln cap="flat" cmpd="sng" w="13800">
            <a:solidFill>
              <a:srgbClr val="D1D1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p:nvPr/>
        </p:nvSpPr>
        <p:spPr>
          <a:xfrm>
            <a:off x="5866197" y="1990725"/>
            <a:ext cx="3592200" cy="3471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72525"/>
              </a:buClr>
              <a:buSzPts val="2187"/>
              <a:buFont typeface="Gelasio"/>
              <a:buNone/>
            </a:pPr>
            <a:r>
              <a:rPr b="1" i="0" lang="en-US" sz="2187" u="none" cap="none" strike="noStrike">
                <a:solidFill>
                  <a:srgbClr val="272525"/>
                </a:solidFill>
                <a:latin typeface="Gelasio"/>
                <a:ea typeface="Gelasio"/>
                <a:cs typeface="Gelasio"/>
                <a:sym typeface="Gelasio"/>
              </a:rPr>
              <a:t>Software-only Version</a:t>
            </a:r>
            <a:endParaRPr b="1" i="0" sz="2187" u="none" cap="none" strike="noStrike">
              <a:solidFill>
                <a:schemeClr val="dk1"/>
              </a:solidFill>
              <a:latin typeface="Calibri"/>
              <a:ea typeface="Calibri"/>
              <a:cs typeface="Calibri"/>
              <a:sym typeface="Calibri"/>
            </a:endParaRPr>
          </a:p>
        </p:txBody>
      </p:sp>
      <p:sp>
        <p:nvSpPr>
          <p:cNvPr id="143" name="Google Shape;143;p16"/>
          <p:cNvSpPr/>
          <p:nvPr/>
        </p:nvSpPr>
        <p:spPr>
          <a:xfrm>
            <a:off x="5866209" y="2560082"/>
            <a:ext cx="2898000" cy="21324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72525"/>
              </a:buClr>
              <a:buSzPts val="1750"/>
              <a:buFont typeface="Lato"/>
              <a:buNone/>
            </a:pPr>
            <a:r>
              <a:rPr b="0" i="0" lang="en-US" sz="1750" u="none" cap="none" strike="noStrike">
                <a:solidFill>
                  <a:srgbClr val="272525"/>
                </a:solidFill>
                <a:latin typeface="Lato"/>
                <a:ea typeface="Lato"/>
                <a:cs typeface="Lato"/>
                <a:sym typeface="Lato"/>
              </a:rPr>
              <a:t>The </a:t>
            </a:r>
            <a:r>
              <a:rPr b="1" i="0" lang="en-US" sz="1750" u="none" cap="none" strike="noStrike">
                <a:solidFill>
                  <a:srgbClr val="272525"/>
                </a:solidFill>
                <a:latin typeface="Lato"/>
                <a:ea typeface="Lato"/>
                <a:cs typeface="Lato"/>
                <a:sym typeface="Lato"/>
              </a:rPr>
              <a:t>software-only version of MFOE </a:t>
            </a:r>
            <a:r>
              <a:rPr b="0" i="0" lang="en-US" sz="1750" u="none" cap="none" strike="noStrike">
                <a:solidFill>
                  <a:srgbClr val="272525"/>
                </a:solidFill>
                <a:latin typeface="Lato"/>
                <a:ea typeface="Lato"/>
                <a:cs typeface="Lato"/>
                <a:sym typeface="Lato"/>
              </a:rPr>
              <a:t>improved average fault handling latency by </a:t>
            </a:r>
            <a:r>
              <a:rPr b="1" i="0" lang="en-US" sz="1750" u="none" cap="none" strike="noStrike">
                <a:solidFill>
                  <a:srgbClr val="272525"/>
                </a:solidFill>
                <a:latin typeface="Lato"/>
                <a:ea typeface="Lato"/>
                <a:cs typeface="Lato"/>
                <a:sym typeface="Lato"/>
              </a:rPr>
              <a:t>1.59x</a:t>
            </a:r>
            <a:r>
              <a:rPr b="0" i="0" lang="en-US" sz="1750" u="none" cap="none" strike="noStrike">
                <a:solidFill>
                  <a:srgbClr val="272525"/>
                </a:solidFill>
                <a:latin typeface="Lato"/>
                <a:ea typeface="Lato"/>
                <a:cs typeface="Lato"/>
                <a:sym typeface="Lato"/>
              </a:rPr>
              <a:t> and reduced tail latency by </a:t>
            </a:r>
            <a:r>
              <a:rPr b="1" i="0" lang="en-US" sz="1750" u="none" cap="none" strike="noStrike">
                <a:solidFill>
                  <a:srgbClr val="272525"/>
                </a:solidFill>
                <a:latin typeface="Lato"/>
                <a:ea typeface="Lato"/>
                <a:cs typeface="Lato"/>
                <a:sym typeface="Lato"/>
              </a:rPr>
              <a:t>1.82x </a:t>
            </a:r>
            <a:r>
              <a:rPr b="0" i="0" lang="en-US" sz="1750" u="none" cap="none" strike="noStrike">
                <a:solidFill>
                  <a:srgbClr val="272525"/>
                </a:solidFill>
                <a:latin typeface="Lato"/>
                <a:ea typeface="Lato"/>
                <a:cs typeface="Lato"/>
                <a:sym typeface="Lato"/>
              </a:rPr>
              <a:t>compared to the baseline.</a:t>
            </a:r>
            <a:endParaRPr b="0" i="0" sz="1750" u="none" cap="none" strike="noStrike">
              <a:solidFill>
                <a:schemeClr val="dk1"/>
              </a:solidFill>
              <a:latin typeface="Calibri"/>
              <a:ea typeface="Calibri"/>
              <a:cs typeface="Calibri"/>
              <a:sym typeface="Calibri"/>
            </a:endParaRPr>
          </a:p>
        </p:txBody>
      </p:sp>
      <p:sp>
        <p:nvSpPr>
          <p:cNvPr id="144" name="Google Shape;144;p16"/>
          <p:cNvSpPr/>
          <p:nvPr/>
        </p:nvSpPr>
        <p:spPr>
          <a:xfrm>
            <a:off x="9222462" y="1754743"/>
            <a:ext cx="3370064" cy="3173730"/>
          </a:xfrm>
          <a:prstGeom prst="roundRect">
            <a:avLst>
              <a:gd fmla="val 3151" name="adj"/>
            </a:avLst>
          </a:prstGeom>
          <a:solidFill>
            <a:srgbClr val="E8E8E3"/>
          </a:solidFill>
          <a:ln cap="flat" cmpd="sng" w="13800">
            <a:solidFill>
              <a:srgbClr val="D1D1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a:off x="9458444" y="1990725"/>
            <a:ext cx="2898100" cy="694373"/>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72525"/>
              </a:buClr>
              <a:buSzPts val="2187"/>
              <a:buFont typeface="Gelasio"/>
              <a:buNone/>
            </a:pPr>
            <a:r>
              <a:rPr b="1" i="0" lang="en-US" sz="2187" u="none" cap="none" strike="noStrike">
                <a:solidFill>
                  <a:srgbClr val="272525"/>
                </a:solidFill>
                <a:latin typeface="Gelasio"/>
                <a:ea typeface="Gelasio"/>
                <a:cs typeface="Gelasio"/>
                <a:sym typeface="Gelasio"/>
              </a:rPr>
              <a:t>Multi-threaded Microbenchmark</a:t>
            </a:r>
            <a:endParaRPr b="1" i="0" sz="2187" u="none" cap="none" strike="noStrike">
              <a:solidFill>
                <a:schemeClr val="dk1"/>
              </a:solidFill>
              <a:latin typeface="Calibri"/>
              <a:ea typeface="Calibri"/>
              <a:cs typeface="Calibri"/>
              <a:sym typeface="Calibri"/>
            </a:endParaRPr>
          </a:p>
        </p:txBody>
      </p:sp>
      <p:sp>
        <p:nvSpPr>
          <p:cNvPr id="146" name="Google Shape;146;p16"/>
          <p:cNvSpPr/>
          <p:nvPr/>
        </p:nvSpPr>
        <p:spPr>
          <a:xfrm>
            <a:off x="9458444" y="2907268"/>
            <a:ext cx="2898100" cy="1066205"/>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72525"/>
              </a:buClr>
              <a:buSzPts val="1750"/>
              <a:buFont typeface="Lato"/>
              <a:buNone/>
            </a:pPr>
            <a:r>
              <a:rPr b="0" i="0" lang="en-US" sz="1750" u="none" cap="none" strike="noStrike">
                <a:solidFill>
                  <a:srgbClr val="272525"/>
                </a:solidFill>
                <a:latin typeface="Lato"/>
                <a:ea typeface="Lato"/>
                <a:cs typeface="Lato"/>
                <a:sym typeface="Lato"/>
              </a:rPr>
              <a:t>MFOE reached a </a:t>
            </a:r>
            <a:r>
              <a:rPr b="1" i="0" lang="en-US" sz="1750" u="none" cap="none" strike="noStrike">
                <a:solidFill>
                  <a:srgbClr val="272525"/>
                </a:solidFill>
                <a:latin typeface="Lato"/>
                <a:ea typeface="Lato"/>
                <a:cs typeface="Lato"/>
                <a:sym typeface="Lato"/>
              </a:rPr>
              <a:t>90% hit </a:t>
            </a:r>
            <a:r>
              <a:rPr b="0" i="0" lang="en-US" sz="1750" u="none" cap="none" strike="noStrike">
                <a:solidFill>
                  <a:srgbClr val="272525"/>
                </a:solidFill>
                <a:latin typeface="Lato"/>
                <a:ea typeface="Lato"/>
                <a:cs typeface="Lato"/>
                <a:sym typeface="Lato"/>
              </a:rPr>
              <a:t>rate even at a high fault rate of one fault every 21,000 cycles.</a:t>
            </a:r>
            <a:endParaRPr b="0" i="0" sz="1750" u="none" cap="none" strike="noStrike">
              <a:solidFill>
                <a:schemeClr val="dk1"/>
              </a:solidFill>
              <a:latin typeface="Calibri"/>
              <a:ea typeface="Calibri"/>
              <a:cs typeface="Calibri"/>
              <a:sym typeface="Calibri"/>
            </a:endParaRPr>
          </a:p>
        </p:txBody>
      </p:sp>
      <p:sp>
        <p:nvSpPr>
          <p:cNvPr id="147" name="Google Shape;147;p16"/>
          <p:cNvSpPr/>
          <p:nvPr/>
        </p:nvSpPr>
        <p:spPr>
          <a:xfrm>
            <a:off x="2037993" y="5150644"/>
            <a:ext cx="5166122" cy="2462927"/>
          </a:xfrm>
          <a:prstGeom prst="roundRect">
            <a:avLst>
              <a:gd fmla="val 4060" name="adj"/>
            </a:avLst>
          </a:prstGeom>
          <a:solidFill>
            <a:srgbClr val="E8E8E3"/>
          </a:solidFill>
          <a:ln cap="flat" cmpd="sng" w="13800">
            <a:solidFill>
              <a:srgbClr val="D1D1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
          <p:cNvSpPr/>
          <p:nvPr/>
        </p:nvSpPr>
        <p:spPr>
          <a:xfrm>
            <a:off x="2273975" y="5386625"/>
            <a:ext cx="4581600" cy="3471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72525"/>
              </a:buClr>
              <a:buSzPts val="2187"/>
              <a:buFont typeface="Gelasio"/>
              <a:buNone/>
            </a:pPr>
            <a:r>
              <a:rPr b="1" i="0" lang="en-US" sz="2187" u="none" cap="none" strike="noStrike">
                <a:solidFill>
                  <a:srgbClr val="272525"/>
                </a:solidFill>
                <a:latin typeface="Gelasio"/>
                <a:ea typeface="Gelasio"/>
                <a:cs typeface="Gelasio"/>
                <a:sym typeface="Gelasio"/>
              </a:rPr>
              <a:t>Average Performance Gain</a:t>
            </a:r>
            <a:endParaRPr b="1" i="0" sz="2187" u="none" cap="none" strike="noStrike">
              <a:solidFill>
                <a:schemeClr val="dk1"/>
              </a:solidFill>
              <a:latin typeface="Calibri"/>
              <a:ea typeface="Calibri"/>
              <a:cs typeface="Calibri"/>
              <a:sym typeface="Calibri"/>
            </a:endParaRPr>
          </a:p>
        </p:txBody>
      </p:sp>
      <p:sp>
        <p:nvSpPr>
          <p:cNvPr id="149" name="Google Shape;149;p16"/>
          <p:cNvSpPr/>
          <p:nvPr/>
        </p:nvSpPr>
        <p:spPr>
          <a:xfrm>
            <a:off x="2273975" y="5955983"/>
            <a:ext cx="4694158" cy="710803"/>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72525"/>
              </a:buClr>
              <a:buSzPts val="1750"/>
              <a:buFont typeface="Lato"/>
              <a:buNone/>
            </a:pPr>
            <a:r>
              <a:rPr b="1" i="0" lang="en-US" sz="1750" u="none" cap="none" strike="noStrike">
                <a:solidFill>
                  <a:srgbClr val="272525"/>
                </a:solidFill>
                <a:latin typeface="Lato"/>
                <a:ea typeface="Lato"/>
                <a:cs typeface="Lato"/>
                <a:sym typeface="Lato"/>
              </a:rPr>
              <a:t>MFOE </a:t>
            </a:r>
            <a:r>
              <a:rPr b="0" i="0" lang="en-US" sz="1750" u="none" cap="none" strike="noStrike">
                <a:solidFill>
                  <a:srgbClr val="272525"/>
                </a:solidFill>
                <a:latin typeface="Lato"/>
                <a:ea typeface="Lato"/>
                <a:cs typeface="Lato"/>
                <a:sym typeface="Lato"/>
              </a:rPr>
              <a:t>achieved an </a:t>
            </a:r>
            <a:r>
              <a:rPr b="1" i="0" lang="en-US" sz="1750" u="none" cap="none" strike="noStrike">
                <a:solidFill>
                  <a:srgbClr val="272525"/>
                </a:solidFill>
                <a:latin typeface="Lato"/>
                <a:ea typeface="Lato"/>
                <a:cs typeface="Lato"/>
                <a:sym typeface="Lato"/>
              </a:rPr>
              <a:t>average performance gain </a:t>
            </a:r>
            <a:r>
              <a:rPr b="0" i="0" lang="en-US" sz="1750" u="none" cap="none" strike="noStrike">
                <a:solidFill>
                  <a:srgbClr val="272525"/>
                </a:solidFill>
                <a:latin typeface="Lato"/>
                <a:ea typeface="Lato"/>
                <a:cs typeface="Lato"/>
                <a:sym typeface="Lato"/>
              </a:rPr>
              <a:t>of </a:t>
            </a:r>
            <a:r>
              <a:rPr b="1" i="0" lang="en-US" sz="1750" u="none" cap="none" strike="noStrike">
                <a:solidFill>
                  <a:srgbClr val="272525"/>
                </a:solidFill>
                <a:latin typeface="Lato"/>
                <a:ea typeface="Lato"/>
                <a:cs typeface="Lato"/>
                <a:sym typeface="Lato"/>
              </a:rPr>
              <a:t>6.6% </a:t>
            </a:r>
            <a:r>
              <a:rPr b="0" i="0" lang="en-US" sz="1750" u="none" cap="none" strike="noStrike">
                <a:solidFill>
                  <a:srgbClr val="272525"/>
                </a:solidFill>
                <a:latin typeface="Lato"/>
                <a:ea typeface="Lato"/>
                <a:cs typeface="Lato"/>
                <a:sym typeface="Lato"/>
              </a:rPr>
              <a:t>across all workloads.</a:t>
            </a:r>
            <a:endParaRPr b="0" i="0" sz="1750" u="none" cap="none" strike="noStrike">
              <a:solidFill>
                <a:schemeClr val="dk1"/>
              </a:solidFill>
              <a:latin typeface="Calibri"/>
              <a:ea typeface="Calibri"/>
              <a:cs typeface="Calibri"/>
              <a:sym typeface="Calibri"/>
            </a:endParaRPr>
          </a:p>
        </p:txBody>
      </p:sp>
      <p:sp>
        <p:nvSpPr>
          <p:cNvPr id="150" name="Google Shape;150;p16"/>
          <p:cNvSpPr/>
          <p:nvPr/>
        </p:nvSpPr>
        <p:spPr>
          <a:xfrm>
            <a:off x="7426285" y="5150644"/>
            <a:ext cx="5166122" cy="2462927"/>
          </a:xfrm>
          <a:prstGeom prst="roundRect">
            <a:avLst>
              <a:gd fmla="val 4060" name="adj"/>
            </a:avLst>
          </a:prstGeom>
          <a:solidFill>
            <a:srgbClr val="E8E8E3"/>
          </a:solidFill>
          <a:ln cap="flat" cmpd="sng" w="13800">
            <a:solidFill>
              <a:srgbClr val="D1D1C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a:off x="7662278" y="5386625"/>
            <a:ext cx="4787700" cy="3471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72525"/>
              </a:buClr>
              <a:buSzPts val="2187"/>
              <a:buFont typeface="Gelasio"/>
              <a:buNone/>
            </a:pPr>
            <a:r>
              <a:rPr b="1" i="0" lang="en-US" sz="2187" u="none" cap="none" strike="noStrike">
                <a:solidFill>
                  <a:srgbClr val="272525"/>
                </a:solidFill>
                <a:latin typeface="Gelasio"/>
                <a:ea typeface="Gelasio"/>
                <a:cs typeface="Gelasio"/>
                <a:sym typeface="Gelasio"/>
              </a:rPr>
              <a:t>Application-specific Results</a:t>
            </a:r>
            <a:endParaRPr b="1" i="0" sz="2187" u="none" cap="none" strike="noStrike">
              <a:solidFill>
                <a:schemeClr val="dk1"/>
              </a:solidFill>
              <a:latin typeface="Calibri"/>
              <a:ea typeface="Calibri"/>
              <a:cs typeface="Calibri"/>
              <a:sym typeface="Calibri"/>
            </a:endParaRPr>
          </a:p>
        </p:txBody>
      </p:sp>
      <p:sp>
        <p:nvSpPr>
          <p:cNvPr id="152" name="Google Shape;152;p16"/>
          <p:cNvSpPr/>
          <p:nvPr/>
        </p:nvSpPr>
        <p:spPr>
          <a:xfrm>
            <a:off x="7662275" y="5955973"/>
            <a:ext cx="4694100" cy="1776900"/>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72525"/>
              </a:buClr>
              <a:buSzPts val="1750"/>
              <a:buFont typeface="Lato"/>
              <a:buNone/>
            </a:pPr>
            <a:r>
              <a:rPr b="1" i="0" lang="en-US" sz="1750" u="none" cap="none" strike="noStrike">
                <a:solidFill>
                  <a:srgbClr val="272525"/>
                </a:solidFill>
                <a:latin typeface="Lato"/>
                <a:ea typeface="Lato"/>
                <a:cs typeface="Lato"/>
                <a:sym typeface="Lato"/>
              </a:rPr>
              <a:t>Memcached </a:t>
            </a:r>
            <a:r>
              <a:rPr b="0" i="0" lang="en-US" sz="1750" u="none" cap="none" strike="noStrike">
                <a:solidFill>
                  <a:srgbClr val="272525"/>
                </a:solidFill>
                <a:latin typeface="Lato"/>
                <a:ea typeface="Lato"/>
                <a:cs typeface="Lato"/>
                <a:sym typeface="Lato"/>
              </a:rPr>
              <a:t>achieved a high </a:t>
            </a:r>
            <a:r>
              <a:rPr b="1" i="0" lang="en-US" sz="1750" u="none" cap="none" strike="noStrike">
                <a:solidFill>
                  <a:srgbClr val="272525"/>
                </a:solidFill>
                <a:latin typeface="Lato"/>
                <a:ea typeface="Lato"/>
                <a:cs typeface="Lato"/>
                <a:sym typeface="Lato"/>
              </a:rPr>
              <a:t>hit rate </a:t>
            </a:r>
            <a:r>
              <a:rPr b="0" i="0" lang="en-US" sz="1750" u="none" cap="none" strike="noStrike">
                <a:solidFill>
                  <a:srgbClr val="272525"/>
                </a:solidFill>
                <a:latin typeface="Lato"/>
                <a:ea typeface="Lato"/>
                <a:cs typeface="Lato"/>
                <a:sym typeface="Lato"/>
              </a:rPr>
              <a:t>of </a:t>
            </a:r>
            <a:r>
              <a:rPr b="1" i="0" lang="en-US" sz="1750" u="none" cap="none" strike="noStrike">
                <a:solidFill>
                  <a:srgbClr val="272525"/>
                </a:solidFill>
                <a:latin typeface="Lato"/>
                <a:ea typeface="Lato"/>
                <a:cs typeface="Lato"/>
                <a:sym typeface="Lato"/>
              </a:rPr>
              <a:t>97%, </a:t>
            </a:r>
            <a:r>
              <a:rPr b="0" i="0" lang="en-US" sz="1750" u="none" cap="none" strike="noStrike">
                <a:solidFill>
                  <a:srgbClr val="272525"/>
                </a:solidFill>
                <a:latin typeface="Lato"/>
                <a:ea typeface="Lato"/>
                <a:cs typeface="Lato"/>
                <a:sym typeface="Lato"/>
              </a:rPr>
              <a:t>resulting in a </a:t>
            </a:r>
            <a:r>
              <a:rPr b="1" i="0" lang="en-US" sz="1750" u="none" cap="none" strike="noStrike">
                <a:solidFill>
                  <a:srgbClr val="272525"/>
                </a:solidFill>
                <a:latin typeface="Lato"/>
                <a:ea typeface="Lato"/>
                <a:cs typeface="Lato"/>
                <a:sym typeface="Lato"/>
              </a:rPr>
              <a:t>6.2%</a:t>
            </a:r>
            <a:r>
              <a:rPr b="0" i="0" lang="en-US" sz="1750" u="none" cap="none" strike="noStrike">
                <a:solidFill>
                  <a:srgbClr val="272525"/>
                </a:solidFill>
                <a:latin typeface="Lato"/>
                <a:ea typeface="Lato"/>
                <a:cs typeface="Lato"/>
                <a:sym typeface="Lato"/>
              </a:rPr>
              <a:t> </a:t>
            </a:r>
            <a:r>
              <a:rPr b="1" i="0" lang="en-US" sz="1750" u="none" cap="none" strike="noStrike">
                <a:solidFill>
                  <a:srgbClr val="272525"/>
                </a:solidFill>
                <a:latin typeface="Lato"/>
                <a:ea typeface="Lato"/>
                <a:cs typeface="Lato"/>
                <a:sym typeface="Lato"/>
              </a:rPr>
              <a:t>runtime </a:t>
            </a:r>
            <a:r>
              <a:rPr b="0" i="0" lang="en-US" sz="1750" u="none" cap="none" strike="noStrike">
                <a:solidFill>
                  <a:srgbClr val="272525"/>
                </a:solidFill>
                <a:latin typeface="Lato"/>
                <a:ea typeface="Lato"/>
                <a:cs typeface="Lato"/>
                <a:sym typeface="Lato"/>
              </a:rPr>
              <a:t>improvement, while </a:t>
            </a:r>
            <a:r>
              <a:rPr b="1" i="0" lang="en-US" sz="1750" u="none" cap="none" strike="noStrike">
                <a:solidFill>
                  <a:srgbClr val="272525"/>
                </a:solidFill>
                <a:latin typeface="Lato"/>
                <a:ea typeface="Lato"/>
                <a:cs typeface="Lato"/>
                <a:sym typeface="Lato"/>
              </a:rPr>
              <a:t>gcc </a:t>
            </a:r>
            <a:r>
              <a:rPr b="0" i="0" lang="en-US" sz="1750" u="none" cap="none" strike="noStrike">
                <a:solidFill>
                  <a:srgbClr val="272525"/>
                </a:solidFill>
                <a:latin typeface="Lato"/>
                <a:ea typeface="Lato"/>
                <a:cs typeface="Lato"/>
                <a:sym typeface="Lato"/>
              </a:rPr>
              <a:t>had a</a:t>
            </a:r>
            <a:r>
              <a:rPr b="1" i="0" lang="en-US" sz="1750" u="none" cap="none" strike="noStrike">
                <a:solidFill>
                  <a:srgbClr val="272525"/>
                </a:solidFill>
                <a:latin typeface="Lato"/>
                <a:ea typeface="Lato"/>
                <a:cs typeface="Lato"/>
                <a:sym typeface="Lato"/>
              </a:rPr>
              <a:t> 68% hit rate </a:t>
            </a:r>
            <a:r>
              <a:rPr b="0" i="0" lang="en-US" sz="1750" u="none" cap="none" strike="noStrike">
                <a:solidFill>
                  <a:srgbClr val="272525"/>
                </a:solidFill>
                <a:latin typeface="Lato"/>
                <a:ea typeface="Lato"/>
                <a:cs typeface="Lato"/>
                <a:sym typeface="Lato"/>
              </a:rPr>
              <a:t>and achieved a substantial </a:t>
            </a:r>
            <a:r>
              <a:rPr b="1" i="0" lang="en-US" sz="1750" u="none" cap="none" strike="noStrike">
                <a:solidFill>
                  <a:srgbClr val="272525"/>
                </a:solidFill>
                <a:latin typeface="Lato"/>
                <a:ea typeface="Lato"/>
                <a:cs typeface="Lato"/>
                <a:sym typeface="Lato"/>
              </a:rPr>
              <a:t>25%</a:t>
            </a:r>
            <a:r>
              <a:rPr b="0" i="0" lang="en-US" sz="1750" u="none" cap="none" strike="noStrike">
                <a:solidFill>
                  <a:srgbClr val="272525"/>
                </a:solidFill>
                <a:latin typeface="Lato"/>
                <a:ea typeface="Lato"/>
                <a:cs typeface="Lato"/>
                <a:sym typeface="Lato"/>
              </a:rPr>
              <a:t> </a:t>
            </a:r>
            <a:r>
              <a:rPr b="1" i="0" lang="en-US" sz="1750" u="none" cap="none" strike="noStrike">
                <a:solidFill>
                  <a:srgbClr val="272525"/>
                </a:solidFill>
                <a:latin typeface="Lato"/>
                <a:ea typeface="Lato"/>
                <a:cs typeface="Lato"/>
                <a:sym typeface="Lato"/>
              </a:rPr>
              <a:t>performance gain</a:t>
            </a:r>
            <a:r>
              <a:rPr b="0" i="0" lang="en-US" sz="1750" u="none" cap="none" strike="noStrike">
                <a:solidFill>
                  <a:srgbClr val="272525"/>
                </a:solidFill>
                <a:latin typeface="Lato"/>
                <a:ea typeface="Lato"/>
                <a:cs typeface="Lato"/>
                <a:sym typeface="Lato"/>
              </a:rPr>
              <a:t>.</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descr="preencoded.png" id="158" name="Google Shape;158;p17"/>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159" name="Google Shape;159;p17"/>
          <p:cNvSpPr/>
          <p:nvPr/>
        </p:nvSpPr>
        <p:spPr>
          <a:xfrm>
            <a:off x="0" y="0"/>
            <a:ext cx="14630400" cy="8896200"/>
          </a:xfrm>
          <a:prstGeom prst="rect">
            <a:avLst/>
          </a:prstGeom>
          <a:solidFill>
            <a:srgbClr val="FFFFFF">
              <a:alpha val="74900"/>
            </a:srgbClr>
          </a:solidFill>
          <a:ln cap="flat" cmpd="sng" w="9625">
            <a:solidFill>
              <a:srgbClr val="FFFFFF">
                <a:alpha val="63919"/>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a:off x="2482002" y="412200"/>
            <a:ext cx="11037900" cy="486000"/>
          </a:xfrm>
          <a:prstGeom prst="rect">
            <a:avLst/>
          </a:prstGeom>
          <a:noFill/>
          <a:ln>
            <a:noFill/>
          </a:ln>
        </p:spPr>
        <p:txBody>
          <a:bodyPr anchorCtr="0" anchor="t" bIns="45700" lIns="91425" spcFirstLastPara="1" rIns="91425" wrap="square" tIns="45700">
            <a:noAutofit/>
          </a:bodyPr>
          <a:lstStyle/>
          <a:p>
            <a:pPr indent="0" lvl="0" marL="0" marR="0" rtl="0" algn="l">
              <a:lnSpc>
                <a:spcPct val="124983"/>
              </a:lnSpc>
              <a:spcBef>
                <a:spcPts val="0"/>
              </a:spcBef>
              <a:spcAft>
                <a:spcPts val="0"/>
              </a:spcAft>
              <a:buClr>
                <a:srgbClr val="312F2B"/>
              </a:buClr>
              <a:buSzPts val="3062"/>
              <a:buFont typeface="Gelasio"/>
              <a:buNone/>
            </a:pPr>
            <a:r>
              <a:rPr lang="en-US" sz="4350">
                <a:solidFill>
                  <a:srgbClr val="312F2B"/>
                </a:solidFill>
                <a:latin typeface="Gelasio"/>
                <a:ea typeface="Gelasio"/>
                <a:cs typeface="Gelasio"/>
                <a:sym typeface="Gelasio"/>
              </a:rPr>
              <a:t>Summary	</a:t>
            </a:r>
            <a:r>
              <a:rPr lang="en-US" sz="4350">
                <a:solidFill>
                  <a:srgbClr val="312F2B"/>
                </a:solidFill>
                <a:latin typeface="Gelasio"/>
                <a:ea typeface="Gelasio"/>
                <a:cs typeface="Gelasio"/>
                <a:sym typeface="Gelasio"/>
              </a:rPr>
              <a:t>	</a:t>
            </a:r>
            <a:endParaRPr b="0" i="0" sz="4350" u="none" cap="none" strike="noStrike">
              <a:solidFill>
                <a:schemeClr val="dk1"/>
              </a:solidFill>
              <a:latin typeface="Calibri"/>
              <a:ea typeface="Calibri"/>
              <a:cs typeface="Calibri"/>
              <a:sym typeface="Calibri"/>
            </a:endParaRPr>
          </a:p>
        </p:txBody>
      </p:sp>
      <p:sp>
        <p:nvSpPr>
          <p:cNvPr id="161" name="Google Shape;161;p17"/>
          <p:cNvSpPr txBox="1"/>
          <p:nvPr/>
        </p:nvSpPr>
        <p:spPr>
          <a:xfrm>
            <a:off x="2638925" y="1299050"/>
            <a:ext cx="11239200" cy="7039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US" sz="2400"/>
              <a:t>presents a promising solution to enhance the responsiveness and efficiency of modern operating systems.</a:t>
            </a:r>
            <a:endParaRPr sz="2400"/>
          </a:p>
          <a:p>
            <a:pPr indent="-381000" lvl="0" marL="457200" rtl="0" algn="l">
              <a:spcBef>
                <a:spcPts val="0"/>
              </a:spcBef>
              <a:spcAft>
                <a:spcPts val="0"/>
              </a:spcAft>
              <a:buSzPts val="2400"/>
              <a:buChar char="●"/>
            </a:pPr>
            <a:r>
              <a:rPr lang="en-US" sz="2400"/>
              <a:t>The paper discusses problem which affect real-world applications, with a focus on a popular one called Function-as-a-Service (FaaS). This study examines how minor page faults affect FaaS applications, leading to slower response times and increased user costs.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b="1" lang="en-US" sz="3000"/>
              <a:t>Thank you</a:t>
            </a:r>
            <a:endParaRPr b="1" sz="3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descr="preencoded.png" id="167" name="Google Shape;167;p18"/>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168" name="Google Shape;168;p18"/>
          <p:cNvSpPr/>
          <p:nvPr/>
        </p:nvSpPr>
        <p:spPr>
          <a:xfrm>
            <a:off x="0" y="0"/>
            <a:ext cx="14630400" cy="8229600"/>
          </a:xfrm>
          <a:prstGeom prst="rect">
            <a:avLst/>
          </a:prstGeom>
          <a:solidFill>
            <a:srgbClr val="FFFFFF">
              <a:alpha val="74900"/>
            </a:srgbClr>
          </a:solidFill>
          <a:ln cap="flat" cmpd="sng" w="13800">
            <a:solidFill>
              <a:srgbClr val="FFFFFF">
                <a:alpha val="63919"/>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a:off x="833201" y="2712125"/>
            <a:ext cx="12920700" cy="20832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312F2B"/>
              </a:buClr>
              <a:buSzPts val="4374"/>
              <a:buFont typeface="Gelasio"/>
              <a:buNone/>
            </a:pPr>
            <a:r>
              <a:rPr lang="en-US" sz="4374">
                <a:solidFill>
                  <a:srgbClr val="312F2B"/>
                </a:solidFill>
                <a:latin typeface="Gelasio"/>
                <a:ea typeface="Gelasio"/>
                <a:cs typeface="Gelasio"/>
                <a:sym typeface="Gelasio"/>
              </a:rPr>
              <a:t>Memory-Efficient Hashed Page Tables</a:t>
            </a:r>
            <a:endParaRPr sz="4374">
              <a:solidFill>
                <a:srgbClr val="312F2B"/>
              </a:solidFill>
              <a:latin typeface="Gelasio"/>
              <a:ea typeface="Gelasio"/>
              <a:cs typeface="Gelasio"/>
              <a:sym typeface="Gelasio"/>
            </a:endParaRPr>
          </a:p>
          <a:p>
            <a:pPr indent="0" lvl="0" marL="0" marR="0" rtl="0" algn="l">
              <a:lnSpc>
                <a:spcPct val="125011"/>
              </a:lnSpc>
              <a:spcBef>
                <a:spcPts val="0"/>
              </a:spcBef>
              <a:spcAft>
                <a:spcPts val="0"/>
              </a:spcAft>
              <a:buClr>
                <a:srgbClr val="312F2B"/>
              </a:buClr>
              <a:buSzPts val="4374"/>
              <a:buFont typeface="Gelasio"/>
              <a:buNone/>
            </a:pPr>
            <a:r>
              <a:t/>
            </a:r>
            <a:endParaRPr sz="4374">
              <a:solidFill>
                <a:srgbClr val="312F2B"/>
              </a:solidFill>
              <a:latin typeface="Gelasio"/>
              <a:ea typeface="Gelasio"/>
              <a:cs typeface="Gelasio"/>
              <a:sym typeface="Gelasio"/>
            </a:endParaRPr>
          </a:p>
          <a:p>
            <a:pPr indent="0" lvl="0" marL="0" marR="0" rtl="0" algn="l">
              <a:lnSpc>
                <a:spcPct val="125011"/>
              </a:lnSpc>
              <a:spcBef>
                <a:spcPts val="0"/>
              </a:spcBef>
              <a:spcAft>
                <a:spcPts val="0"/>
              </a:spcAft>
              <a:buClr>
                <a:srgbClr val="312F2B"/>
              </a:buClr>
              <a:buSzPts val="4374"/>
              <a:buFont typeface="Gelasio"/>
              <a:buNone/>
            </a:pPr>
            <a:r>
              <a:rPr lang="en-US" sz="3374">
                <a:solidFill>
                  <a:srgbClr val="312F2B"/>
                </a:solidFill>
                <a:latin typeface="Gelasio"/>
                <a:ea typeface="Gelasio"/>
                <a:cs typeface="Gelasio"/>
                <a:sym typeface="Gelasio"/>
              </a:rPr>
              <a:t>Nikhil Saraswat (20CS10039)</a:t>
            </a:r>
            <a:endParaRPr sz="3374">
              <a:solidFill>
                <a:srgbClr val="312F2B"/>
              </a:solidFill>
              <a:latin typeface="Gelasio"/>
              <a:ea typeface="Gelasio"/>
              <a:cs typeface="Gelasio"/>
              <a:sym typeface="Gelasi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descr="preencoded.png" id="175" name="Google Shape;175;p19"/>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176" name="Google Shape;176;p19"/>
          <p:cNvSpPr/>
          <p:nvPr/>
        </p:nvSpPr>
        <p:spPr>
          <a:xfrm>
            <a:off x="98200" y="0"/>
            <a:ext cx="14630400" cy="8229600"/>
          </a:xfrm>
          <a:prstGeom prst="rect">
            <a:avLst/>
          </a:prstGeom>
          <a:solidFill>
            <a:srgbClr val="FFFFFF">
              <a:alpha val="74900"/>
            </a:srgbClr>
          </a:solidFill>
          <a:ln cap="flat" cmpd="sng" w="13800">
            <a:solidFill>
              <a:srgbClr val="FFFFFF">
                <a:alpha val="63919"/>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p:nvPr/>
        </p:nvSpPr>
        <p:spPr>
          <a:xfrm>
            <a:off x="854850" y="610525"/>
            <a:ext cx="12920700" cy="48603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312F2B"/>
              </a:buClr>
              <a:buSzPts val="4374"/>
              <a:buFont typeface="Gelasio"/>
              <a:buNone/>
            </a:pPr>
            <a:r>
              <a:rPr b="1" lang="en-US" sz="3300">
                <a:solidFill>
                  <a:srgbClr val="312F2B"/>
                </a:solidFill>
                <a:latin typeface="Gelasio"/>
                <a:ea typeface="Gelasio"/>
                <a:cs typeface="Gelasio"/>
                <a:sym typeface="Gelasio"/>
              </a:rPr>
              <a:t>Background</a:t>
            </a:r>
            <a:r>
              <a:rPr b="1" lang="en-US" sz="3300">
                <a:solidFill>
                  <a:srgbClr val="312F2B"/>
                </a:solidFill>
                <a:latin typeface="Gelasio"/>
                <a:ea typeface="Gelasio"/>
                <a:cs typeface="Gelasio"/>
                <a:sym typeface="Gelasio"/>
              </a:rPr>
              <a:t>:</a:t>
            </a:r>
            <a:endParaRPr b="1" sz="3300">
              <a:solidFill>
                <a:srgbClr val="312F2B"/>
              </a:solidFill>
              <a:latin typeface="Gelasio"/>
              <a:ea typeface="Gelasio"/>
              <a:cs typeface="Gelasio"/>
              <a:sym typeface="Gelasio"/>
            </a:endParaRPr>
          </a:p>
          <a:p>
            <a:pPr indent="-381000" lvl="0" marL="457200" marR="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Current computer systems use radix-tree page tables. In radix tree page tables, during a TLB miss, hardware need to traverse multiple levels in tree.</a:t>
            </a:r>
            <a:endParaRPr sz="2400">
              <a:solidFill>
                <a:srgbClr val="312F2B"/>
              </a:solidFill>
              <a:latin typeface="Gelasio"/>
              <a:ea typeface="Gelasio"/>
              <a:cs typeface="Gelasio"/>
              <a:sym typeface="Gelasio"/>
            </a:endParaRPr>
          </a:p>
          <a:p>
            <a:pPr indent="-381000" lvl="0" marL="457200" marR="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If more memory is needed, then new levels are added which is not scalable.</a:t>
            </a:r>
            <a:endParaRPr sz="2400">
              <a:solidFill>
                <a:srgbClr val="312F2B"/>
              </a:solidFill>
              <a:latin typeface="Gelasio"/>
              <a:ea typeface="Gelasio"/>
              <a:cs typeface="Gelasio"/>
              <a:sym typeface="Gelasio"/>
            </a:endParaRPr>
          </a:p>
          <a:p>
            <a:pPr indent="-381000" lvl="0" marL="457200" marR="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As an alternative Hashed Page Tables (HPTs) are used which are faster, but yet data is in inconsistent order.</a:t>
            </a:r>
            <a:endParaRPr sz="2400">
              <a:solidFill>
                <a:srgbClr val="312F2B"/>
              </a:solidFill>
              <a:latin typeface="Gelasio"/>
              <a:ea typeface="Gelasio"/>
              <a:cs typeface="Gelasio"/>
              <a:sym typeface="Gelasio"/>
            </a:endParaRPr>
          </a:p>
          <a:p>
            <a:pPr indent="-381000" lvl="0" marL="457200" marR="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In HPTs hash collisions may occur and sometimes additional info</a:t>
            </a:r>
            <a:r>
              <a:rPr lang="en-US" sz="2400">
                <a:solidFill>
                  <a:srgbClr val="312F2B"/>
                </a:solidFill>
                <a:latin typeface="Gelasio"/>
                <a:ea typeface="Gelasio"/>
                <a:cs typeface="Gelasio"/>
                <a:sym typeface="Gelasio"/>
              </a:rPr>
              <a:t>rmation is also required, which takes extra space.</a:t>
            </a:r>
            <a:endParaRPr sz="2400">
              <a:solidFill>
                <a:srgbClr val="312F2B"/>
              </a:solidFill>
              <a:latin typeface="Gelasio"/>
              <a:ea typeface="Gelasio"/>
              <a:cs typeface="Gelasio"/>
              <a:sym typeface="Gelasio"/>
            </a:endParaRPr>
          </a:p>
          <a:p>
            <a:pPr indent="-381000" lvl="0" marL="457200" marR="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HPTs also require contiguous memory requirements and Dynamic Resizing Overheads.</a:t>
            </a:r>
            <a:endParaRPr sz="2400">
              <a:solidFill>
                <a:srgbClr val="312F2B"/>
              </a:solidFill>
              <a:latin typeface="Gelasio"/>
              <a:ea typeface="Gelasio"/>
              <a:cs typeface="Gelasio"/>
              <a:sym typeface="Gelasio"/>
            </a:endParaRPr>
          </a:p>
        </p:txBody>
      </p:sp>
      <p:sp>
        <p:nvSpPr>
          <p:cNvPr id="178" name="Google Shape;178;p19"/>
          <p:cNvSpPr txBox="1"/>
          <p:nvPr/>
        </p:nvSpPr>
        <p:spPr>
          <a:xfrm>
            <a:off x="588100" y="5628075"/>
            <a:ext cx="136506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Gelasio"/>
                <a:ea typeface="Gelasio"/>
                <a:cs typeface="Gelasio"/>
                <a:sym typeface="Gelasio"/>
              </a:rPr>
              <a:t>Memory Efficient Hashed Page Tables (ME-HPTs), has been designed to mitigate the issues associated with radix trees and conventional HPTs. ME-HPTs leverage efficient hashing techniques, introducing innovations like the L2P table, dynamically changing chunk sizes, and in-place resizing for more efficient and scalable memory management in contemporary computing environments</a:t>
            </a:r>
            <a:endParaRPr sz="2400">
              <a:latin typeface="Gelasio"/>
              <a:ea typeface="Gelasio"/>
              <a:cs typeface="Gelasio"/>
              <a:sym typeface="Gelasi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descr="preencoded.png" id="184" name="Google Shape;184;p20"/>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185" name="Google Shape;185;p20"/>
          <p:cNvSpPr/>
          <p:nvPr/>
        </p:nvSpPr>
        <p:spPr>
          <a:xfrm>
            <a:off x="98200" y="0"/>
            <a:ext cx="14630400" cy="8229600"/>
          </a:xfrm>
          <a:prstGeom prst="rect">
            <a:avLst/>
          </a:prstGeom>
          <a:solidFill>
            <a:srgbClr val="FFFFFF">
              <a:alpha val="74900"/>
            </a:srgbClr>
          </a:solidFill>
          <a:ln cap="flat" cmpd="sng" w="13800">
            <a:solidFill>
              <a:srgbClr val="FFFFFF">
                <a:alpha val="63919"/>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
          <p:cNvSpPr/>
          <p:nvPr/>
        </p:nvSpPr>
        <p:spPr>
          <a:xfrm>
            <a:off x="854850" y="1429200"/>
            <a:ext cx="12920700" cy="53712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312F2B"/>
              </a:buClr>
              <a:buSzPts val="4374"/>
              <a:buFont typeface="Gelasio"/>
              <a:buNone/>
            </a:pPr>
            <a:r>
              <a:rPr b="1" lang="en-US" sz="3300">
                <a:solidFill>
                  <a:srgbClr val="312F2B"/>
                </a:solidFill>
                <a:latin typeface="Gelasio"/>
                <a:ea typeface="Gelasio"/>
                <a:cs typeface="Gelasio"/>
                <a:sym typeface="Gelasio"/>
              </a:rPr>
              <a:t>Logical to Physical (L2P) Table</a:t>
            </a:r>
            <a:r>
              <a:rPr b="1" lang="en-US" sz="3300">
                <a:solidFill>
                  <a:srgbClr val="312F2B"/>
                </a:solidFill>
                <a:latin typeface="Gelasio"/>
                <a:ea typeface="Gelasio"/>
                <a:cs typeface="Gelasio"/>
                <a:sym typeface="Gelasio"/>
              </a:rPr>
              <a:t>:</a:t>
            </a:r>
            <a:endParaRPr b="1" sz="3300">
              <a:solidFill>
                <a:srgbClr val="312F2B"/>
              </a:solidFill>
              <a:latin typeface="Gelasio"/>
              <a:ea typeface="Gelasio"/>
              <a:cs typeface="Gelasio"/>
              <a:sym typeface="Gelasio"/>
            </a:endParaRPr>
          </a:p>
          <a:p>
            <a:pPr indent="0" lvl="0" marL="0" marR="0" rtl="0" algn="l">
              <a:lnSpc>
                <a:spcPct val="125011"/>
              </a:lnSpc>
              <a:spcBef>
                <a:spcPts val="0"/>
              </a:spcBef>
              <a:spcAft>
                <a:spcPts val="0"/>
              </a:spcAft>
              <a:buClr>
                <a:srgbClr val="312F2B"/>
              </a:buClr>
              <a:buSzPts val="4374"/>
              <a:buFont typeface="Gelasio"/>
              <a:buNone/>
            </a:pPr>
            <a:r>
              <a:t/>
            </a:r>
            <a:endParaRPr sz="3300">
              <a:solidFill>
                <a:srgbClr val="312F2B"/>
              </a:solidFill>
              <a:latin typeface="Gelasio"/>
              <a:ea typeface="Gelasio"/>
              <a:cs typeface="Gelasio"/>
              <a:sym typeface="Gelasio"/>
            </a:endParaRPr>
          </a:p>
          <a:p>
            <a:pPr indent="0" lvl="0" marL="0" marR="0" rtl="0" algn="l">
              <a:lnSpc>
                <a:spcPct val="125011"/>
              </a:lnSpc>
              <a:spcBef>
                <a:spcPts val="0"/>
              </a:spcBef>
              <a:spcAft>
                <a:spcPts val="0"/>
              </a:spcAft>
              <a:buNone/>
            </a:pPr>
            <a:r>
              <a:rPr lang="en-US" sz="2400">
                <a:solidFill>
                  <a:srgbClr val="312F2B"/>
                </a:solidFill>
                <a:latin typeface="Gelasio"/>
                <a:ea typeface="Gelasio"/>
                <a:cs typeface="Gelasio"/>
                <a:sym typeface="Gelasio"/>
              </a:rPr>
              <a:t>To overcome requirement for contiguous physical memory, proposed solution introduces the Logical to Physical (L2P) Table.</a:t>
            </a:r>
            <a:endParaRPr sz="2400">
              <a:solidFill>
                <a:srgbClr val="312F2B"/>
              </a:solidFill>
              <a:latin typeface="Gelasio"/>
              <a:ea typeface="Gelasio"/>
              <a:cs typeface="Gelasio"/>
              <a:sym typeface="Gelasio"/>
            </a:endParaRPr>
          </a:p>
          <a:p>
            <a:pPr indent="0" lvl="0" marL="0" marR="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0" lvl="0" marL="0" marR="0" rtl="0" algn="l">
              <a:lnSpc>
                <a:spcPct val="125011"/>
              </a:lnSpc>
              <a:spcBef>
                <a:spcPts val="0"/>
              </a:spcBef>
              <a:spcAft>
                <a:spcPts val="0"/>
              </a:spcAft>
              <a:buNone/>
            </a:pPr>
            <a:r>
              <a:rPr lang="en-US" sz="2400">
                <a:solidFill>
                  <a:srgbClr val="312F2B"/>
                </a:solidFill>
                <a:latin typeface="Gelasio"/>
                <a:ea typeface="Gelasio"/>
                <a:cs typeface="Gelasio"/>
                <a:sym typeface="Gelasio"/>
              </a:rPr>
              <a:t>It is a hardware-assisted primitive that breaks down each HPT way into multiple fixed-sized Chunks, eliminating the need for contiguous allocation. </a:t>
            </a:r>
            <a:endParaRPr sz="2400">
              <a:solidFill>
                <a:srgbClr val="312F2B"/>
              </a:solidFill>
              <a:latin typeface="Gelasio"/>
              <a:ea typeface="Gelasio"/>
              <a:cs typeface="Gelasio"/>
              <a:sym typeface="Gelasio"/>
            </a:endParaRPr>
          </a:p>
          <a:p>
            <a:pPr indent="0" lvl="0" marL="0" marR="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0" lvl="0" marL="0" marR="0" rtl="0" algn="l">
              <a:lnSpc>
                <a:spcPct val="125011"/>
              </a:lnSpc>
              <a:spcBef>
                <a:spcPts val="0"/>
              </a:spcBef>
              <a:spcAft>
                <a:spcPts val="0"/>
              </a:spcAft>
              <a:buNone/>
            </a:pPr>
            <a:r>
              <a:rPr lang="en-US" sz="2400">
                <a:solidFill>
                  <a:srgbClr val="312F2B"/>
                </a:solidFill>
                <a:latin typeface="Gelasio"/>
                <a:ea typeface="Gelasio"/>
                <a:cs typeface="Gelasio"/>
                <a:sym typeface="Gelasio"/>
              </a:rPr>
              <a:t>The L2P table, residing in the Memory Management Unit (MMU), acts as a small indirection table, redirecting accesses to these non-contiguous chunks.</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descr="preencoded.png" id="192" name="Google Shape;192;p21"/>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193" name="Google Shape;193;p21"/>
          <p:cNvSpPr/>
          <p:nvPr/>
        </p:nvSpPr>
        <p:spPr>
          <a:xfrm>
            <a:off x="98200" y="0"/>
            <a:ext cx="14630400" cy="8229600"/>
          </a:xfrm>
          <a:prstGeom prst="rect">
            <a:avLst/>
          </a:prstGeom>
          <a:solidFill>
            <a:srgbClr val="FFFFFF">
              <a:alpha val="74900"/>
            </a:srgbClr>
          </a:solidFill>
          <a:ln cap="flat" cmpd="sng" w="13800">
            <a:solidFill>
              <a:srgbClr val="FFFFFF">
                <a:alpha val="63919"/>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1"/>
          <p:cNvSpPr/>
          <p:nvPr/>
        </p:nvSpPr>
        <p:spPr>
          <a:xfrm>
            <a:off x="854850" y="660150"/>
            <a:ext cx="12920700" cy="6909300"/>
          </a:xfrm>
          <a:prstGeom prst="rect">
            <a:avLst/>
          </a:prstGeom>
          <a:noFill/>
          <a:ln>
            <a:noFill/>
          </a:ln>
        </p:spPr>
        <p:txBody>
          <a:bodyPr anchorCtr="0" anchor="t" bIns="45700" lIns="91425" spcFirstLastPara="1" rIns="91425" wrap="square" tIns="45700">
            <a:noAutofit/>
          </a:bodyPr>
          <a:lstStyle/>
          <a:p>
            <a:pPr indent="-381000" lvl="0" marL="457200" rtl="0" algn="l">
              <a:lnSpc>
                <a:spcPct val="125011"/>
              </a:lnSpc>
              <a:spcBef>
                <a:spcPts val="0"/>
              </a:spcBef>
              <a:spcAft>
                <a:spcPts val="0"/>
              </a:spcAft>
              <a:buClr>
                <a:srgbClr val="312F2B"/>
              </a:buClr>
              <a:buSzPts val="2400"/>
              <a:buFont typeface="Gelasio"/>
              <a:buChar char="●"/>
            </a:pPr>
            <a:r>
              <a:rPr b="1" lang="en-US" sz="2400">
                <a:solidFill>
                  <a:srgbClr val="312F2B"/>
                </a:solidFill>
                <a:latin typeface="Gelasio"/>
                <a:ea typeface="Gelasio"/>
                <a:cs typeface="Gelasio"/>
                <a:sym typeface="Gelasio"/>
              </a:rPr>
              <a:t>Chunked Division:</a:t>
            </a:r>
            <a:r>
              <a:rPr lang="en-US" sz="2400">
                <a:solidFill>
                  <a:srgbClr val="312F2B"/>
                </a:solidFill>
                <a:latin typeface="Gelasio"/>
                <a:ea typeface="Gelasio"/>
                <a:cs typeface="Gelasio"/>
                <a:sym typeface="Gelasio"/>
              </a:rPr>
              <a:t> The HPT way is partitioned into non-contiguous Chunks of fixed chunksize (CS).</a:t>
            </a:r>
            <a:endParaRPr sz="2400">
              <a:solidFill>
                <a:srgbClr val="312F2B"/>
              </a:solidFill>
              <a:latin typeface="Gelasio"/>
              <a:ea typeface="Gelasio"/>
              <a:cs typeface="Gelasio"/>
              <a:sym typeface="Gelasio"/>
            </a:endParaRPr>
          </a:p>
          <a:p>
            <a:pPr indent="0" lvl="0" marL="45720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b="1" lang="en-US" sz="2400">
                <a:solidFill>
                  <a:srgbClr val="312F2B"/>
                </a:solidFill>
                <a:latin typeface="Gelasio"/>
                <a:ea typeface="Gelasio"/>
                <a:cs typeface="Gelasio"/>
                <a:sym typeface="Gelasio"/>
              </a:rPr>
              <a:t>Logical to Physical (L2P) Table:</a:t>
            </a:r>
            <a:r>
              <a:rPr lang="en-US" sz="2400">
                <a:solidFill>
                  <a:srgbClr val="312F2B"/>
                </a:solidFill>
                <a:latin typeface="Gelasio"/>
                <a:ea typeface="Gelasio"/>
                <a:cs typeface="Gelasio"/>
                <a:sym typeface="Gelasio"/>
              </a:rPr>
              <a:t> The L2P table, residing in the MMU, facilitates access to Chunks. Each entry in the L2P table corresponds to a specific Chunk.</a:t>
            </a:r>
            <a:endParaRPr sz="2400">
              <a:solidFill>
                <a:srgbClr val="312F2B"/>
              </a:solidFill>
              <a:latin typeface="Gelasio"/>
              <a:ea typeface="Gelasio"/>
              <a:cs typeface="Gelasio"/>
              <a:sym typeface="Gelasio"/>
            </a:endParaRPr>
          </a:p>
          <a:p>
            <a:pPr indent="0" lvl="0" marL="45720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b="1" lang="en-US" sz="2400">
                <a:solidFill>
                  <a:srgbClr val="312F2B"/>
                </a:solidFill>
                <a:latin typeface="Gelasio"/>
                <a:ea typeface="Gelasio"/>
                <a:cs typeface="Gelasio"/>
                <a:sym typeface="Gelasio"/>
              </a:rPr>
              <a:t>Access Redirection:</a:t>
            </a:r>
            <a:r>
              <a:rPr lang="en-US" sz="2400">
                <a:solidFill>
                  <a:srgbClr val="312F2B"/>
                </a:solidFill>
                <a:latin typeface="Gelasio"/>
                <a:ea typeface="Gelasio"/>
                <a:cs typeface="Gelasio"/>
                <a:sym typeface="Gelasio"/>
              </a:rPr>
              <a:t> On a TLB miss, the hash of the Virtual Page Number (VPN) is divided by CS, determining Chunk in the L2P table. The contents of that location provide a pointer to the base of the Chunk containing the desired (Physical Page Number (PPN).</a:t>
            </a:r>
            <a:endParaRPr sz="2400">
              <a:solidFill>
                <a:srgbClr val="312F2B"/>
              </a:solidFill>
              <a:latin typeface="Gelasio"/>
              <a:ea typeface="Gelasio"/>
              <a:cs typeface="Gelasio"/>
              <a:sym typeface="Gelasio"/>
            </a:endParaRPr>
          </a:p>
          <a:p>
            <a:pPr indent="0" lvl="0" marL="45720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b="1" lang="en-US" sz="2400">
                <a:solidFill>
                  <a:srgbClr val="312F2B"/>
                </a:solidFill>
                <a:latin typeface="Gelasio"/>
                <a:ea typeface="Gelasio"/>
                <a:cs typeface="Gelasio"/>
                <a:sym typeface="Gelasio"/>
              </a:rPr>
              <a:t>Efficient Context Switching:</a:t>
            </a:r>
            <a:r>
              <a:rPr lang="en-US" sz="2400">
                <a:solidFill>
                  <a:srgbClr val="312F2B"/>
                </a:solidFill>
                <a:latin typeface="Gelasio"/>
                <a:ea typeface="Gelasio"/>
                <a:cs typeface="Gelasio"/>
                <a:sym typeface="Gelasio"/>
              </a:rPr>
              <a:t> During context switching, the OS saves and restores the L2P table, which incurs low overhead due to its size.</a:t>
            </a:r>
            <a:endParaRPr sz="2400">
              <a:solidFill>
                <a:srgbClr val="312F2B"/>
              </a:solidFill>
              <a:latin typeface="Gelasio"/>
              <a:ea typeface="Gelasio"/>
              <a:cs typeface="Gelasio"/>
              <a:sym typeface="Gelasio"/>
            </a:endParaRPr>
          </a:p>
          <a:p>
            <a:pPr indent="0" lvl="0" marL="45720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b="1" lang="en-US" sz="2400">
                <a:solidFill>
                  <a:srgbClr val="312F2B"/>
                </a:solidFill>
                <a:latin typeface="Gelasio"/>
                <a:ea typeface="Gelasio"/>
                <a:cs typeface="Gelasio"/>
                <a:sym typeface="Gelasio"/>
              </a:rPr>
              <a:t>Hardware Localization:</a:t>
            </a:r>
            <a:r>
              <a:rPr lang="en-US" sz="2400">
                <a:solidFill>
                  <a:srgbClr val="312F2B"/>
                </a:solidFill>
                <a:latin typeface="Gelasio"/>
                <a:ea typeface="Gelasio"/>
                <a:cs typeface="Gelasio"/>
                <a:sym typeface="Gelasio"/>
              </a:rPr>
              <a:t> The L2P table size is based on 2’s powers, Hence Simple Division and modulo operations resulting minimal MMU access time overhead.</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Clr>
                <a:schemeClr val="dk1"/>
              </a:buClr>
              <a:buSzPts val="1100"/>
              <a:buFont typeface="Arial"/>
              <a:buNone/>
            </a:pPr>
            <a:r>
              <a:t/>
            </a:r>
            <a:endParaRPr sz="2400">
              <a:solidFill>
                <a:srgbClr val="312F2B"/>
              </a:solidFill>
              <a:latin typeface="Gelasio"/>
              <a:ea typeface="Gelasio"/>
              <a:cs typeface="Gelasio"/>
              <a:sym typeface="Gelasio"/>
            </a:endParaRPr>
          </a:p>
          <a:p>
            <a:pPr indent="0" lvl="0" marL="0" marR="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 name="Shape 23"/>
        <p:cNvGrpSpPr/>
        <p:nvPr/>
      </p:nvGrpSpPr>
      <p:grpSpPr>
        <a:xfrm>
          <a:off x="0" y="0"/>
          <a:ext cx="0" cy="0"/>
          <a:chOff x="0" y="0"/>
          <a:chExt cx="0" cy="0"/>
        </a:xfrm>
      </p:grpSpPr>
      <p:pic>
        <p:nvPicPr>
          <p:cNvPr descr="preencoded.png" id="24" name="Google Shape;24;p4"/>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25" name="Google Shape;25;p4"/>
          <p:cNvSpPr/>
          <p:nvPr/>
        </p:nvSpPr>
        <p:spPr>
          <a:xfrm>
            <a:off x="0" y="0"/>
            <a:ext cx="14630400" cy="8229600"/>
          </a:xfrm>
          <a:prstGeom prst="rect">
            <a:avLst/>
          </a:prstGeom>
          <a:solidFill>
            <a:srgbClr val="FFFFFF">
              <a:alpha val="74900"/>
            </a:srgbClr>
          </a:solidFill>
          <a:ln cap="flat" cmpd="sng" w="13800">
            <a:solidFill>
              <a:srgbClr val="FFFFFF">
                <a:alpha val="63919"/>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833201" y="2712125"/>
            <a:ext cx="12920700" cy="20832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312F2B"/>
              </a:buClr>
              <a:buSzPts val="4374"/>
              <a:buFont typeface="Gelasio"/>
              <a:buNone/>
            </a:pPr>
            <a:r>
              <a:rPr b="0" i="0" lang="en-US" sz="4374" u="none" cap="none" strike="noStrike">
                <a:solidFill>
                  <a:srgbClr val="312F2B"/>
                </a:solidFill>
                <a:latin typeface="Gelasio"/>
                <a:ea typeface="Gelasio"/>
                <a:cs typeface="Gelasio"/>
                <a:sym typeface="Gelasio"/>
              </a:rPr>
              <a:t>Reducing Minor Page Fault Overheads through Enhanced Page Walker</a:t>
            </a:r>
            <a:endParaRPr b="0" i="0" sz="4374" u="none" cap="none" strike="noStrike">
              <a:solidFill>
                <a:srgbClr val="312F2B"/>
              </a:solidFill>
              <a:latin typeface="Gelasio"/>
              <a:ea typeface="Gelasio"/>
              <a:cs typeface="Gelasio"/>
              <a:sym typeface="Gelasio"/>
            </a:endParaRPr>
          </a:p>
          <a:p>
            <a:pPr indent="0" lvl="0" marL="0" marR="0" rtl="0" algn="l">
              <a:lnSpc>
                <a:spcPct val="125011"/>
              </a:lnSpc>
              <a:spcBef>
                <a:spcPts val="0"/>
              </a:spcBef>
              <a:spcAft>
                <a:spcPts val="0"/>
              </a:spcAft>
              <a:buClr>
                <a:srgbClr val="312F2B"/>
              </a:buClr>
              <a:buSzPts val="4374"/>
              <a:buFont typeface="Gelasio"/>
              <a:buNone/>
            </a:pPr>
            <a:r>
              <a:t/>
            </a:r>
            <a:endParaRPr sz="4374">
              <a:solidFill>
                <a:srgbClr val="312F2B"/>
              </a:solidFill>
              <a:latin typeface="Gelasio"/>
              <a:ea typeface="Gelasio"/>
              <a:cs typeface="Gelasio"/>
              <a:sym typeface="Gelasio"/>
            </a:endParaRPr>
          </a:p>
          <a:p>
            <a:pPr indent="0" lvl="0" marL="0" marR="0" rtl="0" algn="l">
              <a:lnSpc>
                <a:spcPct val="125011"/>
              </a:lnSpc>
              <a:spcBef>
                <a:spcPts val="0"/>
              </a:spcBef>
              <a:spcAft>
                <a:spcPts val="0"/>
              </a:spcAft>
              <a:buClr>
                <a:srgbClr val="312F2B"/>
              </a:buClr>
              <a:buSzPts val="4374"/>
              <a:buFont typeface="Gelasio"/>
              <a:buNone/>
            </a:pPr>
            <a:r>
              <a:rPr lang="en-US" sz="4374">
                <a:solidFill>
                  <a:srgbClr val="312F2B"/>
                </a:solidFill>
                <a:latin typeface="Gelasio"/>
                <a:ea typeface="Gelasio"/>
                <a:cs typeface="Gelasio"/>
                <a:sym typeface="Gelasio"/>
              </a:rPr>
              <a:t>Amit Kumar(20CS30003)</a:t>
            </a:r>
            <a:endParaRPr sz="4374">
              <a:solidFill>
                <a:srgbClr val="312F2B"/>
              </a:solidFill>
              <a:latin typeface="Gelasio"/>
              <a:ea typeface="Gelasio"/>
              <a:cs typeface="Gelasio"/>
              <a:sym typeface="Gelasi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2"/>
          <p:cNvPicPr preferRelativeResize="0"/>
          <p:nvPr/>
        </p:nvPicPr>
        <p:blipFill>
          <a:blip r:embed="rId3">
            <a:alphaModFix/>
          </a:blip>
          <a:stretch>
            <a:fillRect/>
          </a:stretch>
        </p:blipFill>
        <p:spPr>
          <a:xfrm>
            <a:off x="515875" y="93475"/>
            <a:ext cx="13598649" cy="6575550"/>
          </a:xfrm>
          <a:prstGeom prst="rect">
            <a:avLst/>
          </a:prstGeom>
          <a:noFill/>
          <a:ln>
            <a:noFill/>
          </a:ln>
        </p:spPr>
      </p:pic>
      <p:sp>
        <p:nvSpPr>
          <p:cNvPr id="201" name="Google Shape;201;p22"/>
          <p:cNvSpPr txBox="1"/>
          <p:nvPr/>
        </p:nvSpPr>
        <p:spPr>
          <a:xfrm>
            <a:off x="1321300" y="7061850"/>
            <a:ext cx="12020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400"/>
              <a:t>Reducing the HPT requirements for contiguous memory allocation using the L2P table.</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descr="preencoded.png" id="207" name="Google Shape;207;p23"/>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208" name="Google Shape;208;p23"/>
          <p:cNvSpPr/>
          <p:nvPr/>
        </p:nvSpPr>
        <p:spPr>
          <a:xfrm>
            <a:off x="98200" y="0"/>
            <a:ext cx="14630400" cy="8229600"/>
          </a:xfrm>
          <a:prstGeom prst="rect">
            <a:avLst/>
          </a:prstGeom>
          <a:solidFill>
            <a:srgbClr val="FFFFFF">
              <a:alpha val="74900"/>
            </a:srgbClr>
          </a:solidFill>
          <a:ln cap="flat" cmpd="sng" w="13800">
            <a:solidFill>
              <a:srgbClr val="FFFFFF">
                <a:alpha val="63919"/>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3"/>
          <p:cNvSpPr/>
          <p:nvPr/>
        </p:nvSpPr>
        <p:spPr>
          <a:xfrm>
            <a:off x="854850" y="1429200"/>
            <a:ext cx="12920700" cy="53712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312F2B"/>
              </a:buClr>
              <a:buSzPts val="4374"/>
              <a:buFont typeface="Gelasio"/>
              <a:buNone/>
            </a:pPr>
            <a:r>
              <a:rPr b="1" lang="en-US" sz="3300">
                <a:solidFill>
                  <a:srgbClr val="312F2B"/>
                </a:solidFill>
                <a:latin typeface="Gelasio"/>
                <a:ea typeface="Gelasio"/>
                <a:cs typeface="Gelasio"/>
                <a:sym typeface="Gelasio"/>
              </a:rPr>
              <a:t>Dynamically Changing Chunk Sizes</a:t>
            </a:r>
            <a:r>
              <a:rPr b="1" lang="en-US" sz="3300">
                <a:solidFill>
                  <a:srgbClr val="312F2B"/>
                </a:solidFill>
                <a:latin typeface="Gelasio"/>
                <a:ea typeface="Gelasio"/>
                <a:cs typeface="Gelasio"/>
                <a:sym typeface="Gelasio"/>
              </a:rPr>
              <a:t>:</a:t>
            </a:r>
            <a:endParaRPr b="1" sz="3300">
              <a:solidFill>
                <a:srgbClr val="312F2B"/>
              </a:solidFill>
              <a:latin typeface="Gelasio"/>
              <a:ea typeface="Gelasio"/>
              <a:cs typeface="Gelasio"/>
              <a:sym typeface="Gelasio"/>
            </a:endParaRPr>
          </a:p>
          <a:p>
            <a:pPr indent="0" lvl="0" marL="0" marR="0" rtl="0" algn="l">
              <a:lnSpc>
                <a:spcPct val="125011"/>
              </a:lnSpc>
              <a:spcBef>
                <a:spcPts val="0"/>
              </a:spcBef>
              <a:spcAft>
                <a:spcPts val="0"/>
              </a:spcAft>
              <a:buClr>
                <a:srgbClr val="312F2B"/>
              </a:buClr>
              <a:buSzPts val="4374"/>
              <a:buFont typeface="Gelasio"/>
              <a:buNone/>
            </a:pPr>
            <a:r>
              <a:t/>
            </a:r>
            <a:endParaRPr sz="3300">
              <a:solidFill>
                <a:srgbClr val="312F2B"/>
              </a:solidFill>
              <a:latin typeface="Gelasio"/>
              <a:ea typeface="Gelasio"/>
              <a:cs typeface="Gelasio"/>
              <a:sym typeface="Gelasio"/>
            </a:endParaRPr>
          </a:p>
          <a:p>
            <a:pPr indent="0" lvl="0" marL="0" marR="0" rtl="0" algn="l">
              <a:lnSpc>
                <a:spcPct val="125011"/>
              </a:lnSpc>
              <a:spcBef>
                <a:spcPts val="0"/>
              </a:spcBef>
              <a:spcAft>
                <a:spcPts val="0"/>
              </a:spcAft>
              <a:buNone/>
            </a:pPr>
            <a:r>
              <a:rPr lang="en-US" sz="2400">
                <a:solidFill>
                  <a:srgbClr val="312F2B"/>
                </a:solidFill>
                <a:latin typeface="Gelasio"/>
                <a:ea typeface="Gelasio"/>
                <a:cs typeface="Gelasio"/>
                <a:sym typeface="Gelasio"/>
              </a:rPr>
              <a:t>Many applications exhibit widely varying behaviors in terms of memory allocation requirements. Dynamically-Changing chunk sizes are used in this case.</a:t>
            </a:r>
            <a:endParaRPr sz="2400">
              <a:solidFill>
                <a:srgbClr val="312F2B"/>
              </a:solidFill>
              <a:latin typeface="Gelasio"/>
              <a:ea typeface="Gelasio"/>
              <a:cs typeface="Gelasio"/>
              <a:sym typeface="Gelasio"/>
            </a:endParaRPr>
          </a:p>
          <a:p>
            <a:pPr indent="0" lvl="0" marL="0" marR="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0" lvl="0" marL="0" marR="0" rtl="0" algn="l">
              <a:lnSpc>
                <a:spcPct val="125011"/>
              </a:lnSpc>
              <a:spcBef>
                <a:spcPts val="0"/>
              </a:spcBef>
              <a:spcAft>
                <a:spcPts val="0"/>
              </a:spcAft>
              <a:buNone/>
            </a:pPr>
            <a:r>
              <a:rPr lang="en-US" sz="2400">
                <a:solidFill>
                  <a:srgbClr val="312F2B"/>
                </a:solidFill>
                <a:latin typeface="Gelasio"/>
                <a:ea typeface="Gelasio"/>
                <a:cs typeface="Gelasio"/>
                <a:sym typeface="Gelasio"/>
              </a:rPr>
              <a:t>Dynamically Changing Chunk Sizes allows the system to adapt the size of the memory chunks based on the evolving behavior of the application over time.</a:t>
            </a:r>
            <a:endParaRPr sz="2400">
              <a:solidFill>
                <a:srgbClr val="312F2B"/>
              </a:solidFill>
              <a:latin typeface="Gelasio"/>
              <a:ea typeface="Gelasio"/>
              <a:cs typeface="Gelasio"/>
              <a:sym typeface="Gelasio"/>
            </a:endParaRPr>
          </a:p>
          <a:p>
            <a:pPr indent="0" lvl="0" marL="0" marR="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0" lvl="0" marL="0" marR="0" rtl="0" algn="l">
              <a:lnSpc>
                <a:spcPct val="125011"/>
              </a:lnSpc>
              <a:spcBef>
                <a:spcPts val="0"/>
              </a:spcBef>
              <a:spcAft>
                <a:spcPts val="0"/>
              </a:spcAft>
              <a:buNone/>
            </a:pPr>
            <a:r>
              <a:rPr lang="en-US" sz="2400">
                <a:solidFill>
                  <a:srgbClr val="312F2B"/>
                </a:solidFill>
                <a:latin typeface="Gelasio"/>
                <a:ea typeface="Gelasio"/>
                <a:cs typeface="Gelasio"/>
                <a:sym typeface="Gelasio"/>
              </a:rPr>
              <a:t> The system maintains a range of chunk sizes, from small to large, and dynamically adjusts the chunk size assigned to an application as its HPT way requirements change.</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descr="preencoded.png" id="215" name="Google Shape;215;p24"/>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216" name="Google Shape;216;p24"/>
          <p:cNvSpPr/>
          <p:nvPr/>
        </p:nvSpPr>
        <p:spPr>
          <a:xfrm>
            <a:off x="98200" y="0"/>
            <a:ext cx="14630400" cy="8229600"/>
          </a:xfrm>
          <a:prstGeom prst="rect">
            <a:avLst/>
          </a:prstGeom>
          <a:solidFill>
            <a:srgbClr val="FFFFFF">
              <a:alpha val="74900"/>
            </a:srgbClr>
          </a:solidFill>
          <a:ln cap="flat" cmpd="sng" w="13800">
            <a:solidFill>
              <a:srgbClr val="FFFFFF">
                <a:alpha val="63919"/>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4"/>
          <p:cNvSpPr/>
          <p:nvPr/>
        </p:nvSpPr>
        <p:spPr>
          <a:xfrm>
            <a:off x="854850" y="525750"/>
            <a:ext cx="12920700" cy="6909300"/>
          </a:xfrm>
          <a:prstGeom prst="rect">
            <a:avLst/>
          </a:prstGeom>
          <a:noFill/>
          <a:ln>
            <a:noFill/>
          </a:ln>
        </p:spPr>
        <p:txBody>
          <a:bodyPr anchorCtr="0" anchor="t" bIns="45700" lIns="91425" spcFirstLastPara="1" rIns="91425" wrap="square" tIns="45700">
            <a:noAutofit/>
          </a:bodyPr>
          <a:lstStyle/>
          <a:p>
            <a:pPr indent="-381000" lvl="0" marL="457200" rtl="0" algn="l">
              <a:lnSpc>
                <a:spcPct val="125011"/>
              </a:lnSpc>
              <a:spcBef>
                <a:spcPts val="0"/>
              </a:spcBef>
              <a:spcAft>
                <a:spcPts val="0"/>
              </a:spcAft>
              <a:buClr>
                <a:srgbClr val="312F2B"/>
              </a:buClr>
              <a:buSzPts val="2400"/>
              <a:buFont typeface="Gelasio"/>
              <a:buChar char="●"/>
            </a:pPr>
            <a:r>
              <a:rPr b="1" lang="en-US" sz="2400">
                <a:solidFill>
                  <a:srgbClr val="312F2B"/>
                </a:solidFill>
                <a:latin typeface="Gelasio"/>
                <a:ea typeface="Gelasio"/>
                <a:cs typeface="Gelasio"/>
                <a:sym typeface="Gelasio"/>
              </a:rPr>
              <a:t>Adaptive Chunk Selection: </a:t>
            </a:r>
            <a:r>
              <a:rPr lang="en-US" sz="2400">
                <a:solidFill>
                  <a:srgbClr val="312F2B"/>
                </a:solidFill>
                <a:latin typeface="Gelasio"/>
                <a:ea typeface="Gelasio"/>
                <a:cs typeface="Gelasio"/>
                <a:sym typeface="Gelasio"/>
              </a:rPr>
              <a:t>At the start of application smallest chunk size is allocated. As requirements grow, it has the flexibility to change its chunk size.</a:t>
            </a:r>
            <a:endParaRPr sz="2400">
              <a:solidFill>
                <a:srgbClr val="312F2B"/>
              </a:solidFill>
              <a:latin typeface="Gelasio"/>
              <a:ea typeface="Gelasio"/>
              <a:cs typeface="Gelasio"/>
              <a:sym typeface="Gelasio"/>
            </a:endParaRPr>
          </a:p>
          <a:p>
            <a:pPr indent="0" lvl="0" marL="45720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b="1" lang="en-US" sz="2400">
                <a:solidFill>
                  <a:srgbClr val="312F2B"/>
                </a:solidFill>
                <a:latin typeface="Gelasio"/>
                <a:ea typeface="Gelasio"/>
                <a:cs typeface="Gelasio"/>
                <a:sym typeface="Gelasio"/>
              </a:rPr>
              <a:t>Efficient Memory Utilization: </a:t>
            </a:r>
            <a:r>
              <a:rPr lang="en-US" sz="2400">
                <a:solidFill>
                  <a:srgbClr val="312F2B"/>
                </a:solidFill>
                <a:latin typeface="Gelasio"/>
                <a:ea typeface="Gelasio"/>
                <a:cs typeface="Gelasio"/>
                <a:sym typeface="Gelasio"/>
              </a:rPr>
              <a:t>Large-memory applications can benefit from larger chunks, while small-memory applications avoid wasting substantial memory with unnecessarily large chunks.</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b="1" lang="en-US" sz="2400">
                <a:solidFill>
                  <a:srgbClr val="312F2B"/>
                </a:solidFill>
                <a:latin typeface="Gelasio"/>
                <a:ea typeface="Gelasio"/>
                <a:cs typeface="Gelasio"/>
                <a:sym typeface="Gelasio"/>
              </a:rPr>
              <a:t>Transition Mechanism: </a:t>
            </a:r>
            <a:r>
              <a:rPr lang="en-US" sz="2400">
                <a:solidFill>
                  <a:srgbClr val="312F2B"/>
                </a:solidFill>
                <a:latin typeface="Gelasio"/>
                <a:ea typeface="Gelasio"/>
                <a:cs typeface="Gelasio"/>
                <a:sym typeface="Gelasio"/>
              </a:rPr>
              <a:t>According to changes in chunk size of application, the system allocates a new chunk of the desired size, rehashes the entries from the old chunks into the new one, and subsequently frees up the old chunks.</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b="1" lang="en-US" sz="2400">
                <a:solidFill>
                  <a:srgbClr val="312F2B"/>
                </a:solidFill>
                <a:latin typeface="Gelasio"/>
                <a:ea typeface="Gelasio"/>
                <a:cs typeface="Gelasio"/>
                <a:sym typeface="Gelasio"/>
              </a:rPr>
              <a:t>Memory Management: </a:t>
            </a:r>
            <a:r>
              <a:rPr lang="en-US" sz="2400">
                <a:solidFill>
                  <a:srgbClr val="312F2B"/>
                </a:solidFill>
                <a:latin typeface="Gelasio"/>
                <a:ea typeface="Gelasio"/>
                <a:cs typeface="Gelasio"/>
                <a:sym typeface="Gelasio"/>
              </a:rPr>
              <a:t>The system uses some bits in the Memory Management Unit (MMU) to record the current chunk size being used by the HPT. This information is crucial for efficient upsizing, ensuring that the system can adapt to changes in HPT requirements without unnecessary overhead.</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Clr>
                <a:schemeClr val="dk1"/>
              </a:buClr>
              <a:buSzPts val="1100"/>
              <a:buFont typeface="Arial"/>
              <a:buNone/>
            </a:pPr>
            <a:r>
              <a:t/>
            </a:r>
            <a:endParaRPr b="1"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b="1" sz="2400">
              <a:solidFill>
                <a:srgbClr val="312F2B"/>
              </a:solidFill>
              <a:latin typeface="Gelasio"/>
              <a:ea typeface="Gelasio"/>
              <a:cs typeface="Gelasio"/>
              <a:sym typeface="Gelasi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25"/>
          <p:cNvPicPr preferRelativeResize="0"/>
          <p:nvPr/>
        </p:nvPicPr>
        <p:blipFill>
          <a:blip r:embed="rId3">
            <a:alphaModFix/>
          </a:blip>
          <a:stretch>
            <a:fillRect/>
          </a:stretch>
        </p:blipFill>
        <p:spPr>
          <a:xfrm>
            <a:off x="1389750" y="0"/>
            <a:ext cx="12010775" cy="7398125"/>
          </a:xfrm>
          <a:prstGeom prst="rect">
            <a:avLst/>
          </a:prstGeom>
          <a:noFill/>
          <a:ln>
            <a:noFill/>
          </a:ln>
        </p:spPr>
      </p:pic>
      <p:sp>
        <p:nvSpPr>
          <p:cNvPr id="224" name="Google Shape;224;p25"/>
          <p:cNvSpPr txBox="1"/>
          <p:nvPr/>
        </p:nvSpPr>
        <p:spPr>
          <a:xfrm>
            <a:off x="791000" y="7398125"/>
            <a:ext cx="13179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t>Dynamically changing chunk sizes for memory efficiency in non-contiguous HPTs. Shaded pages are in use.</a:t>
            </a:r>
            <a:endParaRPr sz="2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descr="preencoded.png" id="230" name="Google Shape;230;p26"/>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231" name="Google Shape;231;p26"/>
          <p:cNvSpPr/>
          <p:nvPr/>
        </p:nvSpPr>
        <p:spPr>
          <a:xfrm>
            <a:off x="98200" y="0"/>
            <a:ext cx="14630400" cy="8229600"/>
          </a:xfrm>
          <a:prstGeom prst="rect">
            <a:avLst/>
          </a:prstGeom>
          <a:solidFill>
            <a:srgbClr val="FFFFFF">
              <a:alpha val="74900"/>
            </a:srgbClr>
          </a:solidFill>
          <a:ln cap="flat" cmpd="sng" w="13800">
            <a:solidFill>
              <a:srgbClr val="FFFFFF">
                <a:alpha val="63919"/>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
          <p:cNvSpPr/>
          <p:nvPr/>
        </p:nvSpPr>
        <p:spPr>
          <a:xfrm>
            <a:off x="854850" y="1605950"/>
            <a:ext cx="12920700" cy="53712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312F2B"/>
              </a:buClr>
              <a:buSzPts val="4374"/>
              <a:buFont typeface="Gelasio"/>
              <a:buNone/>
            </a:pPr>
            <a:r>
              <a:rPr b="1" lang="en-US" sz="3300">
                <a:solidFill>
                  <a:srgbClr val="312F2B"/>
                </a:solidFill>
                <a:latin typeface="Gelasio"/>
                <a:ea typeface="Gelasio"/>
                <a:cs typeface="Gelasio"/>
                <a:sym typeface="Gelasio"/>
              </a:rPr>
              <a:t>In-place Page Table Resizing</a:t>
            </a:r>
            <a:r>
              <a:rPr b="1" lang="en-US" sz="3300">
                <a:solidFill>
                  <a:srgbClr val="312F2B"/>
                </a:solidFill>
                <a:latin typeface="Gelasio"/>
                <a:ea typeface="Gelasio"/>
                <a:cs typeface="Gelasio"/>
                <a:sym typeface="Gelasio"/>
              </a:rPr>
              <a:t>:</a:t>
            </a:r>
            <a:endParaRPr b="1" sz="3300">
              <a:solidFill>
                <a:srgbClr val="312F2B"/>
              </a:solidFill>
              <a:latin typeface="Gelasio"/>
              <a:ea typeface="Gelasio"/>
              <a:cs typeface="Gelasio"/>
              <a:sym typeface="Gelasio"/>
            </a:endParaRPr>
          </a:p>
          <a:p>
            <a:pPr indent="0" lvl="0" marL="0" marR="0" rtl="0" algn="l">
              <a:lnSpc>
                <a:spcPct val="125011"/>
              </a:lnSpc>
              <a:spcBef>
                <a:spcPts val="0"/>
              </a:spcBef>
              <a:spcAft>
                <a:spcPts val="0"/>
              </a:spcAft>
              <a:buClr>
                <a:srgbClr val="312F2B"/>
              </a:buClr>
              <a:buSzPts val="4374"/>
              <a:buFont typeface="Gelasio"/>
              <a:buNone/>
            </a:pPr>
            <a:r>
              <a:t/>
            </a:r>
            <a:endParaRPr sz="3300">
              <a:solidFill>
                <a:srgbClr val="312F2B"/>
              </a:solidFill>
              <a:latin typeface="Gelasio"/>
              <a:ea typeface="Gelasio"/>
              <a:cs typeface="Gelasio"/>
              <a:sym typeface="Gelasio"/>
            </a:endParaRPr>
          </a:p>
          <a:p>
            <a:pPr indent="0" lvl="0" marL="0" marR="0" rtl="0" algn="l">
              <a:lnSpc>
                <a:spcPct val="125011"/>
              </a:lnSpc>
              <a:spcBef>
                <a:spcPts val="0"/>
              </a:spcBef>
              <a:spcAft>
                <a:spcPts val="0"/>
              </a:spcAft>
              <a:buNone/>
            </a:pPr>
            <a:r>
              <a:rPr lang="en-US" sz="2400">
                <a:solidFill>
                  <a:srgbClr val="312F2B"/>
                </a:solidFill>
                <a:latin typeface="Gelasio"/>
                <a:ea typeface="Gelasio"/>
                <a:cs typeface="Gelasio"/>
                <a:sym typeface="Gelasio"/>
              </a:rPr>
              <a:t>The conventional method, referred to as "out-of-place" resizing, has drawbacks. Firstly, during resizing, both the old and new HPTs coexist in memory, potentially consuming substantial memory. </a:t>
            </a:r>
            <a:endParaRPr sz="2400">
              <a:solidFill>
                <a:srgbClr val="312F2B"/>
              </a:solidFill>
              <a:latin typeface="Gelasio"/>
              <a:ea typeface="Gelasio"/>
              <a:cs typeface="Gelasio"/>
              <a:sym typeface="Gelasio"/>
            </a:endParaRPr>
          </a:p>
          <a:p>
            <a:pPr indent="0" lvl="0" marL="0" marR="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0" lvl="0" marL="0" marR="0" rtl="0" algn="l">
              <a:lnSpc>
                <a:spcPct val="125011"/>
              </a:lnSpc>
              <a:spcBef>
                <a:spcPts val="0"/>
              </a:spcBef>
              <a:spcAft>
                <a:spcPts val="0"/>
              </a:spcAft>
              <a:buNone/>
            </a:pPr>
            <a:r>
              <a:rPr lang="en-US" sz="2400">
                <a:solidFill>
                  <a:srgbClr val="312F2B"/>
                </a:solidFill>
                <a:latin typeface="Gelasio"/>
                <a:ea typeface="Gelasio"/>
                <a:cs typeface="Gelasio"/>
                <a:sym typeface="Gelasio"/>
              </a:rPr>
              <a:t>In this resizing instead of having distinct memory spaces for the old and new HPTs during resizing, both HPTs share the same memory space. During an HPT resizing, a rehash operation moves an element from the old HPT to the new one. </a:t>
            </a:r>
            <a:endParaRPr sz="2400">
              <a:solidFill>
                <a:srgbClr val="312F2B"/>
              </a:solidFill>
              <a:latin typeface="Gelasio"/>
              <a:ea typeface="Gelasio"/>
              <a:cs typeface="Gelasio"/>
              <a:sym typeface="Gelasio"/>
            </a:endParaRPr>
          </a:p>
          <a:p>
            <a:pPr indent="0" lvl="0" marL="0" marR="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0" lvl="0" marL="0" marR="0" rtl="0" algn="l">
              <a:lnSpc>
                <a:spcPct val="125011"/>
              </a:lnSpc>
              <a:spcBef>
                <a:spcPts val="0"/>
              </a:spcBef>
              <a:spcAft>
                <a:spcPts val="0"/>
              </a:spcAft>
              <a:buNone/>
            </a:pPr>
            <a:r>
              <a:rPr lang="en-US" sz="2400">
                <a:solidFill>
                  <a:srgbClr val="312F2B"/>
                </a:solidFill>
                <a:latin typeface="Gelasio"/>
                <a:ea typeface="Gelasio"/>
                <a:cs typeface="Gelasio"/>
                <a:sym typeface="Gelasio"/>
              </a:rPr>
              <a:t>This approach avoids the need for copying entire chunks, reducing the time and resources traditionally associated with resizing operations. </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descr="preencoded.png" id="238" name="Google Shape;238;p27"/>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239" name="Google Shape;239;p27"/>
          <p:cNvSpPr/>
          <p:nvPr/>
        </p:nvSpPr>
        <p:spPr>
          <a:xfrm>
            <a:off x="98200" y="0"/>
            <a:ext cx="14630400" cy="8229600"/>
          </a:xfrm>
          <a:prstGeom prst="rect">
            <a:avLst/>
          </a:prstGeom>
          <a:solidFill>
            <a:srgbClr val="FFFFFF">
              <a:alpha val="74900"/>
            </a:srgbClr>
          </a:solidFill>
          <a:ln cap="flat" cmpd="sng" w="13800">
            <a:solidFill>
              <a:srgbClr val="FFFFFF">
                <a:alpha val="63919"/>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
          <p:cNvSpPr/>
          <p:nvPr/>
        </p:nvSpPr>
        <p:spPr>
          <a:xfrm>
            <a:off x="854850" y="643550"/>
            <a:ext cx="12920700" cy="67878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312F2B"/>
              </a:buClr>
              <a:buSzPts val="4374"/>
              <a:buFont typeface="Gelasio"/>
              <a:buNone/>
            </a:pPr>
            <a:r>
              <a:rPr b="1" lang="en-US" sz="3300">
                <a:solidFill>
                  <a:srgbClr val="312F2B"/>
                </a:solidFill>
                <a:latin typeface="Gelasio"/>
                <a:ea typeface="Gelasio"/>
                <a:cs typeface="Gelasio"/>
                <a:sym typeface="Gelasio"/>
              </a:rPr>
              <a:t>Evaluation of ME-HPT</a:t>
            </a:r>
            <a:r>
              <a:rPr b="1" lang="en-US" sz="3300">
                <a:solidFill>
                  <a:srgbClr val="312F2B"/>
                </a:solidFill>
                <a:latin typeface="Gelasio"/>
                <a:ea typeface="Gelasio"/>
                <a:cs typeface="Gelasio"/>
                <a:sym typeface="Gelasio"/>
              </a:rPr>
              <a:t>:</a:t>
            </a:r>
            <a:endParaRPr b="1" sz="3300">
              <a:solidFill>
                <a:srgbClr val="312F2B"/>
              </a:solidFill>
              <a:latin typeface="Gelasio"/>
              <a:ea typeface="Gelasio"/>
              <a:cs typeface="Gelasio"/>
              <a:sym typeface="Gelasio"/>
            </a:endParaRPr>
          </a:p>
          <a:p>
            <a:pPr indent="0" lvl="0" marL="0" marR="0" rtl="0" algn="l">
              <a:lnSpc>
                <a:spcPct val="125011"/>
              </a:lnSpc>
              <a:spcBef>
                <a:spcPts val="0"/>
              </a:spcBef>
              <a:spcAft>
                <a:spcPts val="0"/>
              </a:spcAft>
              <a:buClr>
                <a:srgbClr val="312F2B"/>
              </a:buClr>
              <a:buSzPts val="4374"/>
              <a:buFont typeface="Gelasio"/>
              <a:buNone/>
            </a:pPr>
            <a:r>
              <a:t/>
            </a:r>
            <a:endParaRPr sz="33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b="1" lang="en-US" sz="2400">
                <a:solidFill>
                  <a:srgbClr val="312F2B"/>
                </a:solidFill>
                <a:latin typeface="Gelasio"/>
                <a:ea typeface="Gelasio"/>
                <a:cs typeface="Gelasio"/>
                <a:sym typeface="Gelasio"/>
              </a:rPr>
              <a:t>Memory Contiguity Savings:</a:t>
            </a:r>
            <a:r>
              <a:rPr lang="en-US" sz="2400">
                <a:solidFill>
                  <a:srgbClr val="312F2B"/>
                </a:solidFill>
                <a:latin typeface="Gelasio"/>
                <a:ea typeface="Gelasio"/>
                <a:cs typeface="Gelasio"/>
                <a:sym typeface="Gelasio"/>
              </a:rPr>
              <a:t>  An average reduction of 92% in  maximum size of contiguous memory allocation required. Useful in memory-intensive applications like </a:t>
            </a:r>
            <a:r>
              <a:rPr i="1" lang="en-US" sz="2400">
                <a:solidFill>
                  <a:srgbClr val="312F2B"/>
                </a:solidFill>
                <a:latin typeface="Gelasio"/>
                <a:ea typeface="Gelasio"/>
                <a:cs typeface="Gelasio"/>
                <a:sym typeface="Gelasio"/>
              </a:rPr>
              <a:t>GUPS </a:t>
            </a:r>
            <a:r>
              <a:rPr lang="en-US" sz="2400">
                <a:solidFill>
                  <a:srgbClr val="312F2B"/>
                </a:solidFill>
                <a:latin typeface="Gelasio"/>
                <a:ea typeface="Gelasio"/>
                <a:cs typeface="Gelasio"/>
                <a:sym typeface="Gelasio"/>
              </a:rPr>
              <a:t>and </a:t>
            </a:r>
            <a:r>
              <a:rPr i="1" lang="en-US" sz="2400">
                <a:solidFill>
                  <a:srgbClr val="312F2B"/>
                </a:solidFill>
                <a:latin typeface="Gelasio"/>
                <a:ea typeface="Gelasio"/>
                <a:cs typeface="Gelasio"/>
                <a:sym typeface="Gelasio"/>
              </a:rPr>
              <a:t>SysBench</a:t>
            </a:r>
            <a:r>
              <a:rPr lang="en-US" sz="2400">
                <a:solidFill>
                  <a:srgbClr val="312F2B"/>
                </a:solidFill>
                <a:latin typeface="Gelasio"/>
                <a:ea typeface="Gelasio"/>
                <a:cs typeface="Gelasio"/>
                <a:sym typeface="Gelasio"/>
              </a:rPr>
              <a:t>, contiguous memory requirements decreased from 64MB to 1 MB.</a:t>
            </a:r>
            <a:endParaRPr sz="2400">
              <a:solidFill>
                <a:srgbClr val="312F2B"/>
              </a:solidFill>
              <a:latin typeface="Gelasio"/>
              <a:ea typeface="Gelasio"/>
              <a:cs typeface="Gelasio"/>
              <a:sym typeface="Gelasio"/>
            </a:endParaRPr>
          </a:p>
          <a:p>
            <a:pPr indent="0" lvl="0" marL="45720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b="1" lang="en-US" sz="2400">
                <a:solidFill>
                  <a:srgbClr val="312F2B"/>
                </a:solidFill>
                <a:latin typeface="Gelasio"/>
                <a:ea typeface="Gelasio"/>
                <a:cs typeface="Gelasio"/>
                <a:sym typeface="Gelasio"/>
              </a:rPr>
              <a:t>Application Performance:</a:t>
            </a:r>
            <a:r>
              <a:rPr lang="en-US" sz="2400">
                <a:solidFill>
                  <a:srgbClr val="312F2B"/>
                </a:solidFill>
                <a:latin typeface="Gelasio"/>
                <a:ea typeface="Gelasio"/>
                <a:cs typeface="Gelasio"/>
                <a:sym typeface="Gelasio"/>
              </a:rPr>
              <a:t> An average speedup of 8.9% for ME-HPTs compared to Elastic Cuckoo Page Tables (ECPTs). The lower memory allocation overhead and reduced data movement contribute to improved overall system performance.</a:t>
            </a:r>
            <a:endParaRPr sz="2400">
              <a:solidFill>
                <a:srgbClr val="312F2B"/>
              </a:solidFill>
              <a:latin typeface="Gelasio"/>
              <a:ea typeface="Gelasio"/>
              <a:cs typeface="Gelasio"/>
              <a:sym typeface="Gelasio"/>
            </a:endParaRPr>
          </a:p>
          <a:p>
            <a:pPr indent="0" lvl="0" marL="45720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b="1" lang="en-US" sz="2400">
                <a:solidFill>
                  <a:srgbClr val="312F2B"/>
                </a:solidFill>
                <a:latin typeface="Gelasio"/>
                <a:ea typeface="Gelasio"/>
                <a:cs typeface="Gelasio"/>
                <a:sym typeface="Gelasio"/>
              </a:rPr>
              <a:t>Memory Savings: </a:t>
            </a:r>
            <a:r>
              <a:rPr lang="en-US" sz="2400">
                <a:solidFill>
                  <a:srgbClr val="312F2B"/>
                </a:solidFill>
                <a:latin typeface="Gelasio"/>
                <a:ea typeface="Gelasio"/>
                <a:cs typeface="Gelasio"/>
                <a:sym typeface="Gelasio"/>
              </a:rPr>
              <a:t>ME-HPTs exhibit substantial memory savings, averaging 43% without Transparent Huge Pages (THP) and 41% with THP compared to the ECPT baseline.   In-place resizing contribute to these savings, emphasizing the efficiency of the proposed techniques.</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28"/>
          <p:cNvPicPr preferRelativeResize="0"/>
          <p:nvPr/>
        </p:nvPicPr>
        <p:blipFill>
          <a:blip r:embed="rId3">
            <a:alphaModFix/>
          </a:blip>
          <a:stretch>
            <a:fillRect/>
          </a:stretch>
        </p:blipFill>
        <p:spPr>
          <a:xfrm>
            <a:off x="152400" y="152400"/>
            <a:ext cx="14325602" cy="6450478"/>
          </a:xfrm>
          <a:prstGeom prst="rect">
            <a:avLst/>
          </a:prstGeom>
          <a:noFill/>
          <a:ln>
            <a:noFill/>
          </a:ln>
        </p:spPr>
      </p:pic>
      <p:sp>
        <p:nvSpPr>
          <p:cNvPr id="247" name="Google Shape;247;p28"/>
          <p:cNvSpPr txBox="1"/>
          <p:nvPr/>
        </p:nvSpPr>
        <p:spPr>
          <a:xfrm>
            <a:off x="1658550" y="6944000"/>
            <a:ext cx="11313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t>Speedup of ME-HPT, ECPT, and Radix, without and with THP</a:t>
            </a:r>
            <a:endParaRPr sz="27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descr="preencoded.png" id="253" name="Google Shape;253;p29"/>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254" name="Google Shape;254;p29"/>
          <p:cNvSpPr/>
          <p:nvPr/>
        </p:nvSpPr>
        <p:spPr>
          <a:xfrm>
            <a:off x="98200" y="0"/>
            <a:ext cx="14630400" cy="8229600"/>
          </a:xfrm>
          <a:prstGeom prst="rect">
            <a:avLst/>
          </a:prstGeom>
          <a:solidFill>
            <a:srgbClr val="FFFFFF">
              <a:alpha val="74900"/>
            </a:srgbClr>
          </a:solidFill>
          <a:ln cap="flat" cmpd="sng" w="13800">
            <a:solidFill>
              <a:srgbClr val="FFFFFF">
                <a:alpha val="63919"/>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9"/>
          <p:cNvSpPr/>
          <p:nvPr/>
        </p:nvSpPr>
        <p:spPr>
          <a:xfrm>
            <a:off x="854850" y="859575"/>
            <a:ext cx="12920700" cy="67878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312F2B"/>
              </a:buClr>
              <a:buSzPts val="4374"/>
              <a:buFont typeface="Gelasio"/>
              <a:buNone/>
            </a:pPr>
            <a:r>
              <a:rPr b="1" lang="en-US" sz="3300">
                <a:solidFill>
                  <a:srgbClr val="312F2B"/>
                </a:solidFill>
                <a:latin typeface="Gelasio"/>
                <a:ea typeface="Gelasio"/>
                <a:cs typeface="Gelasio"/>
                <a:sym typeface="Gelasio"/>
              </a:rPr>
              <a:t>Application of ME-HPT Design in Other Problems</a:t>
            </a:r>
            <a:r>
              <a:rPr b="1" lang="en-US" sz="3300">
                <a:solidFill>
                  <a:srgbClr val="312F2B"/>
                </a:solidFill>
                <a:latin typeface="Gelasio"/>
                <a:ea typeface="Gelasio"/>
                <a:cs typeface="Gelasio"/>
                <a:sym typeface="Gelasio"/>
              </a:rPr>
              <a:t>:</a:t>
            </a:r>
            <a:endParaRPr b="1" sz="3300">
              <a:solidFill>
                <a:srgbClr val="312F2B"/>
              </a:solidFill>
              <a:latin typeface="Gelasio"/>
              <a:ea typeface="Gelasio"/>
              <a:cs typeface="Gelasio"/>
              <a:sym typeface="Gelasio"/>
            </a:endParaRPr>
          </a:p>
          <a:p>
            <a:pPr indent="0" lvl="0" marL="0" marR="0" rtl="0" algn="l">
              <a:lnSpc>
                <a:spcPct val="125011"/>
              </a:lnSpc>
              <a:spcBef>
                <a:spcPts val="0"/>
              </a:spcBef>
              <a:spcAft>
                <a:spcPts val="0"/>
              </a:spcAft>
              <a:buClr>
                <a:srgbClr val="312F2B"/>
              </a:buClr>
              <a:buSzPts val="4374"/>
              <a:buFont typeface="Gelasio"/>
              <a:buNone/>
            </a:pPr>
            <a:r>
              <a:t/>
            </a:r>
            <a:endParaRPr sz="33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b="1" lang="en-US" sz="2400">
                <a:solidFill>
                  <a:srgbClr val="312F2B"/>
                </a:solidFill>
                <a:latin typeface="Gelasio"/>
                <a:ea typeface="Gelasio"/>
                <a:cs typeface="Gelasio"/>
                <a:sym typeface="Gelasio"/>
              </a:rPr>
              <a:t>Scalable Secure Directories: </a:t>
            </a:r>
            <a:r>
              <a:rPr lang="en-US" sz="2400">
                <a:solidFill>
                  <a:srgbClr val="312F2B"/>
                </a:solidFill>
                <a:latin typeface="Gelasio"/>
                <a:ea typeface="Gelasio"/>
                <a:cs typeface="Gelasio"/>
                <a:sym typeface="Gelasio"/>
              </a:rPr>
              <a:t>ME-HPT's in-place resizing technique are directly applicable to hash-based directory designs, such as </a:t>
            </a:r>
            <a:r>
              <a:rPr i="1" lang="en-US" sz="2400">
                <a:solidFill>
                  <a:srgbClr val="312F2B"/>
                </a:solidFill>
                <a:latin typeface="Gelasio"/>
                <a:ea typeface="Gelasio"/>
                <a:cs typeface="Gelasio"/>
                <a:sym typeface="Gelasio"/>
              </a:rPr>
              <a:t>SecDir</a:t>
            </a:r>
            <a:r>
              <a:rPr lang="en-US" sz="2400">
                <a:solidFill>
                  <a:srgbClr val="312F2B"/>
                </a:solidFill>
                <a:latin typeface="Gelasio"/>
                <a:ea typeface="Gelasio"/>
                <a:cs typeface="Gelasio"/>
                <a:sym typeface="Gelasio"/>
              </a:rPr>
              <a:t>, providing efficient solutions for scalable and secure hardware structures.</a:t>
            </a:r>
            <a:endParaRPr sz="2400">
              <a:solidFill>
                <a:srgbClr val="312F2B"/>
              </a:solidFill>
              <a:latin typeface="Gelasio"/>
              <a:ea typeface="Gelasio"/>
              <a:cs typeface="Gelasio"/>
              <a:sym typeface="Gelasio"/>
            </a:endParaRPr>
          </a:p>
          <a:p>
            <a:pPr indent="0" lvl="0" marL="45720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b="1" lang="en-US" sz="2400">
                <a:solidFill>
                  <a:srgbClr val="312F2B"/>
                </a:solidFill>
                <a:latin typeface="Gelasio"/>
                <a:ea typeface="Gelasio"/>
                <a:cs typeface="Gelasio"/>
                <a:sym typeface="Gelasio"/>
              </a:rPr>
              <a:t>Memory Indexing: </a:t>
            </a:r>
            <a:r>
              <a:rPr lang="en-US" sz="2400">
                <a:solidFill>
                  <a:srgbClr val="312F2B"/>
                </a:solidFill>
                <a:latin typeface="Gelasio"/>
                <a:ea typeface="Gelasio"/>
                <a:cs typeface="Gelasio"/>
                <a:sym typeface="Gelasio"/>
              </a:rPr>
              <a:t>ME-HPT's support for in-place resizing makes it suitable for memory indexing in databases, file systems, and storage systems. It reduces contiguity requirements.</a:t>
            </a:r>
            <a:endParaRPr sz="2400">
              <a:solidFill>
                <a:srgbClr val="312F2B"/>
              </a:solidFill>
              <a:latin typeface="Gelasio"/>
              <a:ea typeface="Gelasio"/>
              <a:cs typeface="Gelasio"/>
              <a:sym typeface="Gelasio"/>
            </a:endParaRPr>
          </a:p>
          <a:p>
            <a:pPr indent="0" lvl="0" marL="45720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b="1" lang="en-US" sz="2400">
                <a:solidFill>
                  <a:srgbClr val="312F2B"/>
                </a:solidFill>
                <a:latin typeface="Gelasio"/>
                <a:ea typeface="Gelasio"/>
                <a:cs typeface="Gelasio"/>
                <a:sym typeface="Gelasio"/>
              </a:rPr>
              <a:t>Key-Value Stores: </a:t>
            </a:r>
            <a:r>
              <a:rPr lang="en-US" sz="2400">
                <a:solidFill>
                  <a:srgbClr val="312F2B"/>
                </a:solidFill>
                <a:latin typeface="Gelasio"/>
                <a:ea typeface="Gelasio"/>
                <a:cs typeface="Gelasio"/>
                <a:sym typeface="Gelasio"/>
              </a:rPr>
              <a:t>The concepts developed in ME-HPTs find application in key-value stores, where dynamic resizing is crucial. ME-HPT designs can be integrated into hardware for key-value stores, enhancing their memory efficiency and contributing to accelerated performance in contemporary computing environments.</a:t>
            </a:r>
            <a:endParaRPr sz="2400">
              <a:solidFill>
                <a:srgbClr val="312F2B"/>
              </a:solidFill>
              <a:latin typeface="Gelasio"/>
              <a:ea typeface="Gelasio"/>
              <a:cs typeface="Gelasio"/>
              <a:sym typeface="Gelasio"/>
            </a:endParaRPr>
          </a:p>
          <a:p>
            <a:pPr indent="0" lvl="0" marL="457200" rtl="0" algn="l">
              <a:lnSpc>
                <a:spcPct val="125011"/>
              </a:lnSpc>
              <a:spcBef>
                <a:spcPts val="0"/>
              </a:spcBef>
              <a:spcAft>
                <a:spcPts val="0"/>
              </a:spcAft>
              <a:buNone/>
            </a:pPr>
            <a:r>
              <a:t/>
            </a:r>
            <a:endParaRPr b="1"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33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descr="preencoded.png" id="261" name="Google Shape;261;p30"/>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262" name="Google Shape;262;p30"/>
          <p:cNvSpPr/>
          <p:nvPr/>
        </p:nvSpPr>
        <p:spPr>
          <a:xfrm>
            <a:off x="98200" y="0"/>
            <a:ext cx="14630400" cy="8229600"/>
          </a:xfrm>
          <a:prstGeom prst="rect">
            <a:avLst/>
          </a:prstGeom>
          <a:solidFill>
            <a:srgbClr val="FFFFFF">
              <a:alpha val="74900"/>
            </a:srgbClr>
          </a:solidFill>
          <a:ln cap="flat" cmpd="sng" w="13800">
            <a:solidFill>
              <a:srgbClr val="FFFFFF">
                <a:alpha val="63919"/>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0"/>
          <p:cNvSpPr/>
          <p:nvPr/>
        </p:nvSpPr>
        <p:spPr>
          <a:xfrm>
            <a:off x="854850" y="231075"/>
            <a:ext cx="12920700" cy="67878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312F2B"/>
              </a:buClr>
              <a:buSzPts val="4374"/>
              <a:buFont typeface="Gelasio"/>
              <a:buNone/>
            </a:pPr>
            <a:r>
              <a:rPr b="1" lang="en-US" sz="3300">
                <a:solidFill>
                  <a:srgbClr val="312F2B"/>
                </a:solidFill>
                <a:latin typeface="Gelasio"/>
                <a:ea typeface="Gelasio"/>
                <a:cs typeface="Gelasio"/>
                <a:sym typeface="Gelasio"/>
              </a:rPr>
              <a:t>Broad Contributions and Significance</a:t>
            </a:r>
            <a:r>
              <a:rPr b="1" lang="en-US" sz="3300">
                <a:solidFill>
                  <a:srgbClr val="312F2B"/>
                </a:solidFill>
                <a:latin typeface="Gelasio"/>
                <a:ea typeface="Gelasio"/>
                <a:cs typeface="Gelasio"/>
                <a:sym typeface="Gelasio"/>
              </a:rPr>
              <a:t>:</a:t>
            </a:r>
            <a:endParaRPr b="1" sz="3300">
              <a:solidFill>
                <a:srgbClr val="312F2B"/>
              </a:solidFill>
              <a:latin typeface="Gelasio"/>
              <a:ea typeface="Gelasio"/>
              <a:cs typeface="Gelasio"/>
              <a:sym typeface="Gelasio"/>
            </a:endParaRPr>
          </a:p>
          <a:p>
            <a:pPr indent="0" lvl="0" marL="0" marR="0" rtl="0" algn="l">
              <a:lnSpc>
                <a:spcPct val="125011"/>
              </a:lnSpc>
              <a:spcBef>
                <a:spcPts val="0"/>
              </a:spcBef>
              <a:spcAft>
                <a:spcPts val="0"/>
              </a:spcAft>
              <a:buClr>
                <a:srgbClr val="312F2B"/>
              </a:buClr>
              <a:buSzPts val="4374"/>
              <a:buFont typeface="Gelasio"/>
              <a:buNone/>
            </a:pPr>
            <a:r>
              <a:t/>
            </a:r>
            <a:endParaRPr sz="33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b="1" lang="en-US" sz="2400">
                <a:solidFill>
                  <a:srgbClr val="312F2B"/>
                </a:solidFill>
                <a:latin typeface="Gelasio"/>
                <a:ea typeface="Gelasio"/>
                <a:cs typeface="Gelasio"/>
                <a:sym typeface="Gelasio"/>
              </a:rPr>
              <a:t>Holistic Memory Management:</a:t>
            </a:r>
            <a:r>
              <a:rPr lang="en-US" sz="2400">
                <a:solidFill>
                  <a:srgbClr val="312F2B"/>
                </a:solidFill>
                <a:latin typeface="Gelasio"/>
                <a:ea typeface="Gelasio"/>
                <a:cs typeface="Gelasio"/>
                <a:sym typeface="Gelasio"/>
              </a:rPr>
              <a:t> ME-HPTs offer a solution to memory challenges by integrating the L2P table, dynamic chunk sizing, and innovative resizing techniques.</a:t>
            </a:r>
            <a:endParaRPr sz="2400">
              <a:solidFill>
                <a:srgbClr val="312F2B"/>
              </a:solidFill>
              <a:latin typeface="Gelasio"/>
              <a:ea typeface="Gelasio"/>
              <a:cs typeface="Gelasio"/>
              <a:sym typeface="Gelasio"/>
            </a:endParaRPr>
          </a:p>
          <a:p>
            <a:pPr indent="0" lvl="0" marL="45720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b="1" lang="en-US" sz="2400">
                <a:solidFill>
                  <a:srgbClr val="312F2B"/>
                </a:solidFill>
                <a:latin typeface="Gelasio"/>
                <a:ea typeface="Gelasio"/>
                <a:cs typeface="Gelasio"/>
                <a:sym typeface="Gelasio"/>
              </a:rPr>
              <a:t>Relevance in Server Environments:</a:t>
            </a:r>
            <a:r>
              <a:rPr lang="en-US" sz="2400">
                <a:solidFill>
                  <a:srgbClr val="312F2B"/>
                </a:solidFill>
                <a:latin typeface="Gelasio"/>
                <a:ea typeface="Gelasio"/>
                <a:cs typeface="Gelasio"/>
                <a:sym typeface="Gelasio"/>
              </a:rPr>
              <a:t> Crucial for contemporary servers, ME-HPTs adapt to diverse workloads, ensuring efficient memory utilization.</a:t>
            </a:r>
            <a:endParaRPr sz="2400">
              <a:solidFill>
                <a:srgbClr val="312F2B"/>
              </a:solidFill>
              <a:latin typeface="Gelasio"/>
              <a:ea typeface="Gelasio"/>
              <a:cs typeface="Gelasio"/>
              <a:sym typeface="Gelasio"/>
            </a:endParaRPr>
          </a:p>
          <a:p>
            <a:pPr indent="0" lvl="0" marL="45720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b="1" lang="en-US" sz="2400">
                <a:solidFill>
                  <a:srgbClr val="312F2B"/>
                </a:solidFill>
                <a:latin typeface="Gelasio"/>
                <a:ea typeface="Gelasio"/>
                <a:cs typeface="Gelasio"/>
                <a:sym typeface="Gelasio"/>
              </a:rPr>
              <a:t>Practical Solutions and Exploration:</a:t>
            </a:r>
            <a:r>
              <a:rPr lang="en-US" sz="2400">
                <a:solidFill>
                  <a:srgbClr val="312F2B"/>
                </a:solidFill>
                <a:latin typeface="Gelasio"/>
                <a:ea typeface="Gelasio"/>
                <a:cs typeface="Gelasio"/>
                <a:sym typeface="Gelasio"/>
              </a:rPr>
              <a:t> ME-HPTs provide practical solutions for memory management challenges and pave the way for future innovations.</a:t>
            </a:r>
            <a:endParaRPr sz="2400">
              <a:solidFill>
                <a:srgbClr val="312F2B"/>
              </a:solidFill>
              <a:latin typeface="Gelasio"/>
              <a:ea typeface="Gelasio"/>
              <a:cs typeface="Gelasio"/>
              <a:sym typeface="Gelasio"/>
            </a:endParaRPr>
          </a:p>
          <a:p>
            <a:pPr indent="0" lvl="0" marL="45720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b="1" lang="en-US" sz="2400">
                <a:solidFill>
                  <a:srgbClr val="312F2B"/>
                </a:solidFill>
                <a:latin typeface="Gelasio"/>
                <a:ea typeface="Gelasio"/>
                <a:cs typeface="Gelasio"/>
                <a:sym typeface="Gelasio"/>
              </a:rPr>
              <a:t>Enhanced System Performance:</a:t>
            </a:r>
            <a:r>
              <a:rPr lang="en-US" sz="2400">
                <a:solidFill>
                  <a:srgbClr val="312F2B"/>
                </a:solidFill>
                <a:latin typeface="Gelasio"/>
                <a:ea typeface="Gelasio"/>
                <a:cs typeface="Gelasio"/>
                <a:sym typeface="Gelasio"/>
              </a:rPr>
              <a:t> ME-HPTs promise a substantial boost in overall system performance by addressing fundamental memory allocation issues.</a:t>
            </a:r>
            <a:endParaRPr sz="2400">
              <a:solidFill>
                <a:srgbClr val="312F2B"/>
              </a:solidFill>
              <a:latin typeface="Gelasio"/>
              <a:ea typeface="Gelasio"/>
              <a:cs typeface="Gelasio"/>
              <a:sym typeface="Gelasio"/>
            </a:endParaRPr>
          </a:p>
          <a:p>
            <a:pPr indent="0" lvl="0" marL="457200" rtl="0" algn="l">
              <a:lnSpc>
                <a:spcPct val="125011"/>
              </a:lnSpc>
              <a:spcBef>
                <a:spcPts val="0"/>
              </a:spcBef>
              <a:spcAft>
                <a:spcPts val="0"/>
              </a:spcAft>
              <a:buNone/>
            </a:pPr>
            <a:r>
              <a:t/>
            </a:r>
            <a:endParaRPr b="1"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b="1" lang="en-US" sz="2400">
                <a:solidFill>
                  <a:srgbClr val="312F2B"/>
                </a:solidFill>
                <a:latin typeface="Gelasio"/>
                <a:ea typeface="Gelasio"/>
                <a:cs typeface="Gelasio"/>
                <a:sym typeface="Gelasio"/>
              </a:rPr>
              <a:t>Pivotal for OS Evolution:</a:t>
            </a:r>
            <a:r>
              <a:rPr lang="en-US" sz="2400">
                <a:solidFill>
                  <a:srgbClr val="312F2B"/>
                </a:solidFill>
                <a:latin typeface="Gelasio"/>
                <a:ea typeface="Gelasio"/>
                <a:cs typeface="Gelasio"/>
                <a:sym typeface="Gelasio"/>
              </a:rPr>
              <a:t> ME-HPTs are pivotal for the future of operating systems, offering adaptability and scalability in diverse computing environments.</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33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descr="preencoded.png" id="269" name="Google Shape;269;p31"/>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270" name="Google Shape;270;p31"/>
          <p:cNvSpPr/>
          <p:nvPr/>
        </p:nvSpPr>
        <p:spPr>
          <a:xfrm>
            <a:off x="0" y="0"/>
            <a:ext cx="14630400" cy="8229600"/>
          </a:xfrm>
          <a:prstGeom prst="rect">
            <a:avLst/>
          </a:prstGeom>
          <a:solidFill>
            <a:srgbClr val="FFFFFF">
              <a:alpha val="74900"/>
            </a:srgbClr>
          </a:solidFill>
          <a:ln cap="flat" cmpd="sng" w="13800">
            <a:solidFill>
              <a:srgbClr val="FFFFFF">
                <a:alpha val="63919"/>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1"/>
          <p:cNvSpPr/>
          <p:nvPr/>
        </p:nvSpPr>
        <p:spPr>
          <a:xfrm>
            <a:off x="854851" y="2147350"/>
            <a:ext cx="12920700" cy="20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4374">
                <a:solidFill>
                  <a:srgbClr val="312F2B"/>
                </a:solidFill>
                <a:latin typeface="Gelasio"/>
                <a:ea typeface="Gelasio"/>
                <a:cs typeface="Gelasio"/>
                <a:sym typeface="Gelasio"/>
              </a:rPr>
              <a:t>EPK: Scalable and Efficient Memory Protection Keys</a:t>
            </a:r>
            <a:endParaRPr sz="4374">
              <a:solidFill>
                <a:srgbClr val="312F2B"/>
              </a:solidFill>
              <a:latin typeface="Gelasio"/>
              <a:ea typeface="Gelasio"/>
              <a:cs typeface="Gelasio"/>
              <a:sym typeface="Gelasio"/>
            </a:endParaRPr>
          </a:p>
          <a:p>
            <a:pPr indent="0" lvl="0" marL="0" marR="0" rtl="0" algn="l">
              <a:lnSpc>
                <a:spcPct val="125011"/>
              </a:lnSpc>
              <a:spcBef>
                <a:spcPts val="0"/>
              </a:spcBef>
              <a:spcAft>
                <a:spcPts val="0"/>
              </a:spcAft>
              <a:buClr>
                <a:srgbClr val="312F2B"/>
              </a:buClr>
              <a:buSzPts val="4374"/>
              <a:buFont typeface="Gelasio"/>
              <a:buNone/>
            </a:pPr>
            <a:r>
              <a:t/>
            </a:r>
            <a:endParaRPr sz="4374">
              <a:solidFill>
                <a:srgbClr val="312F2B"/>
              </a:solidFill>
              <a:latin typeface="Gelasio"/>
              <a:ea typeface="Gelasio"/>
              <a:cs typeface="Gelasio"/>
              <a:sym typeface="Gelasio"/>
            </a:endParaRPr>
          </a:p>
          <a:p>
            <a:pPr indent="0" lvl="0" marL="0" marR="0" rtl="0" algn="l">
              <a:lnSpc>
                <a:spcPct val="125011"/>
              </a:lnSpc>
              <a:spcBef>
                <a:spcPts val="0"/>
              </a:spcBef>
              <a:spcAft>
                <a:spcPts val="0"/>
              </a:spcAft>
              <a:buClr>
                <a:srgbClr val="312F2B"/>
              </a:buClr>
              <a:buSzPts val="4374"/>
              <a:buFont typeface="Gelasio"/>
              <a:buNone/>
            </a:pPr>
            <a:r>
              <a:t/>
            </a:r>
            <a:endParaRPr sz="4374">
              <a:solidFill>
                <a:srgbClr val="312F2B"/>
              </a:solidFill>
              <a:latin typeface="Gelasio"/>
              <a:ea typeface="Gelasio"/>
              <a:cs typeface="Gelasio"/>
              <a:sym typeface="Gelasio"/>
            </a:endParaRPr>
          </a:p>
          <a:p>
            <a:pPr indent="0" lvl="0" marL="0" marR="0" rtl="0" algn="l">
              <a:lnSpc>
                <a:spcPct val="125011"/>
              </a:lnSpc>
              <a:spcBef>
                <a:spcPts val="0"/>
              </a:spcBef>
              <a:spcAft>
                <a:spcPts val="0"/>
              </a:spcAft>
              <a:buClr>
                <a:srgbClr val="312F2B"/>
              </a:buClr>
              <a:buSzPts val="4374"/>
              <a:buFont typeface="Gelasio"/>
              <a:buNone/>
            </a:pPr>
            <a:r>
              <a:rPr lang="en-US" sz="3374">
                <a:solidFill>
                  <a:srgbClr val="312F2B"/>
                </a:solidFill>
                <a:latin typeface="Gelasio"/>
                <a:ea typeface="Gelasio"/>
                <a:cs typeface="Gelasio"/>
                <a:sym typeface="Gelasio"/>
              </a:rPr>
              <a:t>Divyansh Vijayvergia (20CS30016)</a:t>
            </a:r>
            <a:endParaRPr sz="3374">
              <a:solidFill>
                <a:srgbClr val="312F2B"/>
              </a:solidFill>
              <a:latin typeface="Gelasio"/>
              <a:ea typeface="Gelasio"/>
              <a:cs typeface="Gelasio"/>
              <a:sym typeface="Gelasio"/>
            </a:endParaRPr>
          </a:p>
          <a:p>
            <a:pPr indent="0" lvl="0" marL="0" marR="0" rtl="0" algn="l">
              <a:lnSpc>
                <a:spcPct val="125011"/>
              </a:lnSpc>
              <a:spcBef>
                <a:spcPts val="0"/>
              </a:spcBef>
              <a:spcAft>
                <a:spcPts val="0"/>
              </a:spcAft>
              <a:buClr>
                <a:srgbClr val="312F2B"/>
              </a:buClr>
              <a:buSzPts val="4374"/>
              <a:buFont typeface="Gelasio"/>
              <a:buNone/>
            </a:pPr>
            <a:r>
              <a:t/>
            </a:r>
            <a:endParaRPr sz="4374">
              <a:solidFill>
                <a:srgbClr val="312F2B"/>
              </a:solidFill>
              <a:latin typeface="Gelasio"/>
              <a:ea typeface="Gelasio"/>
              <a:cs typeface="Gelasio"/>
              <a:sym typeface="Gelasi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 name="Shape 31"/>
        <p:cNvGrpSpPr/>
        <p:nvPr/>
      </p:nvGrpSpPr>
      <p:grpSpPr>
        <a:xfrm>
          <a:off x="0" y="0"/>
          <a:ext cx="0" cy="0"/>
          <a:chOff x="0" y="0"/>
          <a:chExt cx="0" cy="0"/>
        </a:xfrm>
      </p:grpSpPr>
      <p:pic>
        <p:nvPicPr>
          <p:cNvPr descr="preencoded.png" id="32" name="Google Shape;32;p5"/>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33" name="Google Shape;33;p5"/>
          <p:cNvSpPr/>
          <p:nvPr/>
        </p:nvSpPr>
        <p:spPr>
          <a:xfrm>
            <a:off x="0" y="0"/>
            <a:ext cx="14630400" cy="8229600"/>
          </a:xfrm>
          <a:prstGeom prst="rect">
            <a:avLst/>
          </a:prstGeom>
          <a:solidFill>
            <a:srgbClr val="FFFFFF">
              <a:alpha val="74901"/>
            </a:srgbClr>
          </a:solidFill>
          <a:ln cap="flat" cmpd="sng" w="13800">
            <a:solidFill>
              <a:srgbClr val="FFFFFF">
                <a:alpha val="63921"/>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4" name="Google Shape;34;p5"/>
          <p:cNvPicPr preferRelativeResize="0"/>
          <p:nvPr/>
        </p:nvPicPr>
        <p:blipFill rotWithShape="1">
          <a:blip r:embed="rId4">
            <a:alphaModFix/>
          </a:blip>
          <a:srcRect b="0" l="0" r="0" t="0"/>
          <a:stretch/>
        </p:blipFill>
        <p:spPr>
          <a:xfrm>
            <a:off x="9144000" y="0"/>
            <a:ext cx="5486400" cy="8229600"/>
          </a:xfrm>
          <a:prstGeom prst="rect">
            <a:avLst/>
          </a:prstGeom>
          <a:noFill/>
          <a:ln>
            <a:noFill/>
          </a:ln>
        </p:spPr>
      </p:pic>
      <p:sp>
        <p:nvSpPr>
          <p:cNvPr id="35" name="Google Shape;35;p5"/>
          <p:cNvSpPr/>
          <p:nvPr/>
        </p:nvSpPr>
        <p:spPr>
          <a:xfrm>
            <a:off x="365149" y="140423"/>
            <a:ext cx="4443900" cy="6945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312F2B"/>
              </a:buClr>
              <a:buSzPts val="4374"/>
              <a:buFont typeface="Gelasio"/>
              <a:buNone/>
            </a:pPr>
            <a:r>
              <a:rPr b="0" i="0" lang="en-US" sz="4374" u="none" cap="none" strike="noStrike">
                <a:solidFill>
                  <a:srgbClr val="312F2B"/>
                </a:solidFill>
                <a:latin typeface="Gelasio"/>
                <a:ea typeface="Gelasio"/>
                <a:cs typeface="Gelasio"/>
                <a:sym typeface="Gelasio"/>
              </a:rPr>
              <a:t>The Problem</a:t>
            </a:r>
            <a:endParaRPr b="0" i="0" sz="4374" u="none" cap="none" strike="noStrike">
              <a:solidFill>
                <a:schemeClr val="dk1"/>
              </a:solidFill>
              <a:latin typeface="Calibri"/>
              <a:ea typeface="Calibri"/>
              <a:cs typeface="Calibri"/>
              <a:sym typeface="Calibri"/>
            </a:endParaRPr>
          </a:p>
        </p:txBody>
      </p:sp>
      <p:sp>
        <p:nvSpPr>
          <p:cNvPr id="36" name="Google Shape;36;p5"/>
          <p:cNvSpPr/>
          <p:nvPr/>
        </p:nvSpPr>
        <p:spPr>
          <a:xfrm>
            <a:off x="365150" y="1168050"/>
            <a:ext cx="9183600" cy="1421700"/>
          </a:xfrm>
          <a:prstGeom prst="rect">
            <a:avLst/>
          </a:prstGeom>
          <a:noFill/>
          <a:ln>
            <a:noFill/>
          </a:ln>
        </p:spPr>
        <p:txBody>
          <a:bodyPr anchorCtr="0" anchor="t" bIns="45700" lIns="91425" spcFirstLastPara="1" rIns="91425" wrap="square" tIns="45700">
            <a:noAutofit/>
          </a:bodyPr>
          <a:lstStyle/>
          <a:p>
            <a:pPr indent="-371475" lvl="0" marL="457200" marR="0" rtl="0" algn="l">
              <a:lnSpc>
                <a:spcPct val="159942"/>
              </a:lnSpc>
              <a:spcBef>
                <a:spcPts val="0"/>
              </a:spcBef>
              <a:spcAft>
                <a:spcPts val="0"/>
              </a:spcAft>
              <a:buClr>
                <a:srgbClr val="272525"/>
              </a:buClr>
              <a:buSzPts val="2250"/>
              <a:buFont typeface="Lato"/>
              <a:buChar char="●"/>
            </a:pPr>
            <a:r>
              <a:rPr b="0" i="0" lang="en-US" sz="2250" u="none" cap="none" strike="noStrike">
                <a:solidFill>
                  <a:srgbClr val="272525"/>
                </a:solidFill>
                <a:latin typeface="Lato"/>
                <a:ea typeface="Lato"/>
                <a:cs typeface="Lato"/>
                <a:sym typeface="Lato"/>
              </a:rPr>
              <a:t>slowdowns due to "minor page faults," </a:t>
            </a:r>
            <a:r>
              <a:rPr lang="en-US" sz="2250">
                <a:solidFill>
                  <a:srgbClr val="272525"/>
                </a:solidFill>
                <a:latin typeface="Lato"/>
                <a:ea typeface="Lato"/>
                <a:cs typeface="Lato"/>
                <a:sym typeface="Lato"/>
              </a:rPr>
              <a:t>(program accesses a page that is already in memory but is marked as not yet loaded)</a:t>
            </a:r>
            <a:endParaRPr sz="2250">
              <a:solidFill>
                <a:srgbClr val="272525"/>
              </a:solidFill>
              <a:latin typeface="Lato"/>
              <a:ea typeface="Lato"/>
              <a:cs typeface="Lato"/>
              <a:sym typeface="Lato"/>
            </a:endParaRPr>
          </a:p>
          <a:p>
            <a:pPr indent="-371475" lvl="0" marL="457200" marR="0" rtl="0" algn="l">
              <a:lnSpc>
                <a:spcPct val="159942"/>
              </a:lnSpc>
              <a:spcBef>
                <a:spcPts val="0"/>
              </a:spcBef>
              <a:spcAft>
                <a:spcPts val="0"/>
              </a:spcAft>
              <a:buClr>
                <a:srgbClr val="272525"/>
              </a:buClr>
              <a:buSzPts val="2250"/>
              <a:buFont typeface="Lato"/>
              <a:buChar char="●"/>
            </a:pPr>
            <a:r>
              <a:rPr b="0" i="0" lang="en-US" sz="2250" u="none" cap="none" strike="noStrike">
                <a:solidFill>
                  <a:srgbClr val="272525"/>
                </a:solidFill>
                <a:latin typeface="Lato"/>
                <a:ea typeface="Lato"/>
                <a:cs typeface="Lato"/>
                <a:sym typeface="Lato"/>
              </a:rPr>
              <a:t>resulting in slower programs and increased user costs. </a:t>
            </a:r>
            <a:endParaRPr b="0" i="0" sz="2250" u="none" cap="none" strike="noStrike">
              <a:solidFill>
                <a:srgbClr val="272525"/>
              </a:solidFill>
              <a:latin typeface="Lato"/>
              <a:ea typeface="Lato"/>
              <a:cs typeface="Lato"/>
              <a:sym typeface="Lato"/>
            </a:endParaRPr>
          </a:p>
          <a:p>
            <a:pPr indent="-371475" lvl="0" marL="457200" marR="0" rtl="0" algn="l">
              <a:lnSpc>
                <a:spcPct val="159942"/>
              </a:lnSpc>
              <a:spcBef>
                <a:spcPts val="0"/>
              </a:spcBef>
              <a:spcAft>
                <a:spcPts val="0"/>
              </a:spcAft>
              <a:buClr>
                <a:srgbClr val="272525"/>
              </a:buClr>
              <a:buSzPts val="2250"/>
              <a:buFont typeface="Lato"/>
              <a:buChar char="●"/>
            </a:pPr>
            <a:r>
              <a:rPr b="0" i="0" lang="en-US" sz="2250" u="none" cap="none" strike="noStrike">
                <a:solidFill>
                  <a:srgbClr val="272525"/>
                </a:solidFill>
                <a:latin typeface="Lato"/>
                <a:ea typeface="Lato"/>
                <a:cs typeface="Lato"/>
                <a:sym typeface="Lato"/>
              </a:rPr>
              <a:t>affects real-world applications like Function-as-a-Service (FaaS). </a:t>
            </a:r>
            <a:endParaRPr b="0" i="0" sz="2250" u="none" cap="none" strike="noStrike">
              <a:solidFill>
                <a:schemeClr val="dk1"/>
              </a:solidFill>
              <a:latin typeface="Calibri"/>
              <a:ea typeface="Calibri"/>
              <a:cs typeface="Calibri"/>
              <a:sym typeface="Calibri"/>
            </a:endParaRPr>
          </a:p>
        </p:txBody>
      </p:sp>
      <p:pic>
        <p:nvPicPr>
          <p:cNvPr id="37" name="Google Shape;37;p5"/>
          <p:cNvPicPr preferRelativeResize="0"/>
          <p:nvPr/>
        </p:nvPicPr>
        <p:blipFill>
          <a:blip r:embed="rId5">
            <a:alphaModFix/>
          </a:blip>
          <a:stretch>
            <a:fillRect/>
          </a:stretch>
        </p:blipFill>
        <p:spPr>
          <a:xfrm>
            <a:off x="741885" y="3505435"/>
            <a:ext cx="7100775" cy="487242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descr="preencoded.png" id="277" name="Google Shape;277;p32"/>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278" name="Google Shape;278;p32"/>
          <p:cNvSpPr/>
          <p:nvPr/>
        </p:nvSpPr>
        <p:spPr>
          <a:xfrm>
            <a:off x="98200" y="0"/>
            <a:ext cx="14630400" cy="8229600"/>
          </a:xfrm>
          <a:prstGeom prst="rect">
            <a:avLst/>
          </a:prstGeom>
          <a:solidFill>
            <a:srgbClr val="FFFFFF">
              <a:alpha val="74900"/>
            </a:srgbClr>
          </a:solidFill>
          <a:ln cap="flat" cmpd="sng" w="13800">
            <a:solidFill>
              <a:srgbClr val="FFFFFF">
                <a:alpha val="63919"/>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2"/>
          <p:cNvSpPr/>
          <p:nvPr/>
        </p:nvSpPr>
        <p:spPr>
          <a:xfrm>
            <a:off x="854850" y="231075"/>
            <a:ext cx="12920700" cy="67878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312F2B"/>
              </a:buClr>
              <a:buSzPts val="4374"/>
              <a:buFont typeface="Gelasio"/>
              <a:buNone/>
            </a:pPr>
            <a:r>
              <a:rPr lang="en-US" sz="3300">
                <a:solidFill>
                  <a:srgbClr val="312F2B"/>
                </a:solidFill>
                <a:latin typeface="Gelasio"/>
                <a:ea typeface="Gelasio"/>
                <a:cs typeface="Gelasio"/>
                <a:sym typeface="Gelasio"/>
              </a:rPr>
              <a:t>What are Memory Protection Keys (MPKs)</a:t>
            </a:r>
            <a:r>
              <a:rPr lang="en-US" sz="3300">
                <a:solidFill>
                  <a:srgbClr val="312F2B"/>
                </a:solidFill>
                <a:latin typeface="Gelasio"/>
                <a:ea typeface="Gelasio"/>
                <a:cs typeface="Gelasio"/>
                <a:sym typeface="Gelasio"/>
              </a:rPr>
              <a:t>:</a:t>
            </a:r>
            <a:endParaRPr sz="33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3500">
              <a:solidFill>
                <a:srgbClr val="312F2B"/>
              </a:solidFill>
              <a:latin typeface="Gelasio"/>
              <a:ea typeface="Gelasio"/>
              <a:cs typeface="Gelasio"/>
              <a:sym typeface="Gelasio"/>
            </a:endParaRPr>
          </a:p>
          <a:p>
            <a:pPr indent="-381000" lvl="0" marL="457200" rtl="0" algn="l">
              <a:lnSpc>
                <a:spcPct val="125011"/>
              </a:lnSpc>
              <a:spcBef>
                <a:spcPts val="100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A hardware feature used for intra-process memory isolation</a:t>
            </a:r>
            <a:endParaRPr sz="2400">
              <a:solidFill>
                <a:srgbClr val="312F2B"/>
              </a:solidFill>
              <a:latin typeface="Gelasio"/>
              <a:ea typeface="Gelasio"/>
              <a:cs typeface="Gelasio"/>
              <a:sym typeface="Gelasio"/>
            </a:endParaRPr>
          </a:p>
          <a:p>
            <a:pPr indent="-381000" lvl="0" marL="457200" rtl="0" algn="l">
              <a:lnSpc>
                <a:spcPct val="125011"/>
              </a:lnSpc>
              <a:spcBef>
                <a:spcPts val="100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Partitions the virtual memory space into upto 16 different memory domains</a:t>
            </a:r>
            <a:endParaRPr sz="2400">
              <a:solidFill>
                <a:srgbClr val="312F2B"/>
              </a:solidFill>
              <a:latin typeface="Gelasio"/>
              <a:ea typeface="Gelasio"/>
              <a:cs typeface="Gelasio"/>
              <a:sym typeface="Gelasio"/>
            </a:endParaRPr>
          </a:p>
          <a:p>
            <a:pPr indent="-381000" lvl="0" marL="457200" rtl="0" algn="l">
              <a:lnSpc>
                <a:spcPct val="125011"/>
              </a:lnSpc>
              <a:spcBef>
                <a:spcPts val="100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Levereges previously unused 4 bits of page table as domain IDs</a:t>
            </a:r>
            <a:endParaRPr sz="2400">
              <a:solidFill>
                <a:srgbClr val="312F2B"/>
              </a:solidFill>
              <a:latin typeface="Gelasio"/>
              <a:ea typeface="Gelasio"/>
              <a:cs typeface="Gelasio"/>
              <a:sym typeface="Gelasio"/>
            </a:endParaRPr>
          </a:p>
          <a:p>
            <a:pPr indent="0" lvl="0" marL="0" rtl="0" algn="l">
              <a:lnSpc>
                <a:spcPct val="125011"/>
              </a:lnSpc>
              <a:spcBef>
                <a:spcPts val="1000"/>
              </a:spcBef>
              <a:spcAft>
                <a:spcPts val="0"/>
              </a:spcAft>
              <a:buNone/>
            </a:pPr>
            <a:r>
              <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p:txBody>
      </p:sp>
      <p:pic>
        <p:nvPicPr>
          <p:cNvPr id="280" name="Google Shape;280;p32"/>
          <p:cNvPicPr preferRelativeResize="0"/>
          <p:nvPr/>
        </p:nvPicPr>
        <p:blipFill>
          <a:blip r:embed="rId4">
            <a:alphaModFix/>
          </a:blip>
          <a:stretch>
            <a:fillRect/>
          </a:stretch>
        </p:blipFill>
        <p:spPr>
          <a:xfrm>
            <a:off x="2800188" y="3890276"/>
            <a:ext cx="9030026" cy="38712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descr="preencoded.png" id="286" name="Google Shape;286;p33"/>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287" name="Google Shape;287;p33"/>
          <p:cNvSpPr/>
          <p:nvPr/>
        </p:nvSpPr>
        <p:spPr>
          <a:xfrm>
            <a:off x="98200" y="0"/>
            <a:ext cx="14630400" cy="8229600"/>
          </a:xfrm>
          <a:prstGeom prst="rect">
            <a:avLst/>
          </a:prstGeom>
          <a:solidFill>
            <a:srgbClr val="FFFFFF">
              <a:alpha val="74900"/>
            </a:srgbClr>
          </a:solidFill>
          <a:ln cap="flat" cmpd="sng" w="13800">
            <a:solidFill>
              <a:srgbClr val="FFFFFF">
                <a:alpha val="63919"/>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3"/>
          <p:cNvSpPr/>
          <p:nvPr/>
        </p:nvSpPr>
        <p:spPr>
          <a:xfrm>
            <a:off x="854850" y="231075"/>
            <a:ext cx="12920700" cy="67878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312F2B"/>
              </a:buClr>
              <a:buSzPts val="4374"/>
              <a:buFont typeface="Gelasio"/>
              <a:buNone/>
            </a:pPr>
            <a:r>
              <a:rPr lang="en-US" sz="3300">
                <a:solidFill>
                  <a:srgbClr val="312F2B"/>
                </a:solidFill>
                <a:latin typeface="Gelasio"/>
                <a:ea typeface="Gelasio"/>
                <a:cs typeface="Gelasio"/>
                <a:sym typeface="Gelasio"/>
              </a:rPr>
              <a:t>MPKs continued…</a:t>
            </a:r>
            <a:endParaRPr sz="3300">
              <a:solidFill>
                <a:srgbClr val="312F2B"/>
              </a:solidFill>
              <a:latin typeface="Gelasio"/>
              <a:ea typeface="Gelasio"/>
              <a:cs typeface="Gelasio"/>
              <a:sym typeface="Gelasio"/>
            </a:endParaRPr>
          </a:p>
          <a:p>
            <a:pPr indent="0" lvl="0" marL="0" marR="0" rtl="0" algn="l">
              <a:lnSpc>
                <a:spcPct val="125011"/>
              </a:lnSpc>
              <a:spcBef>
                <a:spcPts val="0"/>
              </a:spcBef>
              <a:spcAft>
                <a:spcPts val="0"/>
              </a:spcAft>
              <a:buClr>
                <a:srgbClr val="312F2B"/>
              </a:buClr>
              <a:buSzPts val="4374"/>
              <a:buFont typeface="Gelasio"/>
              <a:buNone/>
            </a:pPr>
            <a:r>
              <a:t/>
            </a:r>
            <a:endParaRPr sz="3300">
              <a:solidFill>
                <a:srgbClr val="312F2B"/>
              </a:solidFill>
              <a:latin typeface="Gelasio"/>
              <a:ea typeface="Gelasio"/>
              <a:cs typeface="Gelasio"/>
              <a:sym typeface="Gelasio"/>
            </a:endParaRPr>
          </a:p>
          <a:p>
            <a:pPr indent="0" lvl="0" marL="0" marR="0" rtl="0" algn="l">
              <a:lnSpc>
                <a:spcPct val="125011"/>
              </a:lnSpc>
              <a:spcBef>
                <a:spcPts val="0"/>
              </a:spcBef>
              <a:spcAft>
                <a:spcPts val="0"/>
              </a:spcAft>
              <a:buClr>
                <a:srgbClr val="312F2B"/>
              </a:buClr>
              <a:buSzPts val="4374"/>
              <a:buFont typeface="Gelasio"/>
              <a:buNone/>
            </a:pPr>
            <a:r>
              <a:t/>
            </a:r>
            <a:endParaRPr sz="33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Access permissions for memory domains </a:t>
            </a:r>
            <a:endParaRPr sz="2400">
              <a:solidFill>
                <a:srgbClr val="312F2B"/>
              </a:solidFill>
              <a:latin typeface="Gelasio"/>
              <a:ea typeface="Gelasio"/>
              <a:cs typeface="Gelasio"/>
              <a:sym typeface="Gelasio"/>
            </a:endParaRPr>
          </a:p>
          <a:p>
            <a:pPr indent="0" lvl="0" marL="457200" rtl="0" algn="l">
              <a:lnSpc>
                <a:spcPct val="125011"/>
              </a:lnSpc>
              <a:spcBef>
                <a:spcPts val="0"/>
              </a:spcBef>
              <a:spcAft>
                <a:spcPts val="0"/>
              </a:spcAft>
              <a:buNone/>
            </a:pPr>
            <a:r>
              <a:rPr lang="en-US" sz="2400">
                <a:solidFill>
                  <a:srgbClr val="312F2B"/>
                </a:solidFill>
                <a:latin typeface="Gelasio"/>
                <a:ea typeface="Gelasio"/>
                <a:cs typeface="Gelasio"/>
                <a:sym typeface="Gelasio"/>
              </a:rPr>
              <a:t>controlled by a 32-bit register PKRU</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Contains 2 access bits for each domain</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Per core register, allowing different threads</a:t>
            </a:r>
            <a:endParaRPr sz="2400">
              <a:solidFill>
                <a:srgbClr val="312F2B"/>
              </a:solidFill>
              <a:latin typeface="Gelasio"/>
              <a:ea typeface="Gelasio"/>
              <a:cs typeface="Gelasio"/>
              <a:sym typeface="Gelasio"/>
            </a:endParaRPr>
          </a:p>
          <a:p>
            <a:pPr indent="0" lvl="0" marL="457200" rtl="0" algn="l">
              <a:lnSpc>
                <a:spcPct val="125011"/>
              </a:lnSpc>
              <a:spcBef>
                <a:spcPts val="0"/>
              </a:spcBef>
              <a:spcAft>
                <a:spcPts val="0"/>
              </a:spcAft>
              <a:buNone/>
            </a:pPr>
            <a:r>
              <a:rPr lang="en-US" sz="2400">
                <a:solidFill>
                  <a:srgbClr val="312F2B"/>
                </a:solidFill>
                <a:latin typeface="Gelasio"/>
                <a:ea typeface="Gelasio"/>
                <a:cs typeface="Gelasio"/>
                <a:sym typeface="Gelasio"/>
              </a:rPr>
              <a:t>to have different view of the memory</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Can be updated by a non-priveleged</a:t>
            </a:r>
            <a:endParaRPr sz="2400">
              <a:solidFill>
                <a:srgbClr val="312F2B"/>
              </a:solidFill>
              <a:latin typeface="Gelasio"/>
              <a:ea typeface="Gelasio"/>
              <a:cs typeface="Gelasio"/>
              <a:sym typeface="Gelasio"/>
            </a:endParaRPr>
          </a:p>
          <a:p>
            <a:pPr indent="0" lvl="0" marL="457200" rtl="0" algn="l">
              <a:lnSpc>
                <a:spcPct val="125011"/>
              </a:lnSpc>
              <a:spcBef>
                <a:spcPts val="0"/>
              </a:spcBef>
              <a:spcAft>
                <a:spcPts val="0"/>
              </a:spcAft>
              <a:buNone/>
            </a:pPr>
            <a:r>
              <a:rPr lang="en-US" sz="2400">
                <a:solidFill>
                  <a:srgbClr val="312F2B"/>
                </a:solidFill>
                <a:latin typeface="Gelasio"/>
                <a:ea typeface="Gelasio"/>
                <a:cs typeface="Gelasio"/>
                <a:sym typeface="Gelasio"/>
              </a:rPr>
              <a:t>instruction, WRPKRU</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Clr>
                <a:schemeClr val="dk1"/>
              </a:buClr>
              <a:buSzPts val="1100"/>
              <a:buFont typeface="Arial"/>
              <a:buNone/>
            </a:pPr>
            <a:r>
              <a:t/>
            </a:r>
            <a:endParaRPr sz="3300">
              <a:solidFill>
                <a:srgbClr val="312F2B"/>
              </a:solidFill>
              <a:latin typeface="Gelasio"/>
              <a:ea typeface="Gelasio"/>
              <a:cs typeface="Gelasio"/>
              <a:sym typeface="Gelasio"/>
            </a:endParaRPr>
          </a:p>
        </p:txBody>
      </p:sp>
      <p:pic>
        <p:nvPicPr>
          <p:cNvPr id="289" name="Google Shape;289;p33"/>
          <p:cNvPicPr preferRelativeResize="0"/>
          <p:nvPr/>
        </p:nvPicPr>
        <p:blipFill>
          <a:blip r:embed="rId4">
            <a:alphaModFix/>
          </a:blip>
          <a:stretch>
            <a:fillRect/>
          </a:stretch>
        </p:blipFill>
        <p:spPr>
          <a:xfrm>
            <a:off x="7803150" y="1672150"/>
            <a:ext cx="6189500" cy="52656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descr="preencoded.png" id="295" name="Google Shape;295;p34"/>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296" name="Google Shape;296;p34"/>
          <p:cNvSpPr/>
          <p:nvPr/>
        </p:nvSpPr>
        <p:spPr>
          <a:xfrm>
            <a:off x="98200" y="0"/>
            <a:ext cx="14630400" cy="8229600"/>
          </a:xfrm>
          <a:prstGeom prst="rect">
            <a:avLst/>
          </a:prstGeom>
          <a:solidFill>
            <a:srgbClr val="FFFFFF">
              <a:alpha val="74900"/>
            </a:srgbClr>
          </a:solidFill>
          <a:ln cap="flat" cmpd="sng" w="13800">
            <a:solidFill>
              <a:srgbClr val="FFFFFF">
                <a:alpha val="63919"/>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4"/>
          <p:cNvSpPr/>
          <p:nvPr/>
        </p:nvSpPr>
        <p:spPr>
          <a:xfrm>
            <a:off x="854850" y="231075"/>
            <a:ext cx="12920700" cy="67878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312F2B"/>
              </a:buClr>
              <a:buSzPts val="4374"/>
              <a:buFont typeface="Gelasio"/>
              <a:buNone/>
            </a:pPr>
            <a:r>
              <a:rPr lang="en-US" sz="3300">
                <a:solidFill>
                  <a:srgbClr val="312F2B"/>
                </a:solidFill>
                <a:latin typeface="Gelasio"/>
                <a:ea typeface="Gelasio"/>
                <a:cs typeface="Gelasio"/>
                <a:sym typeface="Gelasio"/>
              </a:rPr>
              <a:t>Motivation</a:t>
            </a:r>
            <a:endParaRPr sz="3300">
              <a:solidFill>
                <a:srgbClr val="312F2B"/>
              </a:solidFill>
              <a:latin typeface="Gelasio"/>
              <a:ea typeface="Gelasio"/>
              <a:cs typeface="Gelasio"/>
              <a:sym typeface="Gelasio"/>
            </a:endParaRPr>
          </a:p>
          <a:p>
            <a:pPr indent="0" lvl="0" marL="0" marR="0" rtl="0" algn="l">
              <a:lnSpc>
                <a:spcPct val="125011"/>
              </a:lnSpc>
              <a:spcBef>
                <a:spcPts val="0"/>
              </a:spcBef>
              <a:spcAft>
                <a:spcPts val="0"/>
              </a:spcAft>
              <a:buClr>
                <a:srgbClr val="312F2B"/>
              </a:buClr>
              <a:buSzPts val="4374"/>
              <a:buFont typeface="Gelasio"/>
              <a:buNone/>
            </a:pPr>
            <a:r>
              <a:t/>
            </a:r>
            <a:endParaRPr sz="27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rPr lang="en-US" sz="2400">
                <a:solidFill>
                  <a:srgbClr val="312F2B"/>
                </a:solidFill>
                <a:latin typeface="Gelasio"/>
                <a:ea typeface="Gelasio"/>
                <a:cs typeface="Gelasio"/>
                <a:sym typeface="Gelasio"/>
              </a:rPr>
              <a:t>There have been several attempts for memory isolation and they have their limitations</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Software fault isolation (SFI)</a:t>
            </a:r>
            <a:endParaRPr sz="2400">
              <a:solidFill>
                <a:srgbClr val="312F2B"/>
              </a:solidFill>
              <a:latin typeface="Gelasio"/>
              <a:ea typeface="Gelasio"/>
              <a:cs typeface="Gelasio"/>
              <a:sym typeface="Gelasio"/>
            </a:endParaRPr>
          </a:p>
          <a:p>
            <a:pPr indent="0" lvl="0" marL="457200" rtl="0" algn="l">
              <a:lnSpc>
                <a:spcPct val="125011"/>
              </a:lnSpc>
              <a:spcBef>
                <a:spcPts val="0"/>
              </a:spcBef>
              <a:spcAft>
                <a:spcPts val="0"/>
              </a:spcAft>
              <a:buNone/>
            </a:pPr>
            <a:r>
              <a:rPr lang="en-US" sz="2400">
                <a:solidFill>
                  <a:srgbClr val="312F2B"/>
                </a:solidFill>
                <a:latin typeface="Gelasio"/>
                <a:ea typeface="Gelasio"/>
                <a:cs typeface="Gelasio"/>
                <a:sym typeface="Gelasio"/>
              </a:rPr>
              <a:t>Have non-negligible performance overhead and is less flexible</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Isolation through separate page tables</a:t>
            </a:r>
            <a:endParaRPr sz="2400">
              <a:solidFill>
                <a:srgbClr val="312F2B"/>
              </a:solidFill>
              <a:latin typeface="Gelasio"/>
              <a:ea typeface="Gelasio"/>
              <a:cs typeface="Gelasio"/>
              <a:sym typeface="Gelasio"/>
            </a:endParaRPr>
          </a:p>
          <a:p>
            <a:pPr indent="0" lvl="0" marL="457200" rtl="0" algn="l">
              <a:lnSpc>
                <a:spcPct val="125011"/>
              </a:lnSpc>
              <a:spcBef>
                <a:spcPts val="0"/>
              </a:spcBef>
              <a:spcAft>
                <a:spcPts val="0"/>
              </a:spcAft>
              <a:buNone/>
            </a:pPr>
            <a:r>
              <a:rPr lang="en-US" sz="2400">
                <a:solidFill>
                  <a:srgbClr val="312F2B"/>
                </a:solidFill>
                <a:latin typeface="Gelasio"/>
                <a:ea typeface="Gelasio"/>
                <a:cs typeface="Gelasio"/>
                <a:sym typeface="Gelasio"/>
              </a:rPr>
              <a:t>Provide fine grained control but have overhead of expensive context switches</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Hardware based isolation</a:t>
            </a:r>
            <a:endParaRPr sz="2400">
              <a:solidFill>
                <a:srgbClr val="312F2B"/>
              </a:solidFill>
              <a:latin typeface="Gelasio"/>
              <a:ea typeface="Gelasio"/>
              <a:cs typeface="Gelasio"/>
              <a:sym typeface="Gelasio"/>
            </a:endParaRPr>
          </a:p>
          <a:p>
            <a:pPr indent="0" lvl="0" marL="457200" rtl="0" algn="l">
              <a:lnSpc>
                <a:spcPct val="125011"/>
              </a:lnSpc>
              <a:spcBef>
                <a:spcPts val="0"/>
              </a:spcBef>
              <a:spcAft>
                <a:spcPts val="0"/>
              </a:spcAft>
              <a:buNone/>
            </a:pPr>
            <a:r>
              <a:rPr lang="en-US" sz="2400">
                <a:solidFill>
                  <a:srgbClr val="312F2B"/>
                </a:solidFill>
                <a:latin typeface="Gelasio"/>
                <a:ea typeface="Gelasio"/>
                <a:cs typeface="Gelasio"/>
                <a:sym typeface="Gelasio"/>
              </a:rPr>
              <a:t>Requires non-trivial changes in hardware, often not feasible commercially</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Clr>
                <a:schemeClr val="dk1"/>
              </a:buClr>
              <a:buSzPts val="1100"/>
              <a:buFont typeface="Arial"/>
              <a:buNone/>
            </a:pPr>
            <a:r>
              <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Clr>
                <a:schemeClr val="dk1"/>
              </a:buClr>
              <a:buSzPts val="1100"/>
              <a:buFont typeface="Arial"/>
              <a:buNone/>
            </a:pPr>
            <a:r>
              <a:rPr lang="en-US" sz="2400">
                <a:solidFill>
                  <a:srgbClr val="312F2B"/>
                </a:solidFill>
                <a:latin typeface="Gelasio"/>
                <a:ea typeface="Gelasio"/>
                <a:cs typeface="Gelasio"/>
                <a:sym typeface="Gelasio"/>
              </a:rPr>
              <a:t>MPKs a</a:t>
            </a:r>
            <a:r>
              <a:rPr lang="en-US" sz="2400">
                <a:solidFill>
                  <a:srgbClr val="312F2B"/>
                </a:solidFill>
                <a:latin typeface="Gelasio"/>
                <a:ea typeface="Gelasio"/>
                <a:cs typeface="Gelasio"/>
                <a:sym typeface="Gelasio"/>
              </a:rPr>
              <a:t>ddresses the limitations of existing methods and surpasses their performance. Yet, MPK can only support upto 16 memory domains, limiting its usage in several practical scenerios</a:t>
            </a:r>
            <a:endParaRPr sz="2400">
              <a:solidFill>
                <a:srgbClr val="312F2B"/>
              </a:solidFill>
              <a:latin typeface="Gelasio"/>
              <a:ea typeface="Gelasio"/>
              <a:cs typeface="Gelasio"/>
              <a:sym typeface="Gelasi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descr="preencoded.png" id="303" name="Google Shape;303;p35"/>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304" name="Google Shape;304;p35"/>
          <p:cNvSpPr/>
          <p:nvPr/>
        </p:nvSpPr>
        <p:spPr>
          <a:xfrm>
            <a:off x="98200" y="0"/>
            <a:ext cx="14630400" cy="8229600"/>
          </a:xfrm>
          <a:prstGeom prst="rect">
            <a:avLst/>
          </a:prstGeom>
          <a:solidFill>
            <a:srgbClr val="FFFFFF">
              <a:alpha val="74900"/>
            </a:srgbClr>
          </a:solidFill>
          <a:ln cap="flat" cmpd="sng" w="13800">
            <a:solidFill>
              <a:srgbClr val="FFFFFF">
                <a:alpha val="63919"/>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5"/>
          <p:cNvSpPr/>
          <p:nvPr/>
        </p:nvSpPr>
        <p:spPr>
          <a:xfrm>
            <a:off x="854850" y="231075"/>
            <a:ext cx="12920700" cy="67878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312F2B"/>
              </a:buClr>
              <a:buSzPts val="4374"/>
              <a:buFont typeface="Gelasio"/>
              <a:buNone/>
            </a:pPr>
            <a:r>
              <a:t/>
            </a:r>
            <a:endParaRPr sz="3300">
              <a:solidFill>
                <a:srgbClr val="312F2B"/>
              </a:solidFill>
              <a:latin typeface="Gelasio"/>
              <a:ea typeface="Gelasio"/>
              <a:cs typeface="Gelasio"/>
              <a:sym typeface="Gelasio"/>
            </a:endParaRPr>
          </a:p>
          <a:p>
            <a:pPr indent="0" lvl="0" marL="0" marR="0" rtl="0" algn="l">
              <a:lnSpc>
                <a:spcPct val="125011"/>
              </a:lnSpc>
              <a:spcBef>
                <a:spcPts val="0"/>
              </a:spcBef>
              <a:spcAft>
                <a:spcPts val="0"/>
              </a:spcAft>
              <a:buClr>
                <a:srgbClr val="312F2B"/>
              </a:buClr>
              <a:buSzPts val="4374"/>
              <a:buFont typeface="Gelasio"/>
              <a:buNone/>
            </a:pPr>
            <a:r>
              <a:rPr lang="en-US" sz="3300">
                <a:solidFill>
                  <a:srgbClr val="312F2B"/>
                </a:solidFill>
                <a:latin typeface="Gelasio"/>
                <a:ea typeface="Gelasio"/>
                <a:cs typeface="Gelasio"/>
                <a:sym typeface="Gelasio"/>
              </a:rPr>
              <a:t>Proposal</a:t>
            </a:r>
            <a:endParaRPr sz="3300">
              <a:solidFill>
                <a:srgbClr val="312F2B"/>
              </a:solidFill>
              <a:latin typeface="Gelasio"/>
              <a:ea typeface="Gelasio"/>
              <a:cs typeface="Gelasio"/>
              <a:sym typeface="Gelasio"/>
            </a:endParaRPr>
          </a:p>
          <a:p>
            <a:pPr indent="0" lvl="0" marL="0" marR="0" rtl="0" algn="l">
              <a:lnSpc>
                <a:spcPct val="125011"/>
              </a:lnSpc>
              <a:spcBef>
                <a:spcPts val="0"/>
              </a:spcBef>
              <a:spcAft>
                <a:spcPts val="0"/>
              </a:spcAft>
              <a:buClr>
                <a:srgbClr val="312F2B"/>
              </a:buClr>
              <a:buSzPts val="4374"/>
              <a:buFont typeface="Gelasio"/>
              <a:buNone/>
            </a:pPr>
            <a:r>
              <a:t/>
            </a:r>
            <a:endParaRPr sz="40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rPr lang="en-US" sz="2400">
                <a:solidFill>
                  <a:srgbClr val="312F2B"/>
                </a:solidFill>
                <a:latin typeface="Gelasio"/>
                <a:ea typeface="Gelasio"/>
                <a:cs typeface="Gelasio"/>
                <a:sym typeface="Gelasio"/>
              </a:rPr>
              <a:t>A novel concept of Extended Protection Keys (EPKs) is proposed which combines two hardware features - MPKs and Extended Page Tables (EPTs)</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rPr lang="en-US" sz="2400">
                <a:solidFill>
                  <a:srgbClr val="312F2B"/>
                </a:solidFill>
                <a:latin typeface="Gelasio"/>
                <a:ea typeface="Gelasio"/>
                <a:cs typeface="Gelasio"/>
                <a:sym typeface="Gelasio"/>
              </a:rPr>
              <a:t>Keys objectives include</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Scalable number of memory domains</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No hardware modification</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Low performance overhead</a:t>
            </a:r>
            <a:endParaRPr sz="3300">
              <a:solidFill>
                <a:srgbClr val="312F2B"/>
              </a:solidFill>
              <a:latin typeface="Gelasio"/>
              <a:ea typeface="Gelasio"/>
              <a:cs typeface="Gelasio"/>
              <a:sym typeface="Gelasi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descr="preencoded.png" id="311" name="Google Shape;311;p36"/>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312" name="Google Shape;312;p36"/>
          <p:cNvSpPr/>
          <p:nvPr/>
        </p:nvSpPr>
        <p:spPr>
          <a:xfrm>
            <a:off x="98200" y="0"/>
            <a:ext cx="14630400" cy="8229600"/>
          </a:xfrm>
          <a:prstGeom prst="rect">
            <a:avLst/>
          </a:prstGeom>
          <a:solidFill>
            <a:srgbClr val="FFFFFF">
              <a:alpha val="74900"/>
            </a:srgbClr>
          </a:solidFill>
          <a:ln cap="flat" cmpd="sng" w="13800">
            <a:solidFill>
              <a:srgbClr val="FFFFFF">
                <a:alpha val="63919"/>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6"/>
          <p:cNvSpPr/>
          <p:nvPr/>
        </p:nvSpPr>
        <p:spPr>
          <a:xfrm>
            <a:off x="854850" y="231075"/>
            <a:ext cx="12920700" cy="67878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312F2B"/>
              </a:buClr>
              <a:buSzPts val="4374"/>
              <a:buFont typeface="Gelasio"/>
              <a:buNone/>
            </a:pPr>
            <a:r>
              <a:rPr lang="en-US" sz="3300">
                <a:solidFill>
                  <a:srgbClr val="312F2B"/>
                </a:solidFill>
                <a:latin typeface="Gelasio"/>
                <a:ea typeface="Gelasio"/>
                <a:cs typeface="Gelasio"/>
                <a:sym typeface="Gelasio"/>
              </a:rPr>
              <a:t>Challenges</a:t>
            </a:r>
            <a:endParaRPr sz="3300">
              <a:solidFill>
                <a:srgbClr val="312F2B"/>
              </a:solidFill>
              <a:latin typeface="Gelasio"/>
              <a:ea typeface="Gelasio"/>
              <a:cs typeface="Gelasio"/>
              <a:sym typeface="Gelasio"/>
            </a:endParaRPr>
          </a:p>
          <a:p>
            <a:pPr indent="0" lvl="0" marL="0" marR="0" rtl="0" algn="l">
              <a:lnSpc>
                <a:spcPct val="125011"/>
              </a:lnSpc>
              <a:spcBef>
                <a:spcPts val="0"/>
              </a:spcBef>
              <a:spcAft>
                <a:spcPts val="0"/>
              </a:spcAft>
              <a:buClr>
                <a:srgbClr val="312F2B"/>
              </a:buClr>
              <a:buSzPts val="4374"/>
              <a:buFont typeface="Gelasio"/>
              <a:buNone/>
            </a:pPr>
            <a:r>
              <a:t/>
            </a:r>
            <a:endParaRPr sz="3300">
              <a:solidFill>
                <a:srgbClr val="312F2B"/>
              </a:solidFill>
              <a:latin typeface="Gelasio"/>
              <a:ea typeface="Gelasio"/>
              <a:cs typeface="Gelasio"/>
              <a:sym typeface="Gelasio"/>
            </a:endParaRPr>
          </a:p>
          <a:p>
            <a:pPr indent="-381000" lvl="0" marL="457200" rtl="0" algn="l">
              <a:lnSpc>
                <a:spcPct val="115000"/>
              </a:lnSpc>
              <a:spcBef>
                <a:spcPts val="1000"/>
              </a:spcBef>
              <a:spcAft>
                <a:spcPts val="0"/>
              </a:spcAft>
              <a:buClr>
                <a:srgbClr val="312F2B"/>
              </a:buClr>
              <a:buSzPts val="2400"/>
              <a:buFont typeface="Gelasio"/>
              <a:buChar char="●"/>
            </a:pPr>
            <a:r>
              <a:rPr lang="en-US" sz="2400" u="sng">
                <a:solidFill>
                  <a:srgbClr val="312F2B"/>
                </a:solidFill>
                <a:latin typeface="Gelasio"/>
                <a:ea typeface="Gelasio"/>
                <a:cs typeface="Gelasio"/>
                <a:sym typeface="Gelasio"/>
              </a:rPr>
              <a:t>Unified Abstraction Challenge:</a:t>
            </a:r>
            <a:endParaRPr sz="2400" u="sng">
              <a:solidFill>
                <a:srgbClr val="312F2B"/>
              </a:solidFill>
              <a:latin typeface="Gelasio"/>
              <a:ea typeface="Gelasio"/>
              <a:cs typeface="Gelasio"/>
              <a:sym typeface="Gelasio"/>
            </a:endParaRPr>
          </a:p>
          <a:p>
            <a:pPr indent="-381000" lvl="1" marL="914400" rtl="0" algn="l">
              <a:lnSpc>
                <a:spcPct val="115000"/>
              </a:lnSpc>
              <a:spcBef>
                <a:spcPts val="1000"/>
              </a:spcBef>
              <a:spcAft>
                <a:spcPts val="0"/>
              </a:spcAft>
              <a:buClr>
                <a:srgbClr val="312F2B"/>
              </a:buClr>
              <a:buSzPts val="2400"/>
              <a:buFont typeface="Gelasio"/>
              <a:buChar char="○"/>
            </a:pPr>
            <a:r>
              <a:rPr i="1" lang="en-US" sz="2400">
                <a:solidFill>
                  <a:srgbClr val="312F2B"/>
                </a:solidFill>
                <a:latin typeface="Gelasio"/>
                <a:ea typeface="Gelasio"/>
                <a:cs typeface="Gelasio"/>
                <a:sym typeface="Gelasio"/>
              </a:rPr>
              <a:t>Complex Integration:</a:t>
            </a:r>
            <a:r>
              <a:rPr lang="en-US" sz="2400">
                <a:solidFill>
                  <a:srgbClr val="312F2B"/>
                </a:solidFill>
                <a:latin typeface="Gelasio"/>
                <a:ea typeface="Gelasio"/>
                <a:cs typeface="Gelasio"/>
                <a:sym typeface="Gelasio"/>
              </a:rPr>
              <a:t> Merging MPK and EPT features into a cohesive interface for applications.</a:t>
            </a:r>
            <a:endParaRPr sz="2400">
              <a:solidFill>
                <a:srgbClr val="312F2B"/>
              </a:solidFill>
              <a:latin typeface="Gelasio"/>
              <a:ea typeface="Gelasio"/>
              <a:cs typeface="Gelasio"/>
              <a:sym typeface="Gelasio"/>
            </a:endParaRPr>
          </a:p>
          <a:p>
            <a:pPr indent="-381000" lvl="1" marL="914400" rtl="0" algn="l">
              <a:lnSpc>
                <a:spcPct val="115000"/>
              </a:lnSpc>
              <a:spcBef>
                <a:spcPts val="1000"/>
              </a:spcBef>
              <a:spcAft>
                <a:spcPts val="0"/>
              </a:spcAft>
              <a:buClr>
                <a:srgbClr val="312F2B"/>
              </a:buClr>
              <a:buSzPts val="2400"/>
              <a:buFont typeface="Gelasio"/>
              <a:buChar char="○"/>
            </a:pPr>
            <a:r>
              <a:rPr i="1" lang="en-US" sz="2400">
                <a:solidFill>
                  <a:srgbClr val="312F2B"/>
                </a:solidFill>
                <a:latin typeface="Gelasio"/>
                <a:ea typeface="Gelasio"/>
                <a:cs typeface="Gelasio"/>
                <a:sym typeface="Gelasio"/>
              </a:rPr>
              <a:t>Abstracting Complexity:</a:t>
            </a:r>
            <a:r>
              <a:rPr lang="en-US" sz="2400">
                <a:solidFill>
                  <a:srgbClr val="312F2B"/>
                </a:solidFill>
                <a:latin typeface="Gelasio"/>
                <a:ea typeface="Gelasio"/>
                <a:cs typeface="Gelasio"/>
                <a:sym typeface="Gelasio"/>
              </a:rPr>
              <a:t> Shielding applications from the complexities of EPT management.</a:t>
            </a:r>
            <a:endParaRPr sz="2400">
              <a:solidFill>
                <a:srgbClr val="312F2B"/>
              </a:solidFill>
              <a:latin typeface="Gelasio"/>
              <a:ea typeface="Gelasio"/>
              <a:cs typeface="Gelasio"/>
              <a:sym typeface="Gelasio"/>
            </a:endParaRPr>
          </a:p>
          <a:p>
            <a:pPr indent="-381000" lvl="1" marL="914400" rtl="0" algn="l">
              <a:lnSpc>
                <a:spcPct val="115000"/>
              </a:lnSpc>
              <a:spcBef>
                <a:spcPts val="1000"/>
              </a:spcBef>
              <a:spcAft>
                <a:spcPts val="0"/>
              </a:spcAft>
              <a:buClr>
                <a:srgbClr val="312F2B"/>
              </a:buClr>
              <a:buSzPts val="2400"/>
              <a:buFont typeface="Gelasio"/>
              <a:buChar char="○"/>
            </a:pPr>
            <a:r>
              <a:rPr i="1" lang="en-US" sz="2400">
                <a:solidFill>
                  <a:srgbClr val="312F2B"/>
                </a:solidFill>
                <a:latin typeface="Gelasio"/>
                <a:ea typeface="Gelasio"/>
                <a:cs typeface="Gelasio"/>
                <a:sym typeface="Gelasio"/>
              </a:rPr>
              <a:t>Managing Domain Mappings:</a:t>
            </a:r>
            <a:r>
              <a:rPr lang="en-US" sz="2400">
                <a:solidFill>
                  <a:srgbClr val="312F2B"/>
                </a:solidFill>
                <a:latin typeface="Gelasio"/>
                <a:ea typeface="Gelasio"/>
                <a:cs typeface="Gelasio"/>
                <a:sym typeface="Gelasio"/>
              </a:rPr>
              <a:t> Handling mappings across multiple EPTs efficiently.</a:t>
            </a:r>
            <a:endParaRPr sz="2400">
              <a:solidFill>
                <a:srgbClr val="312F2B"/>
              </a:solidFill>
              <a:latin typeface="Gelasio"/>
              <a:ea typeface="Gelasio"/>
              <a:cs typeface="Gelasio"/>
              <a:sym typeface="Gelasio"/>
            </a:endParaRPr>
          </a:p>
          <a:p>
            <a:pPr indent="-381000" lvl="1" marL="914400" rtl="0" algn="l">
              <a:lnSpc>
                <a:spcPct val="115000"/>
              </a:lnSpc>
              <a:spcBef>
                <a:spcPts val="1000"/>
              </a:spcBef>
              <a:spcAft>
                <a:spcPts val="0"/>
              </a:spcAft>
              <a:buClr>
                <a:srgbClr val="312F2B"/>
              </a:buClr>
              <a:buSzPts val="2400"/>
              <a:buFont typeface="Gelasio"/>
              <a:buChar char="○"/>
            </a:pPr>
            <a:r>
              <a:rPr i="1" lang="en-US" sz="2400">
                <a:solidFill>
                  <a:srgbClr val="312F2B"/>
                </a:solidFill>
                <a:latin typeface="Gelasio"/>
                <a:ea typeface="Gelasio"/>
                <a:cs typeface="Gelasio"/>
                <a:sym typeface="Gelasio"/>
              </a:rPr>
              <a:t>User-Friendly Libraries:</a:t>
            </a:r>
            <a:r>
              <a:rPr lang="en-US" sz="2400">
                <a:solidFill>
                  <a:srgbClr val="312F2B"/>
                </a:solidFill>
                <a:latin typeface="Gelasio"/>
                <a:ea typeface="Gelasio"/>
                <a:cs typeface="Gelasio"/>
                <a:sym typeface="Gelasio"/>
              </a:rPr>
              <a:t> Developing accessible APIs for smoother interactions.</a:t>
            </a:r>
            <a:endParaRPr sz="2400">
              <a:solidFill>
                <a:srgbClr val="312F2B"/>
              </a:solidFill>
              <a:latin typeface="Gelasio"/>
              <a:ea typeface="Gelasio"/>
              <a:cs typeface="Gelasio"/>
              <a:sym typeface="Gelasio"/>
            </a:endParaRPr>
          </a:p>
          <a:p>
            <a:pPr indent="-381000" lvl="0" marL="457200" rtl="0" algn="l">
              <a:lnSpc>
                <a:spcPct val="115000"/>
              </a:lnSpc>
              <a:spcBef>
                <a:spcPts val="1000"/>
              </a:spcBef>
              <a:spcAft>
                <a:spcPts val="0"/>
              </a:spcAft>
              <a:buClr>
                <a:srgbClr val="312F2B"/>
              </a:buClr>
              <a:buSzPts val="2400"/>
              <a:buFont typeface="Gelasio"/>
              <a:buChar char="●"/>
            </a:pPr>
            <a:r>
              <a:rPr lang="en-US" sz="2400" u="sng">
                <a:solidFill>
                  <a:srgbClr val="312F2B"/>
                </a:solidFill>
                <a:latin typeface="Gelasio"/>
                <a:ea typeface="Gelasio"/>
                <a:cs typeface="Gelasio"/>
                <a:sym typeface="Gelasio"/>
              </a:rPr>
              <a:t>Simultaneous Thread Access:</a:t>
            </a:r>
            <a:endParaRPr sz="2400" u="sng">
              <a:solidFill>
                <a:srgbClr val="312F2B"/>
              </a:solidFill>
              <a:latin typeface="Gelasio"/>
              <a:ea typeface="Gelasio"/>
              <a:cs typeface="Gelasio"/>
              <a:sym typeface="Gelasio"/>
            </a:endParaRPr>
          </a:p>
          <a:p>
            <a:pPr indent="-381000" lvl="1" marL="914400" rtl="0" algn="l">
              <a:lnSpc>
                <a:spcPct val="115000"/>
              </a:lnSpc>
              <a:spcBef>
                <a:spcPts val="1000"/>
              </a:spcBef>
              <a:spcAft>
                <a:spcPts val="0"/>
              </a:spcAft>
              <a:buClr>
                <a:srgbClr val="312F2B"/>
              </a:buClr>
              <a:buSzPts val="2400"/>
              <a:buFont typeface="Gelasio"/>
              <a:buChar char="○"/>
            </a:pPr>
            <a:r>
              <a:rPr i="1" lang="en-US" sz="2400">
                <a:solidFill>
                  <a:srgbClr val="312F2B"/>
                </a:solidFill>
                <a:latin typeface="Gelasio"/>
                <a:ea typeface="Gelasio"/>
                <a:cs typeface="Gelasio"/>
                <a:sym typeface="Gelasio"/>
              </a:rPr>
              <a:t>Cross-EPT Access:</a:t>
            </a:r>
            <a:r>
              <a:rPr lang="en-US" sz="2400">
                <a:solidFill>
                  <a:srgbClr val="312F2B"/>
                </a:solidFill>
                <a:latin typeface="Gelasio"/>
                <a:ea typeface="Gelasio"/>
                <a:cs typeface="Gelasio"/>
                <a:sym typeface="Gelasio"/>
              </a:rPr>
              <a:t> Allowing a single thread to access memory domains across different EPTs.</a:t>
            </a:r>
            <a:endParaRPr sz="2400">
              <a:solidFill>
                <a:srgbClr val="312F2B"/>
              </a:solidFill>
              <a:latin typeface="Gelasio"/>
              <a:ea typeface="Gelasio"/>
              <a:cs typeface="Gelasio"/>
              <a:sym typeface="Gelasio"/>
            </a:endParaRPr>
          </a:p>
          <a:p>
            <a:pPr indent="-381000" lvl="1" marL="914400" rtl="0" algn="l">
              <a:lnSpc>
                <a:spcPct val="115000"/>
              </a:lnSpc>
              <a:spcBef>
                <a:spcPts val="1000"/>
              </a:spcBef>
              <a:spcAft>
                <a:spcPts val="1000"/>
              </a:spcAft>
              <a:buClr>
                <a:srgbClr val="312F2B"/>
              </a:buClr>
              <a:buSzPts val="2400"/>
              <a:buFont typeface="Gelasio"/>
              <a:buChar char="○"/>
            </a:pPr>
            <a:r>
              <a:rPr i="1" lang="en-US" sz="2400">
                <a:solidFill>
                  <a:srgbClr val="312F2B"/>
                </a:solidFill>
                <a:latin typeface="Gelasio"/>
                <a:ea typeface="Gelasio"/>
                <a:cs typeface="Gelasio"/>
                <a:sym typeface="Gelasio"/>
              </a:rPr>
              <a:t>VE Hardware Feature:</a:t>
            </a:r>
            <a:r>
              <a:rPr lang="en-US" sz="2400">
                <a:solidFill>
                  <a:srgbClr val="312F2B"/>
                </a:solidFill>
                <a:latin typeface="Gelasio"/>
                <a:ea typeface="Gelasio"/>
                <a:cs typeface="Gelasio"/>
                <a:sym typeface="Gelasio"/>
              </a:rPr>
              <a:t> Leveraging virtualization exception for seamless EPT switching during domain violations.</a:t>
            </a:r>
            <a:endParaRPr sz="2400">
              <a:solidFill>
                <a:srgbClr val="312F2B"/>
              </a:solidFill>
              <a:latin typeface="Gelasio"/>
              <a:ea typeface="Gelasio"/>
              <a:cs typeface="Gelasio"/>
              <a:sym typeface="Gelasi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descr="preencoded.png" id="319" name="Google Shape;319;p37"/>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320" name="Google Shape;320;p37"/>
          <p:cNvSpPr/>
          <p:nvPr/>
        </p:nvSpPr>
        <p:spPr>
          <a:xfrm>
            <a:off x="98200" y="0"/>
            <a:ext cx="14630400" cy="8229600"/>
          </a:xfrm>
          <a:prstGeom prst="rect">
            <a:avLst/>
          </a:prstGeom>
          <a:solidFill>
            <a:srgbClr val="FFFFFF">
              <a:alpha val="74900"/>
            </a:srgbClr>
          </a:solidFill>
          <a:ln cap="flat" cmpd="sng" w="13800">
            <a:solidFill>
              <a:srgbClr val="FFFFFF">
                <a:alpha val="63919"/>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7"/>
          <p:cNvSpPr/>
          <p:nvPr/>
        </p:nvSpPr>
        <p:spPr>
          <a:xfrm>
            <a:off x="854850" y="427025"/>
            <a:ext cx="12920700" cy="67878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312F2B"/>
              </a:buClr>
              <a:buSzPts val="4374"/>
              <a:buFont typeface="Gelasio"/>
              <a:buNone/>
            </a:pPr>
            <a:r>
              <a:rPr lang="en-US" sz="3300">
                <a:solidFill>
                  <a:srgbClr val="312F2B"/>
                </a:solidFill>
                <a:latin typeface="Gelasio"/>
                <a:ea typeface="Gelasio"/>
                <a:cs typeface="Gelasio"/>
                <a:sym typeface="Gelasio"/>
              </a:rPr>
              <a:t>Implementation</a:t>
            </a:r>
            <a:endParaRPr sz="3300">
              <a:solidFill>
                <a:srgbClr val="312F2B"/>
              </a:solidFill>
              <a:latin typeface="Gelasio"/>
              <a:ea typeface="Gelasio"/>
              <a:cs typeface="Gelasio"/>
              <a:sym typeface="Gelasio"/>
            </a:endParaRPr>
          </a:p>
          <a:p>
            <a:pPr indent="0" lvl="0" marL="0" marR="0" rtl="0" algn="l">
              <a:lnSpc>
                <a:spcPct val="125011"/>
              </a:lnSpc>
              <a:spcBef>
                <a:spcPts val="0"/>
              </a:spcBef>
              <a:spcAft>
                <a:spcPts val="0"/>
              </a:spcAft>
              <a:buClr>
                <a:srgbClr val="312F2B"/>
              </a:buClr>
              <a:buSzPts val="4374"/>
              <a:buFont typeface="Gelasio"/>
              <a:buNone/>
            </a:pPr>
            <a:r>
              <a:t/>
            </a:r>
            <a:endParaRPr sz="3300">
              <a:solidFill>
                <a:srgbClr val="312F2B"/>
              </a:solidFill>
              <a:latin typeface="Gelasio"/>
              <a:ea typeface="Gelasio"/>
              <a:cs typeface="Gelasio"/>
              <a:sym typeface="Gelasio"/>
            </a:endParaRPr>
          </a:p>
          <a:p>
            <a:pPr indent="0" lvl="0" marL="0" marR="0" rtl="0" algn="l">
              <a:lnSpc>
                <a:spcPct val="125011"/>
              </a:lnSpc>
              <a:spcBef>
                <a:spcPts val="0"/>
              </a:spcBef>
              <a:spcAft>
                <a:spcPts val="0"/>
              </a:spcAft>
              <a:buClr>
                <a:srgbClr val="312F2B"/>
              </a:buClr>
              <a:buSzPts val="4374"/>
              <a:buFont typeface="Gelasio"/>
              <a:buNone/>
            </a:pPr>
            <a:r>
              <a:rPr lang="en-US" sz="2400">
                <a:solidFill>
                  <a:srgbClr val="312F2B"/>
                </a:solidFill>
                <a:latin typeface="Gelasio"/>
                <a:ea typeface="Gelasio"/>
                <a:cs typeface="Gelasio"/>
                <a:sym typeface="Gelasio"/>
              </a:rPr>
              <a:t>Introduction to some basic terms:</a:t>
            </a:r>
            <a:endParaRPr sz="2400">
              <a:solidFill>
                <a:srgbClr val="312F2B"/>
              </a:solidFill>
              <a:latin typeface="Gelasio"/>
              <a:ea typeface="Gelasio"/>
              <a:cs typeface="Gelasio"/>
              <a:sym typeface="Gelasio"/>
            </a:endParaRPr>
          </a:p>
          <a:p>
            <a:pPr indent="0" lvl="0" marL="0" marR="0" rtl="0" algn="l">
              <a:lnSpc>
                <a:spcPct val="125011"/>
              </a:lnSpc>
              <a:spcBef>
                <a:spcPts val="0"/>
              </a:spcBef>
              <a:spcAft>
                <a:spcPts val="0"/>
              </a:spcAft>
              <a:buClr>
                <a:srgbClr val="312F2B"/>
              </a:buClr>
              <a:buSzPts val="4374"/>
              <a:buFont typeface="Gelasio"/>
              <a:buNone/>
            </a:pPr>
            <a:r>
              <a:t/>
            </a:r>
            <a:endParaRPr sz="2400">
              <a:solidFill>
                <a:srgbClr val="312F2B"/>
              </a:solidFill>
              <a:latin typeface="Gelasio"/>
              <a:ea typeface="Gelasio"/>
              <a:cs typeface="Gelasio"/>
              <a:sym typeface="Gelasio"/>
            </a:endParaRPr>
          </a:p>
          <a:p>
            <a:pPr indent="-381000" lvl="0" marL="457200" rtl="0" algn="l">
              <a:lnSpc>
                <a:spcPct val="115000"/>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EPT (Extended Page Table):</a:t>
            </a:r>
            <a:endParaRPr sz="2400">
              <a:solidFill>
                <a:srgbClr val="312F2B"/>
              </a:solidFill>
              <a:latin typeface="Gelasio"/>
              <a:ea typeface="Gelasio"/>
              <a:cs typeface="Gelasio"/>
              <a:sym typeface="Gelasio"/>
            </a:endParaRPr>
          </a:p>
          <a:p>
            <a:pPr indent="-381000" lvl="1" marL="914400" rtl="0" algn="l">
              <a:lnSpc>
                <a:spcPct val="115000"/>
              </a:lnSpc>
              <a:spcBef>
                <a:spcPts val="100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used in virtualization</a:t>
            </a:r>
            <a:endParaRPr sz="2400">
              <a:solidFill>
                <a:srgbClr val="312F2B"/>
              </a:solidFill>
              <a:latin typeface="Gelasio"/>
              <a:ea typeface="Gelasio"/>
              <a:cs typeface="Gelasio"/>
              <a:sym typeface="Gelasio"/>
            </a:endParaRPr>
          </a:p>
          <a:p>
            <a:pPr indent="-381000" lvl="1" marL="914400" rtl="0" algn="l">
              <a:lnSpc>
                <a:spcPct val="115000"/>
              </a:lnSpc>
              <a:spcBef>
                <a:spcPts val="100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Maps guest physical addresses (GPA) to host physical addresses (HPA).</a:t>
            </a:r>
            <a:endParaRPr sz="2400">
              <a:solidFill>
                <a:srgbClr val="312F2B"/>
              </a:solidFill>
              <a:latin typeface="Gelasio"/>
              <a:ea typeface="Gelasio"/>
              <a:cs typeface="Gelasio"/>
              <a:sym typeface="Gelasio"/>
            </a:endParaRPr>
          </a:p>
          <a:p>
            <a:pPr indent="-381000" lvl="1" marL="914400" rtl="0" algn="l">
              <a:lnSpc>
                <a:spcPct val="115000"/>
              </a:lnSpc>
              <a:spcBef>
                <a:spcPts val="100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Managed by the hypervisor.</a:t>
            </a:r>
            <a:endParaRPr sz="2400">
              <a:solidFill>
                <a:srgbClr val="312F2B"/>
              </a:solidFill>
              <a:latin typeface="Gelasio"/>
              <a:ea typeface="Gelasio"/>
              <a:cs typeface="Gelasio"/>
              <a:sym typeface="Gelasio"/>
            </a:endParaRPr>
          </a:p>
          <a:p>
            <a:pPr indent="0" lvl="0" marL="914400" rtl="0" algn="l">
              <a:lnSpc>
                <a:spcPct val="115000"/>
              </a:lnSpc>
              <a:spcBef>
                <a:spcPts val="1000"/>
              </a:spcBef>
              <a:spcAft>
                <a:spcPts val="0"/>
              </a:spcAft>
              <a:buNone/>
            </a:pPr>
            <a:r>
              <a:t/>
            </a:r>
            <a:endParaRPr sz="2400">
              <a:solidFill>
                <a:srgbClr val="312F2B"/>
              </a:solidFill>
              <a:latin typeface="Gelasio"/>
              <a:ea typeface="Gelasio"/>
              <a:cs typeface="Gelasio"/>
              <a:sym typeface="Gelasio"/>
            </a:endParaRPr>
          </a:p>
          <a:p>
            <a:pPr indent="-381000" lvl="0" marL="457200" rtl="0" algn="l">
              <a:lnSpc>
                <a:spcPct val="115000"/>
              </a:lnSpc>
              <a:spcBef>
                <a:spcPts val="100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VMFUNC (Virtualization Hardware Extension):</a:t>
            </a:r>
            <a:endParaRPr sz="2400">
              <a:solidFill>
                <a:srgbClr val="312F2B"/>
              </a:solidFill>
              <a:latin typeface="Gelasio"/>
              <a:ea typeface="Gelasio"/>
              <a:cs typeface="Gelasio"/>
              <a:sym typeface="Gelasio"/>
            </a:endParaRPr>
          </a:p>
          <a:p>
            <a:pPr indent="-381000" lvl="1" marL="914400" rtl="0" algn="l">
              <a:lnSpc>
                <a:spcPct val="115000"/>
              </a:lnSpc>
              <a:spcBef>
                <a:spcPts val="100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Handles VM functions, specifically EPT switching within the virtual machine.</a:t>
            </a:r>
            <a:endParaRPr sz="2400">
              <a:solidFill>
                <a:srgbClr val="312F2B"/>
              </a:solidFill>
              <a:latin typeface="Gelasio"/>
              <a:ea typeface="Gelasio"/>
              <a:cs typeface="Gelasio"/>
              <a:sym typeface="Gelasio"/>
            </a:endParaRPr>
          </a:p>
          <a:p>
            <a:pPr indent="-381000" lvl="1" marL="914400" rtl="0" algn="l">
              <a:lnSpc>
                <a:spcPct val="115000"/>
              </a:lnSpc>
              <a:spcBef>
                <a:spcPts val="100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Loads one EPT from a set of 512 EPTs configured by the hypervisor.</a:t>
            </a:r>
            <a:endParaRPr sz="2400">
              <a:solidFill>
                <a:srgbClr val="312F2B"/>
              </a:solidFill>
              <a:latin typeface="Gelasio"/>
              <a:ea typeface="Gelasio"/>
              <a:cs typeface="Gelasio"/>
              <a:sym typeface="Gelasio"/>
            </a:endParaRPr>
          </a:p>
          <a:p>
            <a:pPr indent="-381000" lvl="1" marL="914400" rtl="0" algn="l">
              <a:lnSpc>
                <a:spcPct val="115000"/>
              </a:lnSpc>
              <a:spcBef>
                <a:spcPts val="100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Execution of VMFUNC doesn’t require TLB flushing.</a:t>
            </a:r>
            <a:endParaRPr sz="2400">
              <a:solidFill>
                <a:srgbClr val="312F2B"/>
              </a:solidFill>
              <a:latin typeface="Gelasio"/>
              <a:ea typeface="Gelasio"/>
              <a:cs typeface="Gelasio"/>
              <a:sym typeface="Gelasio"/>
            </a:endParaRPr>
          </a:p>
          <a:p>
            <a:pPr indent="0" lvl="0" marL="0" marR="0" rtl="0" algn="l">
              <a:lnSpc>
                <a:spcPct val="125011"/>
              </a:lnSpc>
              <a:spcBef>
                <a:spcPts val="1000"/>
              </a:spcBef>
              <a:spcAft>
                <a:spcPts val="0"/>
              </a:spcAft>
              <a:buClr>
                <a:srgbClr val="312F2B"/>
              </a:buClr>
              <a:buSzPts val="4374"/>
              <a:buFont typeface="Gelasio"/>
              <a:buNone/>
            </a:pPr>
            <a:r>
              <a:t/>
            </a:r>
            <a:endParaRPr sz="3300">
              <a:solidFill>
                <a:srgbClr val="312F2B"/>
              </a:solidFill>
              <a:latin typeface="Gelasio"/>
              <a:ea typeface="Gelasio"/>
              <a:cs typeface="Gelasio"/>
              <a:sym typeface="Gelasio"/>
            </a:endParaRPr>
          </a:p>
          <a:p>
            <a:pPr indent="0" lvl="0" marL="0" marR="0" rtl="0" algn="l">
              <a:lnSpc>
                <a:spcPct val="125011"/>
              </a:lnSpc>
              <a:spcBef>
                <a:spcPts val="0"/>
              </a:spcBef>
              <a:spcAft>
                <a:spcPts val="0"/>
              </a:spcAft>
              <a:buClr>
                <a:srgbClr val="312F2B"/>
              </a:buClr>
              <a:buSzPts val="4374"/>
              <a:buFont typeface="Gelasio"/>
              <a:buNone/>
            </a:pPr>
            <a:r>
              <a:t/>
            </a:r>
            <a:endParaRPr sz="3300">
              <a:solidFill>
                <a:srgbClr val="312F2B"/>
              </a:solidFill>
              <a:latin typeface="Gelasio"/>
              <a:ea typeface="Gelasio"/>
              <a:cs typeface="Gelasio"/>
              <a:sym typeface="Gelasio"/>
            </a:endParaRPr>
          </a:p>
          <a:p>
            <a:pPr indent="0" lvl="0" marL="0" rtl="0" algn="l">
              <a:lnSpc>
                <a:spcPct val="125011"/>
              </a:lnSpc>
              <a:spcBef>
                <a:spcPts val="0"/>
              </a:spcBef>
              <a:spcAft>
                <a:spcPts val="0"/>
              </a:spcAft>
              <a:buClr>
                <a:schemeClr val="dk1"/>
              </a:buClr>
              <a:buSzPts val="1100"/>
              <a:buFont typeface="Arial"/>
              <a:buNone/>
            </a:pPr>
            <a:r>
              <a:t/>
            </a:r>
            <a:endParaRPr sz="3300">
              <a:solidFill>
                <a:srgbClr val="312F2B"/>
              </a:solidFill>
              <a:latin typeface="Gelasio"/>
              <a:ea typeface="Gelasio"/>
              <a:cs typeface="Gelasio"/>
              <a:sym typeface="Gelasi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descr="preencoded.png" id="327" name="Google Shape;327;p38"/>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328" name="Google Shape;328;p38"/>
          <p:cNvSpPr/>
          <p:nvPr/>
        </p:nvSpPr>
        <p:spPr>
          <a:xfrm>
            <a:off x="98200" y="0"/>
            <a:ext cx="14630400" cy="8229600"/>
          </a:xfrm>
          <a:prstGeom prst="rect">
            <a:avLst/>
          </a:prstGeom>
          <a:solidFill>
            <a:srgbClr val="FFFFFF">
              <a:alpha val="74900"/>
            </a:srgbClr>
          </a:solidFill>
          <a:ln cap="flat" cmpd="sng" w="13800">
            <a:solidFill>
              <a:srgbClr val="FFFFFF">
                <a:alpha val="63919"/>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8"/>
          <p:cNvSpPr/>
          <p:nvPr/>
        </p:nvSpPr>
        <p:spPr>
          <a:xfrm>
            <a:off x="854850" y="548000"/>
            <a:ext cx="12920700" cy="67878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312F2B"/>
              </a:buClr>
              <a:buSzPts val="4374"/>
              <a:buFont typeface="Gelasio"/>
              <a:buNone/>
            </a:pPr>
            <a:r>
              <a:rPr lang="en-US" sz="3300">
                <a:solidFill>
                  <a:srgbClr val="312F2B"/>
                </a:solidFill>
                <a:latin typeface="Gelasio"/>
                <a:ea typeface="Gelasio"/>
                <a:cs typeface="Gelasio"/>
                <a:sym typeface="Gelasio"/>
              </a:rPr>
              <a:t>Implementation </a:t>
            </a:r>
            <a:endParaRPr sz="3300">
              <a:solidFill>
                <a:srgbClr val="312F2B"/>
              </a:solidFill>
              <a:latin typeface="Gelasio"/>
              <a:ea typeface="Gelasio"/>
              <a:cs typeface="Gelasio"/>
              <a:sym typeface="Gelasio"/>
            </a:endParaRPr>
          </a:p>
          <a:p>
            <a:pPr indent="0" lvl="0" marL="0" marR="0" rtl="0" algn="l">
              <a:lnSpc>
                <a:spcPct val="125011"/>
              </a:lnSpc>
              <a:spcBef>
                <a:spcPts val="0"/>
              </a:spcBef>
              <a:spcAft>
                <a:spcPts val="0"/>
              </a:spcAft>
              <a:buClr>
                <a:srgbClr val="312F2B"/>
              </a:buClr>
              <a:buSzPts val="4374"/>
              <a:buFont typeface="Gelasio"/>
              <a:buNone/>
            </a:pPr>
            <a:r>
              <a:t/>
            </a:r>
            <a:endParaRPr sz="3300">
              <a:solidFill>
                <a:srgbClr val="312F2B"/>
              </a:solidFill>
              <a:latin typeface="Gelasio"/>
              <a:ea typeface="Gelasio"/>
              <a:cs typeface="Gelasio"/>
              <a:sym typeface="Gelasio"/>
            </a:endParaRPr>
          </a:p>
          <a:p>
            <a:pPr indent="-381000" lvl="1" marL="914400" rtl="0" algn="l">
              <a:lnSpc>
                <a:spcPct val="115000"/>
              </a:lnSpc>
              <a:spcBef>
                <a:spcPts val="120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EPK optimizes by reusing MPK protection keys across different extended page tables (EPTs), enabling support for up to 7,680 domains with 512 EPTs.</a:t>
            </a:r>
            <a:endParaRPr sz="2400">
              <a:solidFill>
                <a:srgbClr val="312F2B"/>
              </a:solidFill>
              <a:latin typeface="Gelasio"/>
              <a:ea typeface="Gelasio"/>
              <a:cs typeface="Gelasio"/>
              <a:sym typeface="Gelasio"/>
            </a:endParaRPr>
          </a:p>
          <a:p>
            <a:pPr indent="0" lvl="0" marL="914400" rtl="0" algn="l">
              <a:lnSpc>
                <a:spcPct val="115000"/>
              </a:lnSpc>
              <a:spcBef>
                <a:spcPts val="1200"/>
              </a:spcBef>
              <a:spcAft>
                <a:spcPts val="0"/>
              </a:spcAft>
              <a:buNone/>
            </a:pPr>
            <a:r>
              <a:t/>
            </a:r>
            <a:endParaRPr sz="1800">
              <a:solidFill>
                <a:srgbClr val="312F2B"/>
              </a:solidFill>
              <a:latin typeface="Gelasio"/>
              <a:ea typeface="Gelasio"/>
              <a:cs typeface="Gelasio"/>
              <a:sym typeface="Gelasio"/>
            </a:endParaRPr>
          </a:p>
          <a:p>
            <a:pPr indent="-381000" lvl="1" marL="914400" rtl="0" algn="l">
              <a:lnSpc>
                <a:spcPct val="115000"/>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The (extended) protection key for a domain now combines an EPT index (0-511) with an MPK value (1-15), expanding the range of assignable keys.</a:t>
            </a:r>
            <a:endParaRPr sz="2400">
              <a:solidFill>
                <a:srgbClr val="312F2B"/>
              </a:solidFill>
              <a:latin typeface="Gelasio"/>
              <a:ea typeface="Gelasio"/>
              <a:cs typeface="Gelasio"/>
              <a:sym typeface="Gelasio"/>
            </a:endParaRPr>
          </a:p>
          <a:p>
            <a:pPr indent="0" lvl="0" marL="914400" rtl="0" algn="l">
              <a:lnSpc>
                <a:spcPct val="115000"/>
              </a:lnSpc>
              <a:spcBef>
                <a:spcPts val="0"/>
              </a:spcBef>
              <a:spcAft>
                <a:spcPts val="0"/>
              </a:spcAft>
              <a:buNone/>
            </a:pPr>
            <a:r>
              <a:t/>
            </a:r>
            <a:endParaRPr sz="1800">
              <a:solidFill>
                <a:srgbClr val="312F2B"/>
              </a:solidFill>
              <a:latin typeface="Gelasio"/>
              <a:ea typeface="Gelasio"/>
              <a:cs typeface="Gelasio"/>
              <a:sym typeface="Gelasio"/>
            </a:endParaRPr>
          </a:p>
          <a:p>
            <a:pPr indent="-381000" lvl="1" marL="914400" rtl="0" algn="l">
              <a:lnSpc>
                <a:spcPct val="115000"/>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To leverage EPT functionality, EPK requires applications to run within a Virtual Machine (VM), making VM integration essential for utilizing its capabilities.</a:t>
            </a:r>
            <a:endParaRPr sz="2400">
              <a:solidFill>
                <a:srgbClr val="312F2B"/>
              </a:solidFill>
              <a:latin typeface="Gelasio"/>
              <a:ea typeface="Gelasio"/>
              <a:cs typeface="Gelasio"/>
              <a:sym typeface="Gelasio"/>
            </a:endParaRPr>
          </a:p>
          <a:p>
            <a:pPr indent="0" lvl="0" marL="914400" rtl="0" algn="l">
              <a:lnSpc>
                <a:spcPct val="115000"/>
              </a:lnSpc>
              <a:spcBef>
                <a:spcPts val="0"/>
              </a:spcBef>
              <a:spcAft>
                <a:spcPts val="0"/>
              </a:spcAft>
              <a:buNone/>
            </a:pPr>
            <a:r>
              <a:t/>
            </a:r>
            <a:endParaRPr sz="2400">
              <a:solidFill>
                <a:srgbClr val="312F2B"/>
              </a:solidFill>
              <a:latin typeface="Gelasio"/>
              <a:ea typeface="Gelasio"/>
              <a:cs typeface="Gelasio"/>
              <a:sym typeface="Gelasio"/>
            </a:endParaRPr>
          </a:p>
          <a:p>
            <a:pPr indent="-381000" lvl="1" marL="914400" rtl="0" algn="l">
              <a:lnSpc>
                <a:spcPct val="115000"/>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Memory pages belonging to one memory domain must be mapped to a single EPT</a:t>
            </a:r>
            <a:endParaRPr sz="2400">
              <a:solidFill>
                <a:srgbClr val="312F2B"/>
              </a:solidFill>
              <a:latin typeface="Gelasio"/>
              <a:ea typeface="Gelasio"/>
              <a:cs typeface="Gelasio"/>
              <a:sym typeface="Gelasio"/>
            </a:endParaRPr>
          </a:p>
          <a:p>
            <a:pPr indent="0" lvl="0" marL="914400" rtl="0" algn="l">
              <a:lnSpc>
                <a:spcPct val="115000"/>
              </a:lnSpc>
              <a:spcBef>
                <a:spcPts val="0"/>
              </a:spcBef>
              <a:spcAft>
                <a:spcPts val="0"/>
              </a:spcAft>
              <a:buNone/>
            </a:pPr>
            <a:r>
              <a:t/>
            </a:r>
            <a:endParaRPr sz="1800">
              <a:solidFill>
                <a:srgbClr val="312F2B"/>
              </a:solidFill>
              <a:latin typeface="Gelasio"/>
              <a:ea typeface="Gelasio"/>
              <a:cs typeface="Gelasio"/>
              <a:sym typeface="Gelasio"/>
            </a:endParaRPr>
          </a:p>
          <a:p>
            <a:pPr indent="-381000" lvl="1" marL="914400" rtl="0" algn="l">
              <a:lnSpc>
                <a:spcPct val="115000"/>
              </a:lnSpc>
              <a:spcBef>
                <a:spcPts val="120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Domain 0 (pkey=0) is special as it mapped to all EPTs and it contains global code and data of the applications</a:t>
            </a:r>
            <a:endParaRPr sz="2400">
              <a:solidFill>
                <a:srgbClr val="312F2B"/>
              </a:solidFill>
              <a:latin typeface="Gelasio"/>
              <a:ea typeface="Gelasio"/>
              <a:cs typeface="Gelasio"/>
              <a:sym typeface="Gelasio"/>
            </a:endParaRPr>
          </a:p>
          <a:p>
            <a:pPr indent="0" lvl="0" marL="914400" rtl="0" algn="l">
              <a:lnSpc>
                <a:spcPct val="115000"/>
              </a:lnSpc>
              <a:spcBef>
                <a:spcPts val="0"/>
              </a:spcBef>
              <a:spcAft>
                <a:spcPts val="0"/>
              </a:spcAft>
              <a:buNone/>
            </a:pPr>
            <a:r>
              <a:t/>
            </a:r>
            <a:endParaRPr sz="2400">
              <a:solidFill>
                <a:srgbClr val="312F2B"/>
              </a:solidFill>
              <a:latin typeface="Gelasio"/>
              <a:ea typeface="Gelasio"/>
              <a:cs typeface="Gelasio"/>
              <a:sym typeface="Gelasio"/>
            </a:endParaRPr>
          </a:p>
          <a:p>
            <a:pPr indent="0" lvl="0" marL="0" marR="0" rtl="0" algn="l">
              <a:lnSpc>
                <a:spcPct val="125011"/>
              </a:lnSpc>
              <a:spcBef>
                <a:spcPts val="1000"/>
              </a:spcBef>
              <a:spcAft>
                <a:spcPts val="0"/>
              </a:spcAft>
              <a:buClr>
                <a:srgbClr val="312F2B"/>
              </a:buClr>
              <a:buSzPts val="4374"/>
              <a:buFont typeface="Gelasio"/>
              <a:buNone/>
            </a:pPr>
            <a:r>
              <a:t/>
            </a:r>
            <a:endParaRPr sz="3300">
              <a:solidFill>
                <a:srgbClr val="312F2B"/>
              </a:solidFill>
              <a:latin typeface="Gelasio"/>
              <a:ea typeface="Gelasio"/>
              <a:cs typeface="Gelasio"/>
              <a:sym typeface="Gelasio"/>
            </a:endParaRPr>
          </a:p>
          <a:p>
            <a:pPr indent="0" lvl="0" marL="0" marR="0" rtl="0" algn="l">
              <a:lnSpc>
                <a:spcPct val="125011"/>
              </a:lnSpc>
              <a:spcBef>
                <a:spcPts val="0"/>
              </a:spcBef>
              <a:spcAft>
                <a:spcPts val="0"/>
              </a:spcAft>
              <a:buClr>
                <a:srgbClr val="312F2B"/>
              </a:buClr>
              <a:buSzPts val="4374"/>
              <a:buFont typeface="Gelasio"/>
              <a:buNone/>
            </a:pPr>
            <a:r>
              <a:t/>
            </a:r>
            <a:endParaRPr sz="3300">
              <a:solidFill>
                <a:srgbClr val="312F2B"/>
              </a:solidFill>
              <a:latin typeface="Gelasio"/>
              <a:ea typeface="Gelasio"/>
              <a:cs typeface="Gelasio"/>
              <a:sym typeface="Gelasio"/>
            </a:endParaRPr>
          </a:p>
          <a:p>
            <a:pPr indent="0" lvl="0" marL="0" rtl="0" algn="l">
              <a:lnSpc>
                <a:spcPct val="125011"/>
              </a:lnSpc>
              <a:spcBef>
                <a:spcPts val="0"/>
              </a:spcBef>
              <a:spcAft>
                <a:spcPts val="0"/>
              </a:spcAft>
              <a:buClr>
                <a:schemeClr val="dk1"/>
              </a:buClr>
              <a:buSzPts val="1100"/>
              <a:buFont typeface="Arial"/>
              <a:buNone/>
            </a:pPr>
            <a:r>
              <a:t/>
            </a:r>
            <a:endParaRPr sz="3300">
              <a:solidFill>
                <a:srgbClr val="312F2B"/>
              </a:solidFill>
              <a:latin typeface="Gelasio"/>
              <a:ea typeface="Gelasio"/>
              <a:cs typeface="Gelasio"/>
              <a:sym typeface="Gelasi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descr="preencoded.png" id="335" name="Google Shape;335;p39"/>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336" name="Google Shape;336;p39"/>
          <p:cNvSpPr/>
          <p:nvPr/>
        </p:nvSpPr>
        <p:spPr>
          <a:xfrm>
            <a:off x="98200" y="0"/>
            <a:ext cx="14630400" cy="8229600"/>
          </a:xfrm>
          <a:prstGeom prst="rect">
            <a:avLst/>
          </a:prstGeom>
          <a:solidFill>
            <a:srgbClr val="FFFFFF">
              <a:alpha val="74900"/>
            </a:srgbClr>
          </a:solidFill>
          <a:ln cap="flat" cmpd="sng" w="13800">
            <a:solidFill>
              <a:srgbClr val="FFFFFF">
                <a:alpha val="63919"/>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9"/>
          <p:cNvSpPr/>
          <p:nvPr/>
        </p:nvSpPr>
        <p:spPr>
          <a:xfrm>
            <a:off x="854850" y="427025"/>
            <a:ext cx="12920700" cy="67878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312F2B"/>
              </a:buClr>
              <a:buSzPts val="4374"/>
              <a:buFont typeface="Gelasio"/>
              <a:buNone/>
            </a:pPr>
            <a:r>
              <a:rPr lang="en-US" sz="3300">
                <a:solidFill>
                  <a:srgbClr val="312F2B"/>
                </a:solidFill>
                <a:latin typeface="Gelasio"/>
                <a:ea typeface="Gelasio"/>
                <a:cs typeface="Gelasio"/>
                <a:sym typeface="Gelasio"/>
              </a:rPr>
              <a:t>Implementation</a:t>
            </a:r>
            <a:endParaRPr sz="3300">
              <a:solidFill>
                <a:srgbClr val="312F2B"/>
              </a:solidFill>
              <a:latin typeface="Gelasio"/>
              <a:ea typeface="Gelasio"/>
              <a:cs typeface="Gelasio"/>
              <a:sym typeface="Gelasio"/>
            </a:endParaRPr>
          </a:p>
          <a:p>
            <a:pPr indent="0" lvl="0" marL="0" marR="0" rtl="0" algn="l">
              <a:lnSpc>
                <a:spcPct val="125011"/>
              </a:lnSpc>
              <a:spcBef>
                <a:spcPts val="0"/>
              </a:spcBef>
              <a:spcAft>
                <a:spcPts val="0"/>
              </a:spcAft>
              <a:buClr>
                <a:srgbClr val="312F2B"/>
              </a:buClr>
              <a:buSzPts val="4374"/>
              <a:buFont typeface="Gelasio"/>
              <a:buNone/>
            </a:pPr>
            <a:r>
              <a:t/>
            </a:r>
            <a:endParaRPr sz="3300">
              <a:solidFill>
                <a:srgbClr val="312F2B"/>
              </a:solidFill>
              <a:latin typeface="Gelasio"/>
              <a:ea typeface="Gelasio"/>
              <a:cs typeface="Gelasio"/>
              <a:sym typeface="Gelasio"/>
            </a:endParaRPr>
          </a:p>
          <a:p>
            <a:pPr indent="0" lvl="0" marL="0" marR="0" rtl="0" algn="l">
              <a:lnSpc>
                <a:spcPct val="125011"/>
              </a:lnSpc>
              <a:spcBef>
                <a:spcPts val="0"/>
              </a:spcBef>
              <a:spcAft>
                <a:spcPts val="0"/>
              </a:spcAft>
              <a:buClr>
                <a:srgbClr val="312F2B"/>
              </a:buClr>
              <a:buSzPts val="4374"/>
              <a:buFont typeface="Gelasio"/>
              <a:buNone/>
            </a:pPr>
            <a:r>
              <a:t/>
            </a:r>
            <a:endParaRPr sz="3300">
              <a:solidFill>
                <a:srgbClr val="312F2B"/>
              </a:solidFill>
              <a:latin typeface="Gelasio"/>
              <a:ea typeface="Gelasio"/>
              <a:cs typeface="Gelasio"/>
              <a:sym typeface="Gelasio"/>
            </a:endParaRPr>
          </a:p>
          <a:p>
            <a:pPr indent="0" lvl="0" marL="0" marR="0" rtl="0" algn="l">
              <a:lnSpc>
                <a:spcPct val="125011"/>
              </a:lnSpc>
              <a:spcBef>
                <a:spcPts val="0"/>
              </a:spcBef>
              <a:spcAft>
                <a:spcPts val="0"/>
              </a:spcAft>
              <a:buClr>
                <a:srgbClr val="312F2B"/>
              </a:buClr>
              <a:buSzPts val="4374"/>
              <a:buFont typeface="Gelasio"/>
              <a:buNone/>
            </a:pPr>
            <a:r>
              <a:t/>
            </a:r>
            <a:endParaRPr sz="3300">
              <a:solidFill>
                <a:srgbClr val="312F2B"/>
              </a:solidFill>
              <a:latin typeface="Gelasio"/>
              <a:ea typeface="Gelasio"/>
              <a:cs typeface="Gelasio"/>
              <a:sym typeface="Gelasio"/>
            </a:endParaRPr>
          </a:p>
          <a:p>
            <a:pPr indent="0" lvl="0" marL="0" rtl="0" algn="l">
              <a:lnSpc>
                <a:spcPct val="125011"/>
              </a:lnSpc>
              <a:spcBef>
                <a:spcPts val="0"/>
              </a:spcBef>
              <a:spcAft>
                <a:spcPts val="0"/>
              </a:spcAft>
              <a:buClr>
                <a:schemeClr val="dk1"/>
              </a:buClr>
              <a:buSzPts val="1100"/>
              <a:buFont typeface="Arial"/>
              <a:buNone/>
            </a:pPr>
            <a:r>
              <a:t/>
            </a:r>
            <a:endParaRPr sz="3300">
              <a:solidFill>
                <a:srgbClr val="312F2B"/>
              </a:solidFill>
              <a:latin typeface="Gelasio"/>
              <a:ea typeface="Gelasio"/>
              <a:cs typeface="Gelasio"/>
              <a:sym typeface="Gelasio"/>
            </a:endParaRPr>
          </a:p>
        </p:txBody>
      </p:sp>
      <p:pic>
        <p:nvPicPr>
          <p:cNvPr id="338" name="Google Shape;338;p39"/>
          <p:cNvPicPr preferRelativeResize="0"/>
          <p:nvPr/>
        </p:nvPicPr>
        <p:blipFill>
          <a:blip r:embed="rId4">
            <a:alphaModFix/>
          </a:blip>
          <a:stretch>
            <a:fillRect/>
          </a:stretch>
        </p:blipFill>
        <p:spPr>
          <a:xfrm>
            <a:off x="2261025" y="1397075"/>
            <a:ext cx="10108350" cy="66093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descr="preencoded.png" id="344" name="Google Shape;344;p40"/>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345" name="Google Shape;345;p40"/>
          <p:cNvSpPr/>
          <p:nvPr/>
        </p:nvSpPr>
        <p:spPr>
          <a:xfrm>
            <a:off x="98200" y="0"/>
            <a:ext cx="14630400" cy="8229600"/>
          </a:xfrm>
          <a:prstGeom prst="rect">
            <a:avLst/>
          </a:prstGeom>
          <a:solidFill>
            <a:srgbClr val="FFFFFF">
              <a:alpha val="74900"/>
            </a:srgbClr>
          </a:solidFill>
          <a:ln cap="flat" cmpd="sng" w="13800">
            <a:solidFill>
              <a:srgbClr val="FFFFFF">
                <a:alpha val="63919"/>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0"/>
          <p:cNvSpPr/>
          <p:nvPr/>
        </p:nvSpPr>
        <p:spPr>
          <a:xfrm>
            <a:off x="953050" y="720900"/>
            <a:ext cx="12920700" cy="67878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312F2B"/>
              </a:buClr>
              <a:buSzPts val="4374"/>
              <a:buFont typeface="Gelasio"/>
              <a:buNone/>
            </a:pPr>
            <a:r>
              <a:rPr lang="en-US" sz="3300">
                <a:solidFill>
                  <a:srgbClr val="312F2B"/>
                </a:solidFill>
                <a:latin typeface="Gelasio"/>
                <a:ea typeface="Gelasio"/>
                <a:cs typeface="Gelasio"/>
                <a:sym typeface="Gelasio"/>
              </a:rPr>
              <a:t>Implementation</a:t>
            </a:r>
            <a:endParaRPr sz="3300">
              <a:solidFill>
                <a:srgbClr val="312F2B"/>
              </a:solidFill>
              <a:latin typeface="Gelasio"/>
              <a:ea typeface="Gelasio"/>
              <a:cs typeface="Gelasio"/>
              <a:sym typeface="Gelasio"/>
            </a:endParaRPr>
          </a:p>
          <a:p>
            <a:pPr indent="0" lvl="0" marL="0" marR="0" rtl="0" algn="l">
              <a:lnSpc>
                <a:spcPct val="125011"/>
              </a:lnSpc>
              <a:spcBef>
                <a:spcPts val="0"/>
              </a:spcBef>
              <a:spcAft>
                <a:spcPts val="0"/>
              </a:spcAft>
              <a:buClr>
                <a:srgbClr val="312F2B"/>
              </a:buClr>
              <a:buSzPts val="4374"/>
              <a:buFont typeface="Gelasio"/>
              <a:buNone/>
            </a:pPr>
            <a:r>
              <a:t/>
            </a:r>
            <a:endParaRPr sz="3300">
              <a:solidFill>
                <a:srgbClr val="312F2B"/>
              </a:solidFill>
              <a:latin typeface="Gelasio"/>
              <a:ea typeface="Gelasio"/>
              <a:cs typeface="Gelasio"/>
              <a:sym typeface="Gelasio"/>
            </a:endParaRPr>
          </a:p>
          <a:p>
            <a:pPr indent="-381000" lvl="0" marL="457200" rtl="0" algn="l">
              <a:lnSpc>
                <a:spcPct val="125011"/>
              </a:lnSpc>
              <a:spcBef>
                <a:spcPts val="100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Switching domains within the same EPT requires a WRPKRU instruction (akin to MPK)</a:t>
            </a:r>
            <a:endParaRPr sz="2400">
              <a:solidFill>
                <a:srgbClr val="312F2B"/>
              </a:solidFill>
              <a:latin typeface="Gelasio"/>
              <a:ea typeface="Gelasio"/>
              <a:cs typeface="Gelasio"/>
              <a:sym typeface="Gelasio"/>
            </a:endParaRPr>
          </a:p>
          <a:p>
            <a:pPr indent="-381000" lvl="0" marL="457200" rtl="0" algn="l">
              <a:lnSpc>
                <a:spcPct val="125011"/>
              </a:lnSpc>
              <a:spcBef>
                <a:spcPts val="100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Switching between domains in different EPT requires an additional VMFUNC instruction for EPT switching along with WRPKRU instruction</a:t>
            </a:r>
            <a:endParaRPr sz="2400">
              <a:solidFill>
                <a:srgbClr val="312F2B"/>
              </a:solidFill>
              <a:latin typeface="Gelasio"/>
              <a:ea typeface="Gelasio"/>
              <a:cs typeface="Gelasio"/>
              <a:sym typeface="Gelasio"/>
            </a:endParaRPr>
          </a:p>
          <a:p>
            <a:pPr indent="-381000" lvl="0" marL="457200" rtl="0" algn="l">
              <a:lnSpc>
                <a:spcPct val="125011"/>
              </a:lnSpc>
              <a:spcBef>
                <a:spcPts val="100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EPK levereges Virtualization Exception (VE) to switch between EPTs when a domain access causes an EPT violation without causing expensive VM exits.</a:t>
            </a:r>
            <a:endParaRPr sz="2400">
              <a:solidFill>
                <a:srgbClr val="312F2B"/>
              </a:solidFill>
              <a:latin typeface="Gelasio"/>
              <a:ea typeface="Gelasio"/>
              <a:cs typeface="Gelasio"/>
              <a:sym typeface="Gelasio"/>
            </a:endParaRPr>
          </a:p>
          <a:p>
            <a:pPr indent="-381000" lvl="0" marL="457200" rtl="0" algn="l">
              <a:lnSpc>
                <a:spcPct val="125011"/>
              </a:lnSpc>
              <a:spcBef>
                <a:spcPts val="100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EPK provides intuitive API calls for applications, very similar to that of MPK</a:t>
            </a:r>
            <a:endParaRPr sz="2400">
              <a:solidFill>
                <a:srgbClr val="312F2B"/>
              </a:solidFill>
              <a:latin typeface="Gelasio"/>
              <a:ea typeface="Gelasio"/>
              <a:cs typeface="Gelasio"/>
              <a:sym typeface="Gelasio"/>
            </a:endParaRPr>
          </a:p>
          <a:p>
            <a:pPr indent="-381000" lvl="0" marL="457200" rtl="0" algn="l">
              <a:lnSpc>
                <a:spcPct val="125011"/>
              </a:lnSpc>
              <a:spcBef>
                <a:spcPts val="100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Interestingly, EPK optimizes domain allocation by favoring placement within the same EPT, anticipating that related domains might be accessed together, reducing the need for costly VMFUNC operations.</a:t>
            </a:r>
            <a:endParaRPr sz="2400">
              <a:solidFill>
                <a:srgbClr val="312F2B"/>
              </a:solidFill>
              <a:latin typeface="Gelasio"/>
              <a:ea typeface="Gelasio"/>
              <a:cs typeface="Gelasio"/>
              <a:sym typeface="Gelasio"/>
            </a:endParaRPr>
          </a:p>
          <a:p>
            <a:pPr indent="0" lvl="0" marL="0" marR="0" rtl="0" algn="l">
              <a:lnSpc>
                <a:spcPct val="125011"/>
              </a:lnSpc>
              <a:spcBef>
                <a:spcPts val="1000"/>
              </a:spcBef>
              <a:spcAft>
                <a:spcPts val="0"/>
              </a:spcAft>
              <a:buClr>
                <a:srgbClr val="312F2B"/>
              </a:buClr>
              <a:buSzPts val="4374"/>
              <a:buFont typeface="Gelasio"/>
              <a:buNone/>
            </a:pPr>
            <a:r>
              <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Clr>
                <a:schemeClr val="dk1"/>
              </a:buClr>
              <a:buSzPts val="1100"/>
              <a:buFont typeface="Arial"/>
              <a:buNone/>
            </a:pPr>
            <a:r>
              <a:t/>
            </a:r>
            <a:endParaRPr sz="2400">
              <a:solidFill>
                <a:srgbClr val="312F2B"/>
              </a:solidFill>
              <a:latin typeface="Gelasio"/>
              <a:ea typeface="Gelasio"/>
              <a:cs typeface="Gelasio"/>
              <a:sym typeface="Gelasi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descr="preencoded.png" id="352" name="Google Shape;352;p41"/>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353" name="Google Shape;353;p41"/>
          <p:cNvSpPr/>
          <p:nvPr/>
        </p:nvSpPr>
        <p:spPr>
          <a:xfrm>
            <a:off x="98200" y="0"/>
            <a:ext cx="14630400" cy="8229600"/>
          </a:xfrm>
          <a:prstGeom prst="rect">
            <a:avLst/>
          </a:prstGeom>
          <a:solidFill>
            <a:srgbClr val="FFFFFF">
              <a:alpha val="74900"/>
            </a:srgbClr>
          </a:solidFill>
          <a:ln cap="flat" cmpd="sng" w="13800">
            <a:solidFill>
              <a:srgbClr val="FFFFFF">
                <a:alpha val="63919"/>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1"/>
          <p:cNvSpPr/>
          <p:nvPr/>
        </p:nvSpPr>
        <p:spPr>
          <a:xfrm>
            <a:off x="854850" y="231075"/>
            <a:ext cx="12920700" cy="67878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312F2B"/>
              </a:buClr>
              <a:buSzPts val="4374"/>
              <a:buFont typeface="Gelasio"/>
              <a:buNone/>
            </a:pPr>
            <a:r>
              <a:rPr lang="en-US" sz="3300">
                <a:solidFill>
                  <a:srgbClr val="312F2B"/>
                </a:solidFill>
                <a:latin typeface="Gelasio"/>
                <a:ea typeface="Gelasio"/>
                <a:cs typeface="Gelasio"/>
                <a:sym typeface="Gelasio"/>
              </a:rPr>
              <a:t>Observations</a:t>
            </a:r>
            <a:endParaRPr sz="3300">
              <a:solidFill>
                <a:srgbClr val="312F2B"/>
              </a:solidFill>
              <a:latin typeface="Gelasio"/>
              <a:ea typeface="Gelasio"/>
              <a:cs typeface="Gelasio"/>
              <a:sym typeface="Gelasio"/>
            </a:endParaRPr>
          </a:p>
          <a:p>
            <a:pPr indent="0" lvl="0" marL="0" marR="0" rtl="0" algn="l">
              <a:lnSpc>
                <a:spcPct val="125011"/>
              </a:lnSpc>
              <a:spcBef>
                <a:spcPts val="0"/>
              </a:spcBef>
              <a:spcAft>
                <a:spcPts val="0"/>
              </a:spcAft>
              <a:buClr>
                <a:srgbClr val="312F2B"/>
              </a:buClr>
              <a:buSzPts val="4374"/>
              <a:buFont typeface="Gelasio"/>
              <a:buNone/>
            </a:pPr>
            <a:r>
              <a:t/>
            </a:r>
            <a:endParaRPr sz="3300">
              <a:solidFill>
                <a:srgbClr val="312F2B"/>
              </a:solidFill>
              <a:latin typeface="Gelasio"/>
              <a:ea typeface="Gelasio"/>
              <a:cs typeface="Gelasio"/>
              <a:sym typeface="Gelasio"/>
            </a:endParaRPr>
          </a:p>
          <a:p>
            <a:pPr indent="0" lvl="0" marL="0" rtl="0" algn="l">
              <a:lnSpc>
                <a:spcPct val="125011"/>
              </a:lnSpc>
              <a:spcBef>
                <a:spcPts val="0"/>
              </a:spcBef>
              <a:spcAft>
                <a:spcPts val="0"/>
              </a:spcAft>
              <a:buClr>
                <a:schemeClr val="dk1"/>
              </a:buClr>
              <a:buSzPts val="1100"/>
              <a:buFont typeface="Arial"/>
              <a:buNone/>
            </a:pPr>
            <a:r>
              <a:rPr b="1" lang="en-US" sz="2400">
                <a:solidFill>
                  <a:srgbClr val="312F2B"/>
                </a:solidFill>
                <a:latin typeface="Gelasio"/>
                <a:ea typeface="Gelasio"/>
                <a:cs typeface="Gelasio"/>
                <a:sym typeface="Gelasio"/>
              </a:rPr>
              <a:t>Macro-benchmark (using nginx):</a:t>
            </a:r>
            <a:endParaRPr b="1"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300 clients keep sending request to server</a:t>
            </a:r>
            <a:endParaRPr sz="2400">
              <a:solidFill>
                <a:srgbClr val="312F2B"/>
              </a:solidFill>
              <a:latin typeface="Gelasio"/>
              <a:ea typeface="Gelasio"/>
              <a:cs typeface="Gelasio"/>
              <a:sym typeface="Gelasio"/>
            </a:endParaRPr>
          </a:p>
          <a:p>
            <a:pPr indent="-381000" lvl="0" marL="457200" rtl="0" algn="l">
              <a:lnSpc>
                <a:spcPct val="125011"/>
              </a:lnSpc>
              <a:spcBef>
                <a:spcPts val="100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Total 300 memory domain each with 5 pages</a:t>
            </a:r>
            <a:endParaRPr sz="2400">
              <a:solidFill>
                <a:srgbClr val="312F2B"/>
              </a:solidFill>
              <a:latin typeface="Gelasio"/>
              <a:ea typeface="Gelasio"/>
              <a:cs typeface="Gelasio"/>
              <a:sym typeface="Gelasio"/>
            </a:endParaRPr>
          </a:p>
          <a:p>
            <a:pPr indent="-381000" lvl="0" marL="457200" rtl="0" algn="l">
              <a:lnSpc>
                <a:spcPct val="125011"/>
              </a:lnSpc>
              <a:spcBef>
                <a:spcPts val="100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EPK outperform all existing solution</a:t>
            </a:r>
            <a:r>
              <a:rPr lang="en-US" sz="3300">
                <a:solidFill>
                  <a:srgbClr val="312F2B"/>
                </a:solidFill>
                <a:latin typeface="Gelasio"/>
                <a:ea typeface="Gelasio"/>
                <a:cs typeface="Gelasio"/>
                <a:sym typeface="Gelasio"/>
              </a:rPr>
              <a:t> </a:t>
            </a:r>
            <a:endParaRPr sz="3300">
              <a:solidFill>
                <a:srgbClr val="312F2B"/>
              </a:solidFill>
              <a:latin typeface="Gelasio"/>
              <a:ea typeface="Gelasio"/>
              <a:cs typeface="Gelasio"/>
              <a:sym typeface="Gelasio"/>
            </a:endParaRPr>
          </a:p>
          <a:p>
            <a:pPr indent="0" lvl="0" marL="0" rtl="0" algn="l">
              <a:lnSpc>
                <a:spcPct val="125011"/>
              </a:lnSpc>
              <a:spcBef>
                <a:spcPts val="1000"/>
              </a:spcBef>
              <a:spcAft>
                <a:spcPts val="0"/>
              </a:spcAft>
              <a:buNone/>
            </a:pPr>
            <a:r>
              <a:t/>
            </a:r>
            <a:endParaRPr sz="33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33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rPr b="1" lang="en-US" sz="2400">
                <a:solidFill>
                  <a:srgbClr val="312F2B"/>
                </a:solidFill>
                <a:latin typeface="Gelasio"/>
                <a:ea typeface="Gelasio"/>
                <a:cs typeface="Gelasio"/>
                <a:sym typeface="Gelasio"/>
              </a:rPr>
              <a:t>Boosting IPCs in microkernels:</a:t>
            </a:r>
            <a:endParaRPr b="1"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Microkernel have most kernel functionalities as user space processes</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Signifcant latency due to slow IPCs as compared to function calling in monolithic kernel</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EPK based model proposes using Memory domains for isolation of user-level kernel functionalities rather than separate processes</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Outperforms state-of-the-art MPK bases architecture</a:t>
            </a:r>
            <a:endParaRPr sz="2400">
              <a:solidFill>
                <a:srgbClr val="312F2B"/>
              </a:solidFill>
              <a:latin typeface="Gelasio"/>
              <a:ea typeface="Gelasio"/>
              <a:cs typeface="Gelasio"/>
              <a:sym typeface="Gelasio"/>
            </a:endParaRPr>
          </a:p>
        </p:txBody>
      </p:sp>
      <p:pic>
        <p:nvPicPr>
          <p:cNvPr id="355" name="Google Shape;355;p41"/>
          <p:cNvPicPr preferRelativeResize="0"/>
          <p:nvPr/>
        </p:nvPicPr>
        <p:blipFill rotWithShape="1">
          <a:blip r:embed="rId4">
            <a:alphaModFix/>
          </a:blip>
          <a:srcRect b="0" l="0" r="30410" t="0"/>
          <a:stretch/>
        </p:blipFill>
        <p:spPr>
          <a:xfrm>
            <a:off x="8206550" y="860800"/>
            <a:ext cx="5924399" cy="363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2" name="Shape 42"/>
        <p:cNvGrpSpPr/>
        <p:nvPr/>
      </p:nvGrpSpPr>
      <p:grpSpPr>
        <a:xfrm>
          <a:off x="0" y="0"/>
          <a:ext cx="0" cy="0"/>
          <a:chOff x="0" y="0"/>
          <a:chExt cx="0" cy="0"/>
        </a:xfrm>
      </p:grpSpPr>
      <p:pic>
        <p:nvPicPr>
          <p:cNvPr descr="preencoded.png" id="43" name="Google Shape;43;p6"/>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44" name="Google Shape;44;p6"/>
          <p:cNvSpPr/>
          <p:nvPr/>
        </p:nvSpPr>
        <p:spPr>
          <a:xfrm>
            <a:off x="0" y="0"/>
            <a:ext cx="14630400" cy="8896200"/>
          </a:xfrm>
          <a:prstGeom prst="rect">
            <a:avLst/>
          </a:prstGeom>
          <a:solidFill>
            <a:srgbClr val="FFFFFF">
              <a:alpha val="74900"/>
            </a:srgbClr>
          </a:solidFill>
          <a:ln cap="flat" cmpd="sng" w="9625">
            <a:solidFill>
              <a:srgbClr val="FFFFFF">
                <a:alpha val="63919"/>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a:off x="2482002" y="412200"/>
            <a:ext cx="11037900" cy="486000"/>
          </a:xfrm>
          <a:prstGeom prst="rect">
            <a:avLst/>
          </a:prstGeom>
          <a:noFill/>
          <a:ln>
            <a:noFill/>
          </a:ln>
        </p:spPr>
        <p:txBody>
          <a:bodyPr anchorCtr="0" anchor="t" bIns="45700" lIns="91425" spcFirstLastPara="1" rIns="91425" wrap="square" tIns="45700">
            <a:noAutofit/>
          </a:bodyPr>
          <a:lstStyle/>
          <a:p>
            <a:pPr indent="0" lvl="0" marL="0" marR="0" rtl="0" algn="l">
              <a:lnSpc>
                <a:spcPct val="124983"/>
              </a:lnSpc>
              <a:spcBef>
                <a:spcPts val="0"/>
              </a:spcBef>
              <a:spcAft>
                <a:spcPts val="0"/>
              </a:spcAft>
              <a:buClr>
                <a:srgbClr val="312F2B"/>
              </a:buClr>
              <a:buSzPts val="3062"/>
              <a:buFont typeface="Gelasio"/>
              <a:buNone/>
            </a:pPr>
            <a:r>
              <a:rPr lang="en-US" sz="4350">
                <a:solidFill>
                  <a:srgbClr val="312F2B"/>
                </a:solidFill>
                <a:latin typeface="Gelasio"/>
                <a:ea typeface="Gelasio"/>
                <a:cs typeface="Gelasio"/>
                <a:sym typeface="Gelasio"/>
              </a:rPr>
              <a:t>Research Challenges</a:t>
            </a:r>
            <a:endParaRPr b="0" i="0" sz="4350" u="none" cap="none" strike="noStrike">
              <a:solidFill>
                <a:schemeClr val="dk1"/>
              </a:solidFill>
              <a:latin typeface="Calibri"/>
              <a:ea typeface="Calibri"/>
              <a:cs typeface="Calibri"/>
              <a:sym typeface="Calibri"/>
            </a:endParaRPr>
          </a:p>
        </p:txBody>
      </p:sp>
      <p:sp>
        <p:nvSpPr>
          <p:cNvPr id="46" name="Google Shape;46;p6"/>
          <p:cNvSpPr txBox="1"/>
          <p:nvPr/>
        </p:nvSpPr>
        <p:spPr>
          <a:xfrm>
            <a:off x="2638925" y="1299050"/>
            <a:ext cx="11239200" cy="7039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US" sz="2400"/>
              <a:t>Optimizing Pre-Allocation Policies for NUMA Architectures:</a:t>
            </a:r>
            <a:endParaRPr sz="2400"/>
          </a:p>
          <a:p>
            <a:pPr indent="-381000" lvl="1" marL="914400" rtl="0" algn="l">
              <a:spcBef>
                <a:spcPts val="0"/>
              </a:spcBef>
              <a:spcAft>
                <a:spcPts val="0"/>
              </a:spcAft>
              <a:buSzPts val="2400"/>
              <a:buChar char="○"/>
            </a:pPr>
            <a:r>
              <a:rPr lang="en-US" sz="2400"/>
              <a:t>The per-core allocation policy prefers local node pages, but further research is needed to optimize this policy for Non-Uniform Memory Access (NUMA) architectures. Ensuring efficient pre-allocation and fault handling across different memory nodes can be a challenging task.</a:t>
            </a:r>
            <a:endParaRPr sz="2400"/>
          </a:p>
          <a:p>
            <a:pPr indent="-381000" lvl="0" marL="457200" rtl="0" algn="l">
              <a:spcBef>
                <a:spcPts val="0"/>
              </a:spcBef>
              <a:spcAft>
                <a:spcPts val="0"/>
              </a:spcAft>
              <a:buSzPts val="2400"/>
              <a:buChar char="●"/>
            </a:pPr>
            <a:r>
              <a:rPr lang="en-US" sz="2400"/>
              <a:t>Scalability and General Applicability:</a:t>
            </a:r>
            <a:endParaRPr sz="2400"/>
          </a:p>
          <a:p>
            <a:pPr indent="-381000" lvl="1" marL="914400" rtl="0" algn="l">
              <a:spcBef>
                <a:spcPts val="0"/>
              </a:spcBef>
              <a:spcAft>
                <a:spcPts val="0"/>
              </a:spcAft>
              <a:buSzPts val="2400"/>
              <a:buChar char="○"/>
            </a:pPr>
            <a:r>
              <a:rPr lang="en-US" sz="2400"/>
              <a:t>The solution's scalability across diverse workloads and system configurations needs careful consideration. Ensuring that the proposed approach provides consistent benefits for various applications and under different conditions is a significant research challenge.</a:t>
            </a:r>
            <a:endParaRPr sz="2400"/>
          </a:p>
          <a:p>
            <a:pPr indent="-381000" lvl="0" marL="457200" rtl="0" algn="l">
              <a:spcBef>
                <a:spcPts val="0"/>
              </a:spcBef>
              <a:spcAft>
                <a:spcPts val="0"/>
              </a:spcAft>
              <a:buSzPts val="2400"/>
              <a:buChar char="●"/>
            </a:pPr>
            <a:r>
              <a:rPr lang="en-US" sz="2400"/>
              <a:t>Integration with Existing Memory Management Mechanisms:</a:t>
            </a:r>
            <a:endParaRPr sz="2400"/>
          </a:p>
          <a:p>
            <a:pPr indent="-381000" lvl="1" marL="914400" rtl="0" algn="l">
              <a:spcBef>
                <a:spcPts val="0"/>
              </a:spcBef>
              <a:spcAft>
                <a:spcPts val="0"/>
              </a:spcAft>
              <a:buSzPts val="2400"/>
              <a:buChar char="○"/>
            </a:pPr>
            <a:r>
              <a:rPr lang="en-US" sz="2400"/>
              <a:t>Integrating the MFOE approach with existing memory management mechanisms in the Linux kernel may pose challenges. Ensuring seamless cooperation and compatibility with other features, such as memory compaction and huge pages, is crucial for the practical adoption of MFOE.</a:t>
            </a:r>
            <a:endParaRPr sz="2400"/>
          </a:p>
          <a:p>
            <a:pPr indent="0" lvl="0" marL="0" rtl="0" algn="l">
              <a:spcBef>
                <a:spcPts val="0"/>
              </a:spcBef>
              <a:spcAft>
                <a:spcPts val="0"/>
              </a:spcAft>
              <a:buNone/>
            </a:pPr>
            <a:r>
              <a:t/>
            </a:r>
            <a:endParaRPr sz="2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descr="preencoded.png" id="361" name="Google Shape;361;p42"/>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362" name="Google Shape;362;p42"/>
          <p:cNvSpPr/>
          <p:nvPr/>
        </p:nvSpPr>
        <p:spPr>
          <a:xfrm>
            <a:off x="0" y="0"/>
            <a:ext cx="14630400" cy="8229600"/>
          </a:xfrm>
          <a:prstGeom prst="rect">
            <a:avLst/>
          </a:prstGeom>
          <a:solidFill>
            <a:srgbClr val="FFFFFF">
              <a:alpha val="74900"/>
            </a:srgbClr>
          </a:solidFill>
          <a:ln cap="flat" cmpd="sng" w="13800">
            <a:solidFill>
              <a:srgbClr val="FFFFFF">
                <a:alpha val="63919"/>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2"/>
          <p:cNvSpPr/>
          <p:nvPr/>
        </p:nvSpPr>
        <p:spPr>
          <a:xfrm>
            <a:off x="833201" y="2712125"/>
            <a:ext cx="12920700" cy="20832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312F2B"/>
              </a:buClr>
              <a:buSzPts val="4374"/>
              <a:buFont typeface="Gelasio"/>
              <a:buNone/>
            </a:pPr>
            <a:r>
              <a:rPr lang="en-US" sz="4374">
                <a:solidFill>
                  <a:srgbClr val="312F2B"/>
                </a:solidFill>
                <a:latin typeface="Gelasio"/>
                <a:ea typeface="Gelasio"/>
                <a:cs typeface="Gelasio"/>
                <a:sym typeface="Gelasio"/>
              </a:rPr>
              <a:t>Elastic Cuckoo Page Tables: Rethinking Virtual Memory Translation for Parallelism</a:t>
            </a:r>
            <a:endParaRPr sz="4374">
              <a:solidFill>
                <a:srgbClr val="312F2B"/>
              </a:solidFill>
              <a:latin typeface="Gelasio"/>
              <a:ea typeface="Gelasio"/>
              <a:cs typeface="Gelasio"/>
              <a:sym typeface="Gelasio"/>
            </a:endParaRPr>
          </a:p>
          <a:p>
            <a:pPr indent="0" lvl="0" marL="0" marR="0" rtl="0" algn="l">
              <a:lnSpc>
                <a:spcPct val="125011"/>
              </a:lnSpc>
              <a:spcBef>
                <a:spcPts val="0"/>
              </a:spcBef>
              <a:spcAft>
                <a:spcPts val="0"/>
              </a:spcAft>
              <a:buClr>
                <a:srgbClr val="312F2B"/>
              </a:buClr>
              <a:buSzPts val="4374"/>
              <a:buFont typeface="Gelasio"/>
              <a:buNone/>
            </a:pPr>
            <a:r>
              <a:t/>
            </a:r>
            <a:endParaRPr sz="4374">
              <a:solidFill>
                <a:srgbClr val="312F2B"/>
              </a:solidFill>
              <a:latin typeface="Gelasio"/>
              <a:ea typeface="Gelasio"/>
              <a:cs typeface="Gelasio"/>
              <a:sym typeface="Gelasio"/>
            </a:endParaRPr>
          </a:p>
          <a:p>
            <a:pPr indent="0" lvl="0" marL="0" marR="0" rtl="0" algn="l">
              <a:lnSpc>
                <a:spcPct val="125011"/>
              </a:lnSpc>
              <a:spcBef>
                <a:spcPts val="0"/>
              </a:spcBef>
              <a:spcAft>
                <a:spcPts val="0"/>
              </a:spcAft>
              <a:buClr>
                <a:srgbClr val="312F2B"/>
              </a:buClr>
              <a:buSzPts val="4374"/>
              <a:buFont typeface="Gelasio"/>
              <a:buNone/>
            </a:pPr>
            <a:r>
              <a:rPr lang="en-US" sz="3374">
                <a:solidFill>
                  <a:srgbClr val="312F2B"/>
                </a:solidFill>
                <a:latin typeface="Gelasio"/>
                <a:ea typeface="Gelasio"/>
                <a:cs typeface="Gelasio"/>
                <a:sym typeface="Gelasio"/>
              </a:rPr>
              <a:t>Anand Manojkumar Parikh </a:t>
            </a:r>
            <a:r>
              <a:rPr lang="en-US" sz="3374">
                <a:solidFill>
                  <a:srgbClr val="312F2B"/>
                </a:solidFill>
                <a:latin typeface="Gelasio"/>
                <a:ea typeface="Gelasio"/>
                <a:cs typeface="Gelasio"/>
                <a:sym typeface="Gelasio"/>
              </a:rPr>
              <a:t>(20CS10007)</a:t>
            </a:r>
            <a:endParaRPr sz="3374">
              <a:solidFill>
                <a:srgbClr val="312F2B"/>
              </a:solidFill>
              <a:latin typeface="Gelasio"/>
              <a:ea typeface="Gelasio"/>
              <a:cs typeface="Gelasio"/>
              <a:sym typeface="Gelasi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descr="preencoded.png" id="369" name="Google Shape;369;p43"/>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370" name="Google Shape;370;p43"/>
          <p:cNvSpPr/>
          <p:nvPr/>
        </p:nvSpPr>
        <p:spPr>
          <a:xfrm>
            <a:off x="98200" y="0"/>
            <a:ext cx="14630400" cy="8229600"/>
          </a:xfrm>
          <a:prstGeom prst="rect">
            <a:avLst/>
          </a:prstGeom>
          <a:solidFill>
            <a:srgbClr val="FFFFFF">
              <a:alpha val="74900"/>
            </a:srgbClr>
          </a:solidFill>
          <a:ln cap="flat" cmpd="sng" w="13800">
            <a:solidFill>
              <a:srgbClr val="FFFFFF">
                <a:alpha val="63919"/>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3"/>
          <p:cNvSpPr/>
          <p:nvPr/>
        </p:nvSpPr>
        <p:spPr>
          <a:xfrm>
            <a:off x="854850" y="231075"/>
            <a:ext cx="12920700" cy="67878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312F2B"/>
              </a:buClr>
              <a:buSzPts val="4374"/>
              <a:buFont typeface="Gelasio"/>
              <a:buNone/>
            </a:pPr>
            <a:r>
              <a:rPr lang="en-US" sz="3300">
                <a:solidFill>
                  <a:srgbClr val="312F2B"/>
                </a:solidFill>
                <a:latin typeface="Gelasio"/>
                <a:ea typeface="Gelasio"/>
                <a:cs typeface="Gelasio"/>
                <a:sym typeface="Gelasio"/>
              </a:rPr>
              <a:t>The Problem:</a:t>
            </a:r>
            <a:endParaRPr sz="3300">
              <a:solidFill>
                <a:srgbClr val="312F2B"/>
              </a:solidFill>
              <a:latin typeface="Gelasio"/>
              <a:ea typeface="Gelasio"/>
              <a:cs typeface="Gelasio"/>
              <a:sym typeface="Gelasio"/>
            </a:endParaRPr>
          </a:p>
          <a:p>
            <a:pPr indent="0" lvl="0" marL="0" marR="0" rtl="0" algn="l">
              <a:lnSpc>
                <a:spcPct val="125011"/>
              </a:lnSpc>
              <a:spcBef>
                <a:spcPts val="0"/>
              </a:spcBef>
              <a:spcAft>
                <a:spcPts val="0"/>
              </a:spcAft>
              <a:buClr>
                <a:srgbClr val="312F2B"/>
              </a:buClr>
              <a:buSzPts val="4374"/>
              <a:buFont typeface="Gelasio"/>
              <a:buNone/>
            </a:pPr>
            <a:r>
              <a:t/>
            </a:r>
            <a:endParaRPr sz="33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rPr lang="en-US" sz="2400">
                <a:solidFill>
                  <a:srgbClr val="312F2B"/>
                </a:solidFill>
                <a:latin typeface="Gelasio"/>
                <a:ea typeface="Gelasio"/>
                <a:cs typeface="Gelasio"/>
                <a:sym typeface="Gelasio"/>
              </a:rPr>
              <a:t>Virtual Memory Translation is a bottleneck for applications with large memory requirements. The paper searches for a better virtual memory translation technique that maintains:</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Process - Private page tables</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Multiple sized pages supported</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Page sharing</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Dynamic Page Table resizing</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Clr>
                <a:schemeClr val="dk1"/>
              </a:buClr>
              <a:buSzPts val="1100"/>
              <a:buFont typeface="Arial"/>
              <a:buNone/>
            </a:pPr>
            <a:r>
              <a:rPr lang="en-US" sz="2400">
                <a:solidFill>
                  <a:srgbClr val="312F2B"/>
                </a:solidFill>
                <a:latin typeface="Gelasio"/>
                <a:ea typeface="Gelasio"/>
                <a:cs typeface="Gelasio"/>
                <a:sym typeface="Gelasio"/>
              </a:rPr>
              <a:t>Current techniques are not scalable.</a:t>
            </a:r>
            <a:endParaRPr sz="3300">
              <a:solidFill>
                <a:srgbClr val="312F2B"/>
              </a:solidFill>
              <a:latin typeface="Gelasio"/>
              <a:ea typeface="Gelasio"/>
              <a:cs typeface="Gelasio"/>
              <a:sym typeface="Gelasi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descr="preencoded.png" id="377" name="Google Shape;377;p44"/>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378" name="Google Shape;378;p44"/>
          <p:cNvSpPr/>
          <p:nvPr/>
        </p:nvSpPr>
        <p:spPr>
          <a:xfrm>
            <a:off x="98200" y="0"/>
            <a:ext cx="14630400" cy="8229600"/>
          </a:xfrm>
          <a:prstGeom prst="rect">
            <a:avLst/>
          </a:prstGeom>
          <a:solidFill>
            <a:srgbClr val="FFFFFF">
              <a:alpha val="74900"/>
            </a:srgbClr>
          </a:solidFill>
          <a:ln cap="flat" cmpd="sng" w="13800">
            <a:solidFill>
              <a:srgbClr val="FFFFFF">
                <a:alpha val="63919"/>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4"/>
          <p:cNvSpPr/>
          <p:nvPr/>
        </p:nvSpPr>
        <p:spPr>
          <a:xfrm>
            <a:off x="854850" y="231075"/>
            <a:ext cx="12920700" cy="67878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312F2B"/>
              </a:buClr>
              <a:buSzPts val="4374"/>
              <a:buFont typeface="Gelasio"/>
              <a:buNone/>
            </a:pPr>
            <a:r>
              <a:rPr lang="en-US" sz="3300">
                <a:solidFill>
                  <a:srgbClr val="312F2B"/>
                </a:solidFill>
                <a:latin typeface="Gelasio"/>
                <a:ea typeface="Gelasio"/>
                <a:cs typeface="Gelasio"/>
                <a:sym typeface="Gelasio"/>
              </a:rPr>
              <a:t>Multi-Level Radix Page Tables</a:t>
            </a:r>
            <a:r>
              <a:rPr lang="en-US" sz="3300">
                <a:solidFill>
                  <a:srgbClr val="312F2B"/>
                </a:solidFill>
                <a:latin typeface="Gelasio"/>
                <a:ea typeface="Gelasio"/>
                <a:cs typeface="Gelasio"/>
                <a:sym typeface="Gelasio"/>
              </a:rPr>
              <a:t>:</a:t>
            </a:r>
            <a:endParaRPr sz="3300">
              <a:solidFill>
                <a:srgbClr val="312F2B"/>
              </a:solidFill>
              <a:latin typeface="Gelasio"/>
              <a:ea typeface="Gelasio"/>
              <a:cs typeface="Gelasio"/>
              <a:sym typeface="Gelasio"/>
            </a:endParaRPr>
          </a:p>
          <a:p>
            <a:pPr indent="0" lvl="0" marL="0" marR="0" rtl="0" algn="l">
              <a:lnSpc>
                <a:spcPct val="125011"/>
              </a:lnSpc>
              <a:spcBef>
                <a:spcPts val="0"/>
              </a:spcBef>
              <a:spcAft>
                <a:spcPts val="0"/>
              </a:spcAft>
              <a:buClr>
                <a:srgbClr val="312F2B"/>
              </a:buClr>
              <a:buSzPts val="4374"/>
              <a:buFont typeface="Gelasio"/>
              <a:buNone/>
            </a:pPr>
            <a:r>
              <a:t/>
            </a:r>
            <a:endParaRPr sz="33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33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Assuming 4KB pages, 48-bit Virtual Address, 64-bit physical address, byte-addressable memory</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Use a slice of the virtual address to get to the next level of translation.</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At most 4+1 sequential memory accesses on a TLB miss. Too expensive.</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20%-50% of total application runtime</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20%-40% of main memory accesses</a:t>
            </a:r>
            <a:endParaRPr sz="2400">
              <a:solidFill>
                <a:srgbClr val="312F2B"/>
              </a:solidFill>
              <a:latin typeface="Gelasio"/>
              <a:ea typeface="Gelasio"/>
              <a:cs typeface="Gelasio"/>
              <a:sym typeface="Gelasio"/>
            </a:endParaRPr>
          </a:p>
        </p:txBody>
      </p:sp>
      <p:pic>
        <p:nvPicPr>
          <p:cNvPr id="380" name="Google Shape;380;p44"/>
          <p:cNvPicPr preferRelativeResize="0"/>
          <p:nvPr/>
        </p:nvPicPr>
        <p:blipFill>
          <a:blip r:embed="rId4">
            <a:alphaModFix/>
          </a:blip>
          <a:stretch>
            <a:fillRect/>
          </a:stretch>
        </p:blipFill>
        <p:spPr>
          <a:xfrm>
            <a:off x="789097" y="1233559"/>
            <a:ext cx="13248625" cy="27760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pic>
        <p:nvPicPr>
          <p:cNvPr descr="preencoded.png" id="386" name="Google Shape;386;p45"/>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387" name="Google Shape;387;p45"/>
          <p:cNvSpPr/>
          <p:nvPr/>
        </p:nvSpPr>
        <p:spPr>
          <a:xfrm>
            <a:off x="98200" y="0"/>
            <a:ext cx="14630400" cy="8229600"/>
          </a:xfrm>
          <a:prstGeom prst="rect">
            <a:avLst/>
          </a:prstGeom>
          <a:solidFill>
            <a:srgbClr val="FFFFFF">
              <a:alpha val="74900"/>
            </a:srgbClr>
          </a:solidFill>
          <a:ln cap="flat" cmpd="sng" w="13800">
            <a:solidFill>
              <a:srgbClr val="FFFFFF">
                <a:alpha val="63919"/>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5"/>
          <p:cNvSpPr/>
          <p:nvPr/>
        </p:nvSpPr>
        <p:spPr>
          <a:xfrm>
            <a:off x="854850" y="231075"/>
            <a:ext cx="4787400" cy="67878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312F2B"/>
              </a:buClr>
              <a:buSzPts val="4374"/>
              <a:buFont typeface="Gelasio"/>
              <a:buNone/>
            </a:pPr>
            <a:r>
              <a:rPr lang="en-US" sz="3300">
                <a:solidFill>
                  <a:srgbClr val="312F2B"/>
                </a:solidFill>
                <a:latin typeface="Gelasio"/>
                <a:ea typeface="Gelasio"/>
                <a:cs typeface="Gelasio"/>
                <a:sym typeface="Gelasio"/>
              </a:rPr>
              <a:t>Hashed Page Tables</a:t>
            </a:r>
            <a:r>
              <a:rPr lang="en-US" sz="3300">
                <a:solidFill>
                  <a:srgbClr val="312F2B"/>
                </a:solidFill>
                <a:latin typeface="Gelasio"/>
                <a:ea typeface="Gelasio"/>
                <a:cs typeface="Gelasio"/>
                <a:sym typeface="Gelasio"/>
              </a:rPr>
              <a:t>:</a:t>
            </a:r>
            <a:endParaRPr sz="33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Hash the virtual address and store the physical address against it.</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Loss of spatial locality.</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Overhead of storing the hash-tag (pre-image) with the physical address.</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Problem of collisions remains unsolved - open addressing (probe till next empty slot) and chaining both expensive.</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Global inverted page tables seem attractive, but cannot support multiple page sizes and page sharing easily</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p:txBody>
      </p:sp>
      <p:pic>
        <p:nvPicPr>
          <p:cNvPr id="389" name="Google Shape;389;p45"/>
          <p:cNvPicPr preferRelativeResize="0"/>
          <p:nvPr/>
        </p:nvPicPr>
        <p:blipFill>
          <a:blip r:embed="rId4">
            <a:alphaModFix/>
          </a:blip>
          <a:stretch>
            <a:fillRect/>
          </a:stretch>
        </p:blipFill>
        <p:spPr>
          <a:xfrm>
            <a:off x="5838825" y="1186351"/>
            <a:ext cx="8333149" cy="59438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pic>
        <p:nvPicPr>
          <p:cNvPr descr="preencoded.png" id="395" name="Google Shape;395;p46"/>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396" name="Google Shape;396;p46"/>
          <p:cNvSpPr/>
          <p:nvPr/>
        </p:nvSpPr>
        <p:spPr>
          <a:xfrm>
            <a:off x="98200" y="0"/>
            <a:ext cx="14630400" cy="8229600"/>
          </a:xfrm>
          <a:prstGeom prst="rect">
            <a:avLst/>
          </a:prstGeom>
          <a:solidFill>
            <a:srgbClr val="FFFFFF">
              <a:alpha val="74900"/>
            </a:srgbClr>
          </a:solidFill>
          <a:ln cap="flat" cmpd="sng" w="13800">
            <a:solidFill>
              <a:srgbClr val="FFFFFF">
                <a:alpha val="63919"/>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6"/>
          <p:cNvSpPr/>
          <p:nvPr/>
        </p:nvSpPr>
        <p:spPr>
          <a:xfrm>
            <a:off x="854850" y="231075"/>
            <a:ext cx="13630500" cy="76488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312F2B"/>
              </a:buClr>
              <a:buSzPts val="4374"/>
              <a:buFont typeface="Gelasio"/>
              <a:buNone/>
            </a:pPr>
            <a:r>
              <a:rPr lang="en-US" sz="3300">
                <a:solidFill>
                  <a:srgbClr val="312F2B"/>
                </a:solidFill>
                <a:latin typeface="Gelasio"/>
                <a:ea typeface="Gelasio"/>
                <a:cs typeface="Gelasio"/>
                <a:sym typeface="Gelasio"/>
              </a:rPr>
              <a:t>Cuckoo Hashing:</a:t>
            </a:r>
            <a:endParaRPr sz="33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33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d-ary Cuckoo Hashing has d ways. Each way has a different </a:t>
            </a:r>
            <a:endParaRPr sz="2400">
              <a:solidFill>
                <a:srgbClr val="312F2B"/>
              </a:solidFill>
              <a:latin typeface="Gelasio"/>
              <a:ea typeface="Gelasio"/>
              <a:cs typeface="Gelasio"/>
              <a:sym typeface="Gelasio"/>
            </a:endParaRPr>
          </a:p>
          <a:p>
            <a:pPr indent="0" lvl="0" marL="457200" rtl="0" algn="l">
              <a:lnSpc>
                <a:spcPct val="125011"/>
              </a:lnSpc>
              <a:spcBef>
                <a:spcPts val="0"/>
              </a:spcBef>
              <a:spcAft>
                <a:spcPts val="0"/>
              </a:spcAft>
              <a:buNone/>
            </a:pPr>
            <a:r>
              <a:rPr lang="en-US" sz="2400">
                <a:solidFill>
                  <a:srgbClr val="312F2B"/>
                </a:solidFill>
                <a:latin typeface="Gelasio"/>
                <a:ea typeface="Gelasio"/>
                <a:cs typeface="Gelasio"/>
                <a:sym typeface="Gelasio"/>
              </a:rPr>
              <a:t>hash function.</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An element can stay in at most 1 valid position at a time.</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Lookups are now fully parallel: check all d ways at once.</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Insertions require choosing a random way and placing</a:t>
            </a:r>
            <a:endParaRPr sz="2400">
              <a:solidFill>
                <a:srgbClr val="312F2B"/>
              </a:solidFill>
              <a:latin typeface="Gelasio"/>
              <a:ea typeface="Gelasio"/>
              <a:cs typeface="Gelasio"/>
              <a:sym typeface="Gelasio"/>
            </a:endParaRPr>
          </a:p>
          <a:p>
            <a:pPr indent="0" lvl="0" marL="457200" rtl="0" algn="l">
              <a:lnSpc>
                <a:spcPct val="125011"/>
              </a:lnSpc>
              <a:spcBef>
                <a:spcPts val="0"/>
              </a:spcBef>
              <a:spcAft>
                <a:spcPts val="0"/>
              </a:spcAft>
              <a:buNone/>
            </a:pPr>
            <a:r>
              <a:rPr lang="en-US" sz="2400">
                <a:solidFill>
                  <a:srgbClr val="312F2B"/>
                </a:solidFill>
                <a:latin typeface="Gelasio"/>
                <a:ea typeface="Gelasio"/>
                <a:cs typeface="Gelasio"/>
                <a:sym typeface="Gelasio"/>
              </a:rPr>
              <a:t>the element there. If already occupied, evict that element and</a:t>
            </a:r>
            <a:endParaRPr sz="2400">
              <a:solidFill>
                <a:srgbClr val="312F2B"/>
              </a:solidFill>
              <a:latin typeface="Gelasio"/>
              <a:ea typeface="Gelasio"/>
              <a:cs typeface="Gelasio"/>
              <a:sym typeface="Gelasio"/>
            </a:endParaRPr>
          </a:p>
          <a:p>
            <a:pPr indent="0" lvl="0" marL="457200" rtl="0" algn="l">
              <a:lnSpc>
                <a:spcPct val="125011"/>
              </a:lnSpc>
              <a:spcBef>
                <a:spcPts val="0"/>
              </a:spcBef>
              <a:spcAft>
                <a:spcPts val="0"/>
              </a:spcAft>
              <a:buNone/>
            </a:pPr>
            <a:r>
              <a:rPr lang="en-US" sz="2400">
                <a:solidFill>
                  <a:srgbClr val="312F2B"/>
                </a:solidFill>
                <a:latin typeface="Gelasio"/>
                <a:ea typeface="Gelasio"/>
                <a:cs typeface="Gelasio"/>
                <a:sym typeface="Gelasio"/>
              </a:rPr>
              <a:t>try to insert it in a different way. Repeat until empty spot found or threshold attempts crossed</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p:txBody>
      </p:sp>
      <p:pic>
        <p:nvPicPr>
          <p:cNvPr id="398" name="Google Shape;398;p46"/>
          <p:cNvPicPr preferRelativeResize="0"/>
          <p:nvPr/>
        </p:nvPicPr>
        <p:blipFill>
          <a:blip r:embed="rId4">
            <a:alphaModFix/>
          </a:blip>
          <a:stretch>
            <a:fillRect/>
          </a:stretch>
        </p:blipFill>
        <p:spPr>
          <a:xfrm>
            <a:off x="10022247" y="433750"/>
            <a:ext cx="2615450" cy="3407575"/>
          </a:xfrm>
          <a:prstGeom prst="rect">
            <a:avLst/>
          </a:prstGeom>
          <a:noFill/>
          <a:ln>
            <a:noFill/>
          </a:ln>
        </p:spPr>
      </p:pic>
      <p:pic>
        <p:nvPicPr>
          <p:cNvPr id="399" name="Google Shape;399;p46"/>
          <p:cNvPicPr preferRelativeResize="0"/>
          <p:nvPr/>
        </p:nvPicPr>
        <p:blipFill>
          <a:blip r:embed="rId5">
            <a:alphaModFix/>
          </a:blip>
          <a:stretch>
            <a:fillRect/>
          </a:stretch>
        </p:blipFill>
        <p:spPr>
          <a:xfrm>
            <a:off x="2964100" y="4782504"/>
            <a:ext cx="9126424" cy="309737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pic>
        <p:nvPicPr>
          <p:cNvPr descr="preencoded.png" id="405" name="Google Shape;405;p47"/>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406" name="Google Shape;406;p47"/>
          <p:cNvSpPr/>
          <p:nvPr/>
        </p:nvSpPr>
        <p:spPr>
          <a:xfrm>
            <a:off x="98200" y="0"/>
            <a:ext cx="14630400" cy="8229600"/>
          </a:xfrm>
          <a:prstGeom prst="rect">
            <a:avLst/>
          </a:prstGeom>
          <a:solidFill>
            <a:srgbClr val="FFFFFF">
              <a:alpha val="74900"/>
            </a:srgbClr>
          </a:solidFill>
          <a:ln cap="flat" cmpd="sng" w="13800">
            <a:solidFill>
              <a:srgbClr val="FFFFFF">
                <a:alpha val="63919"/>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7"/>
          <p:cNvSpPr/>
          <p:nvPr/>
        </p:nvSpPr>
        <p:spPr>
          <a:xfrm>
            <a:off x="854850" y="231075"/>
            <a:ext cx="12920700" cy="8229600"/>
          </a:xfrm>
          <a:prstGeom prst="rect">
            <a:avLst/>
          </a:prstGeom>
          <a:noFill/>
          <a:ln>
            <a:noFill/>
          </a:ln>
        </p:spPr>
        <p:txBody>
          <a:bodyPr anchorCtr="0" anchor="t" bIns="45700" lIns="91425" spcFirstLastPara="1" rIns="91425" wrap="square" tIns="45700">
            <a:noAutofit/>
          </a:bodyPr>
          <a:lstStyle/>
          <a:p>
            <a:pPr indent="0" lvl="0" marL="0" rtl="0" algn="l">
              <a:lnSpc>
                <a:spcPct val="125011"/>
              </a:lnSpc>
              <a:spcBef>
                <a:spcPts val="0"/>
              </a:spcBef>
              <a:spcAft>
                <a:spcPts val="0"/>
              </a:spcAft>
              <a:buNone/>
            </a:pPr>
            <a:r>
              <a:rPr lang="en-US" sz="3300">
                <a:solidFill>
                  <a:srgbClr val="312F2B"/>
                </a:solidFill>
                <a:latin typeface="Gelasio"/>
                <a:ea typeface="Gelasio"/>
                <a:cs typeface="Gelasio"/>
                <a:sym typeface="Gelasio"/>
              </a:rPr>
              <a:t>Resizing Cuckoo Hash Tables:</a:t>
            </a:r>
            <a:endParaRPr sz="33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6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Cannot wait for the entire hash table to finish copying each time we resize.</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So, we resize the table GRADUALLY.</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Allocate a new hash table with d-ways, each is k times larger than the previous one.</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Now, while inserting, only insert into the new table.</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With each insert, perform a rehash operation, where one element from the old table is shifted to the new table. Deallocate old table when empty.</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Look-ups now require 2 x d parallel operations. A bit expensive.</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Also, almost half the entries fetched in lookups are useless, which pollute the cache.</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rPr lang="en-US" sz="2400">
                <a:solidFill>
                  <a:srgbClr val="312F2B"/>
                </a:solidFill>
                <a:latin typeface="Gelasio"/>
                <a:ea typeface="Gelasio"/>
                <a:cs typeface="Gelasio"/>
                <a:sym typeface="Gelasio"/>
              </a:rPr>
              <a:t>Improve to Elastic Cuckoo Hash Tables</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Each way of the OLD table is divided into </a:t>
            </a:r>
            <a:endParaRPr sz="2400">
              <a:solidFill>
                <a:srgbClr val="312F2B"/>
              </a:solidFill>
              <a:latin typeface="Gelasio"/>
              <a:ea typeface="Gelasio"/>
              <a:cs typeface="Gelasio"/>
              <a:sym typeface="Gelasio"/>
            </a:endParaRPr>
          </a:p>
          <a:p>
            <a:pPr indent="0" lvl="0" marL="457200" rtl="0" algn="l">
              <a:lnSpc>
                <a:spcPct val="125011"/>
              </a:lnSpc>
              <a:spcBef>
                <a:spcPts val="0"/>
              </a:spcBef>
              <a:spcAft>
                <a:spcPts val="0"/>
              </a:spcAft>
              <a:buNone/>
            </a:pPr>
            <a:r>
              <a:rPr lang="en-US" sz="2400">
                <a:solidFill>
                  <a:srgbClr val="312F2B"/>
                </a:solidFill>
                <a:latin typeface="Gelasio"/>
                <a:ea typeface="Gelasio"/>
                <a:cs typeface="Gelasio"/>
                <a:sym typeface="Gelasio"/>
              </a:rPr>
              <a:t>2 portions by a rehashing pointer.</a:t>
            </a:r>
            <a:endParaRPr sz="2400">
              <a:solidFill>
                <a:srgbClr val="312F2B"/>
              </a:solidFill>
              <a:latin typeface="Gelasio"/>
              <a:ea typeface="Gelasio"/>
              <a:cs typeface="Gelasio"/>
              <a:sym typeface="Gelasio"/>
            </a:endParaRPr>
          </a:p>
        </p:txBody>
      </p:sp>
      <p:pic>
        <p:nvPicPr>
          <p:cNvPr id="408" name="Google Shape;408;p47"/>
          <p:cNvPicPr preferRelativeResize="0"/>
          <p:nvPr/>
        </p:nvPicPr>
        <p:blipFill>
          <a:blip r:embed="rId4">
            <a:alphaModFix/>
          </a:blip>
          <a:stretch>
            <a:fillRect/>
          </a:stretch>
        </p:blipFill>
        <p:spPr>
          <a:xfrm>
            <a:off x="7685825" y="5194900"/>
            <a:ext cx="5011875" cy="28783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descr="preencoded.png" id="414" name="Google Shape;414;p48"/>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415" name="Google Shape;415;p48"/>
          <p:cNvSpPr/>
          <p:nvPr/>
        </p:nvSpPr>
        <p:spPr>
          <a:xfrm>
            <a:off x="98200" y="0"/>
            <a:ext cx="14630400" cy="8229600"/>
          </a:xfrm>
          <a:prstGeom prst="rect">
            <a:avLst/>
          </a:prstGeom>
          <a:solidFill>
            <a:srgbClr val="FFFFFF">
              <a:alpha val="74900"/>
            </a:srgbClr>
          </a:solidFill>
          <a:ln cap="flat" cmpd="sng" w="13800">
            <a:solidFill>
              <a:srgbClr val="FFFFFF">
                <a:alpha val="63919"/>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8"/>
          <p:cNvSpPr/>
          <p:nvPr/>
        </p:nvSpPr>
        <p:spPr>
          <a:xfrm>
            <a:off x="854850" y="231075"/>
            <a:ext cx="12920700" cy="8229600"/>
          </a:xfrm>
          <a:prstGeom prst="rect">
            <a:avLst/>
          </a:prstGeom>
          <a:noFill/>
          <a:ln>
            <a:noFill/>
          </a:ln>
        </p:spPr>
        <p:txBody>
          <a:bodyPr anchorCtr="0" anchor="t" bIns="45700" lIns="91425" spcFirstLastPara="1" rIns="91425" wrap="square" tIns="45700">
            <a:noAutofit/>
          </a:bodyPr>
          <a:lstStyle/>
          <a:p>
            <a:pPr indent="0" lvl="0" marL="0" rtl="0" algn="l">
              <a:lnSpc>
                <a:spcPct val="125011"/>
              </a:lnSpc>
              <a:spcBef>
                <a:spcPts val="0"/>
              </a:spcBef>
              <a:spcAft>
                <a:spcPts val="0"/>
              </a:spcAft>
              <a:buNone/>
            </a:pPr>
            <a:r>
              <a:t/>
            </a:r>
            <a:endParaRPr sz="33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rPr lang="en-US" sz="3300">
                <a:solidFill>
                  <a:srgbClr val="312F2B"/>
                </a:solidFill>
                <a:latin typeface="Gelasio"/>
                <a:ea typeface="Gelasio"/>
                <a:cs typeface="Gelasio"/>
                <a:sym typeface="Gelasio"/>
              </a:rPr>
              <a:t>Elastic </a:t>
            </a:r>
            <a:r>
              <a:rPr lang="en-US" sz="3300">
                <a:solidFill>
                  <a:srgbClr val="312F2B"/>
                </a:solidFill>
                <a:latin typeface="Gelasio"/>
                <a:ea typeface="Gelasio"/>
                <a:cs typeface="Gelasio"/>
                <a:sym typeface="Gelasio"/>
              </a:rPr>
              <a:t>Cuckoo Hash Tables:</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AutoNum type="arabicPeriod"/>
            </a:pPr>
            <a:r>
              <a:rPr lang="en-US" sz="2400">
                <a:solidFill>
                  <a:srgbClr val="312F2B"/>
                </a:solidFill>
                <a:latin typeface="Gelasio"/>
                <a:ea typeface="Gelasio"/>
                <a:cs typeface="Gelasio"/>
                <a:sym typeface="Gelasio"/>
              </a:rPr>
              <a:t>Lookup : Find location in OLD table first.</a:t>
            </a:r>
            <a:endParaRPr sz="2400">
              <a:solidFill>
                <a:srgbClr val="312F2B"/>
              </a:solidFill>
              <a:latin typeface="Gelasio"/>
              <a:ea typeface="Gelasio"/>
              <a:cs typeface="Gelasio"/>
              <a:sym typeface="Gelasio"/>
            </a:endParaRPr>
          </a:p>
          <a:p>
            <a:pPr indent="0" lvl="0" marL="457200" rtl="0" algn="l">
              <a:lnSpc>
                <a:spcPct val="125011"/>
              </a:lnSpc>
              <a:spcBef>
                <a:spcPts val="0"/>
              </a:spcBef>
              <a:spcAft>
                <a:spcPts val="0"/>
              </a:spcAft>
              <a:buNone/>
            </a:pPr>
            <a:r>
              <a:rPr lang="en-US" sz="2400">
                <a:solidFill>
                  <a:srgbClr val="312F2B"/>
                </a:solidFill>
                <a:latin typeface="Gelasio"/>
                <a:ea typeface="Gelasio"/>
                <a:cs typeface="Gelasio"/>
                <a:sym typeface="Gelasio"/>
              </a:rPr>
              <a:t>If index &lt; pointer, search in NEW table. </a:t>
            </a:r>
            <a:endParaRPr sz="2400">
              <a:solidFill>
                <a:srgbClr val="312F2B"/>
              </a:solidFill>
              <a:latin typeface="Gelasio"/>
              <a:ea typeface="Gelasio"/>
              <a:cs typeface="Gelasio"/>
              <a:sym typeface="Gelasio"/>
            </a:endParaRPr>
          </a:p>
          <a:p>
            <a:pPr indent="0" lvl="0" marL="457200" rtl="0" algn="l">
              <a:lnSpc>
                <a:spcPct val="125011"/>
              </a:lnSpc>
              <a:spcBef>
                <a:spcPts val="0"/>
              </a:spcBef>
              <a:spcAft>
                <a:spcPts val="0"/>
              </a:spcAft>
              <a:buNone/>
            </a:pPr>
            <a:r>
              <a:rPr lang="en-US" sz="2400">
                <a:solidFill>
                  <a:srgbClr val="312F2B"/>
                </a:solidFill>
                <a:latin typeface="Gelasio"/>
                <a:ea typeface="Gelasio"/>
                <a:cs typeface="Gelasio"/>
                <a:sym typeface="Gelasio"/>
              </a:rPr>
              <a:t>Else in OLD. So, look-ups reduced to d </a:t>
            </a:r>
            <a:endParaRPr sz="2400">
              <a:solidFill>
                <a:srgbClr val="312F2B"/>
              </a:solidFill>
              <a:latin typeface="Gelasio"/>
              <a:ea typeface="Gelasio"/>
              <a:cs typeface="Gelasio"/>
              <a:sym typeface="Gelasio"/>
            </a:endParaRPr>
          </a:p>
          <a:p>
            <a:pPr indent="0" lvl="0" marL="457200" rtl="0" algn="l">
              <a:lnSpc>
                <a:spcPct val="125011"/>
              </a:lnSpc>
              <a:spcBef>
                <a:spcPts val="0"/>
              </a:spcBef>
              <a:spcAft>
                <a:spcPts val="0"/>
              </a:spcAft>
              <a:buNone/>
            </a:pPr>
            <a:r>
              <a:rPr lang="en-US" sz="2400">
                <a:solidFill>
                  <a:srgbClr val="312F2B"/>
                </a:solidFill>
                <a:latin typeface="Gelasio"/>
                <a:ea typeface="Gelasio"/>
                <a:cs typeface="Gelasio"/>
                <a:sym typeface="Gelasio"/>
              </a:rPr>
              <a:t>parallel operations. Also, no migrated entries </a:t>
            </a:r>
            <a:endParaRPr sz="2400">
              <a:solidFill>
                <a:srgbClr val="312F2B"/>
              </a:solidFill>
              <a:latin typeface="Gelasio"/>
              <a:ea typeface="Gelasio"/>
              <a:cs typeface="Gelasio"/>
              <a:sym typeface="Gelasio"/>
            </a:endParaRPr>
          </a:p>
          <a:p>
            <a:pPr indent="0" lvl="0" marL="457200" rtl="0" algn="l">
              <a:lnSpc>
                <a:spcPct val="125011"/>
              </a:lnSpc>
              <a:spcBef>
                <a:spcPts val="0"/>
              </a:spcBef>
              <a:spcAft>
                <a:spcPts val="0"/>
              </a:spcAft>
              <a:buNone/>
            </a:pPr>
            <a:r>
              <a:rPr lang="en-US" sz="2400">
                <a:solidFill>
                  <a:srgbClr val="312F2B"/>
                </a:solidFill>
                <a:latin typeface="Gelasio"/>
                <a:ea typeface="Gelasio"/>
                <a:cs typeface="Gelasio"/>
                <a:sym typeface="Gelasio"/>
              </a:rPr>
              <a:t>fetched,  so cache pollution is minimized.</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AutoNum type="arabicPeriod"/>
            </a:pPr>
            <a:r>
              <a:rPr lang="en-US" sz="2400">
                <a:solidFill>
                  <a:srgbClr val="312F2B"/>
                </a:solidFill>
                <a:latin typeface="Gelasio"/>
                <a:ea typeface="Gelasio"/>
                <a:cs typeface="Gelasio"/>
                <a:sym typeface="Gelasio"/>
              </a:rPr>
              <a:t>Insert: Choose a random way of the OLD table first. Find hashed location.</a:t>
            </a:r>
            <a:endParaRPr sz="2400">
              <a:solidFill>
                <a:srgbClr val="312F2B"/>
              </a:solidFill>
              <a:latin typeface="Gelasio"/>
              <a:ea typeface="Gelasio"/>
              <a:cs typeface="Gelasio"/>
              <a:sym typeface="Gelasio"/>
            </a:endParaRPr>
          </a:p>
          <a:p>
            <a:pPr indent="0" lvl="0" marL="457200" rtl="0" algn="l">
              <a:lnSpc>
                <a:spcPct val="125011"/>
              </a:lnSpc>
              <a:spcBef>
                <a:spcPts val="0"/>
              </a:spcBef>
              <a:spcAft>
                <a:spcPts val="0"/>
              </a:spcAft>
              <a:buNone/>
            </a:pPr>
            <a:r>
              <a:rPr lang="en-US" sz="2400">
                <a:solidFill>
                  <a:srgbClr val="312F2B"/>
                </a:solidFill>
                <a:latin typeface="Gelasio"/>
                <a:ea typeface="Gelasio"/>
                <a:cs typeface="Gelasio"/>
                <a:sym typeface="Gelasio"/>
              </a:rPr>
              <a:t>If index &lt; pointer, insert in NEW table, since this is migrated region. Else in OLD table.</a:t>
            </a:r>
            <a:endParaRPr sz="2400">
              <a:solidFill>
                <a:srgbClr val="312F2B"/>
              </a:solidFill>
              <a:latin typeface="Gelasio"/>
              <a:ea typeface="Gelasio"/>
              <a:cs typeface="Gelasio"/>
              <a:sym typeface="Gelasio"/>
            </a:endParaRPr>
          </a:p>
          <a:p>
            <a:pPr indent="0" lvl="0" marL="457200" rtl="0" algn="l">
              <a:lnSpc>
                <a:spcPct val="125011"/>
              </a:lnSpc>
              <a:spcBef>
                <a:spcPts val="0"/>
              </a:spcBef>
              <a:spcAft>
                <a:spcPts val="0"/>
              </a:spcAft>
              <a:buNone/>
            </a:pPr>
            <a:r>
              <a:rPr lang="en-US" sz="2400">
                <a:solidFill>
                  <a:srgbClr val="312F2B"/>
                </a:solidFill>
                <a:latin typeface="Gelasio"/>
                <a:ea typeface="Gelasio"/>
                <a:cs typeface="Gelasio"/>
                <a:sym typeface="Gelasio"/>
              </a:rPr>
              <a:t>Also, continue the eviction-insertion process as earlier in case entry is already occupied.</a:t>
            </a:r>
            <a:endParaRPr sz="2400">
              <a:solidFill>
                <a:srgbClr val="312F2B"/>
              </a:solidFill>
              <a:latin typeface="Gelasio"/>
              <a:ea typeface="Gelasio"/>
              <a:cs typeface="Gelasio"/>
              <a:sym typeface="Gelasio"/>
            </a:endParaRPr>
          </a:p>
          <a:p>
            <a:pPr indent="0" lvl="0" marL="457200" rtl="0" algn="l">
              <a:lnSpc>
                <a:spcPct val="125011"/>
              </a:lnSpc>
              <a:spcBef>
                <a:spcPts val="0"/>
              </a:spcBef>
              <a:spcAft>
                <a:spcPts val="0"/>
              </a:spcAft>
              <a:buNone/>
            </a:pPr>
            <a:r>
              <a:rPr lang="en-US" sz="2400">
                <a:solidFill>
                  <a:srgbClr val="312F2B"/>
                </a:solidFill>
                <a:latin typeface="Gelasio"/>
                <a:ea typeface="Gelasio"/>
                <a:cs typeface="Gelasio"/>
                <a:sym typeface="Gelasio"/>
              </a:rPr>
              <a:t>With each insert, rehash one random element from the OLD table.</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AutoNum type="arabicPeriod"/>
            </a:pPr>
            <a:r>
              <a:rPr lang="en-US" sz="2400">
                <a:solidFill>
                  <a:srgbClr val="312F2B"/>
                </a:solidFill>
                <a:latin typeface="Gelasio"/>
                <a:ea typeface="Gelasio"/>
                <a:cs typeface="Gelasio"/>
                <a:sym typeface="Gelasio"/>
              </a:rPr>
              <a:t>Rehash: Choose a random way from the old table. Pick element at the rehashing pointer. Remove from OLD way and insert in corresponding NEW way.</a:t>
            </a:r>
            <a:endParaRPr sz="2400">
              <a:solidFill>
                <a:srgbClr val="312F2B"/>
              </a:solidFill>
              <a:latin typeface="Gelasio"/>
              <a:ea typeface="Gelasio"/>
              <a:cs typeface="Gelasio"/>
              <a:sym typeface="Gelasio"/>
            </a:endParaRPr>
          </a:p>
        </p:txBody>
      </p:sp>
      <p:pic>
        <p:nvPicPr>
          <p:cNvPr id="417" name="Google Shape;417;p48"/>
          <p:cNvPicPr preferRelativeResize="0"/>
          <p:nvPr/>
        </p:nvPicPr>
        <p:blipFill>
          <a:blip r:embed="rId4">
            <a:alphaModFix/>
          </a:blip>
          <a:stretch>
            <a:fillRect/>
          </a:stretch>
        </p:blipFill>
        <p:spPr>
          <a:xfrm>
            <a:off x="8236000" y="430375"/>
            <a:ext cx="5539550" cy="37866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pic>
        <p:nvPicPr>
          <p:cNvPr descr="preencoded.png" id="423" name="Google Shape;423;p49"/>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424" name="Google Shape;424;p49"/>
          <p:cNvSpPr/>
          <p:nvPr/>
        </p:nvSpPr>
        <p:spPr>
          <a:xfrm>
            <a:off x="98200" y="0"/>
            <a:ext cx="14630400" cy="8229600"/>
          </a:xfrm>
          <a:prstGeom prst="rect">
            <a:avLst/>
          </a:prstGeom>
          <a:solidFill>
            <a:srgbClr val="FFFFFF">
              <a:alpha val="74900"/>
            </a:srgbClr>
          </a:solidFill>
          <a:ln cap="flat" cmpd="sng" w="13800">
            <a:solidFill>
              <a:srgbClr val="FFFFFF">
                <a:alpha val="63919"/>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9"/>
          <p:cNvSpPr/>
          <p:nvPr/>
        </p:nvSpPr>
        <p:spPr>
          <a:xfrm>
            <a:off x="854850" y="720900"/>
            <a:ext cx="12920700" cy="67878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312F2B"/>
              </a:buClr>
              <a:buSzPts val="4374"/>
              <a:buFont typeface="Gelasio"/>
              <a:buNone/>
            </a:pPr>
            <a:r>
              <a:rPr lang="en-US" sz="3300">
                <a:solidFill>
                  <a:srgbClr val="312F2B"/>
                </a:solidFill>
                <a:latin typeface="Gelasio"/>
                <a:ea typeface="Gelasio"/>
                <a:cs typeface="Gelasio"/>
                <a:sym typeface="Gelasio"/>
              </a:rPr>
              <a:t>Elastic Cuckoo Page Tables:</a:t>
            </a:r>
            <a:endParaRPr sz="3300">
              <a:solidFill>
                <a:srgbClr val="312F2B"/>
              </a:solidFill>
              <a:latin typeface="Gelasio"/>
              <a:ea typeface="Gelasio"/>
              <a:cs typeface="Gelasio"/>
              <a:sym typeface="Gelasio"/>
            </a:endParaRPr>
          </a:p>
          <a:p>
            <a:pPr indent="0" lvl="0" marL="0" rtl="0" algn="l">
              <a:lnSpc>
                <a:spcPct val="125011"/>
              </a:lnSpc>
              <a:spcBef>
                <a:spcPts val="0"/>
              </a:spcBef>
              <a:spcAft>
                <a:spcPts val="0"/>
              </a:spcAft>
              <a:buClr>
                <a:schemeClr val="dk1"/>
              </a:buClr>
              <a:buSzPts val="1100"/>
              <a:buFont typeface="Arial"/>
              <a:buNone/>
            </a:pPr>
            <a:r>
              <a:t/>
            </a:r>
            <a:endParaRPr sz="33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Organize Page Tables as Elastic</a:t>
            </a:r>
            <a:endParaRPr sz="2400">
              <a:solidFill>
                <a:srgbClr val="312F2B"/>
              </a:solidFill>
              <a:latin typeface="Gelasio"/>
              <a:ea typeface="Gelasio"/>
              <a:cs typeface="Gelasio"/>
              <a:sym typeface="Gelasio"/>
            </a:endParaRPr>
          </a:p>
          <a:p>
            <a:pPr indent="0" lvl="0" marL="457200" rtl="0" algn="l">
              <a:lnSpc>
                <a:spcPct val="125011"/>
              </a:lnSpc>
              <a:spcBef>
                <a:spcPts val="0"/>
              </a:spcBef>
              <a:spcAft>
                <a:spcPts val="0"/>
              </a:spcAft>
              <a:buNone/>
            </a:pPr>
            <a:r>
              <a:rPr lang="en-US" sz="2400">
                <a:solidFill>
                  <a:srgbClr val="312F2B"/>
                </a:solidFill>
                <a:latin typeface="Gelasio"/>
                <a:ea typeface="Gelasio"/>
                <a:cs typeface="Gelasio"/>
                <a:sym typeface="Gelasio"/>
              </a:rPr>
              <a:t>Cuckoo Hash Tables. Support page</a:t>
            </a:r>
            <a:endParaRPr sz="2400">
              <a:solidFill>
                <a:srgbClr val="312F2B"/>
              </a:solidFill>
              <a:latin typeface="Gelasio"/>
              <a:ea typeface="Gelasio"/>
              <a:cs typeface="Gelasio"/>
              <a:sym typeface="Gelasio"/>
            </a:endParaRPr>
          </a:p>
          <a:p>
            <a:pPr indent="0" lvl="0" marL="457200" rtl="0" algn="l">
              <a:lnSpc>
                <a:spcPct val="125011"/>
              </a:lnSpc>
              <a:spcBef>
                <a:spcPts val="0"/>
              </a:spcBef>
              <a:spcAft>
                <a:spcPts val="0"/>
              </a:spcAft>
              <a:buNone/>
            </a:pPr>
            <a:r>
              <a:rPr lang="en-US" sz="2400">
                <a:solidFill>
                  <a:srgbClr val="312F2B"/>
                </a:solidFill>
                <a:latin typeface="Gelasio"/>
                <a:ea typeface="Gelasio"/>
                <a:cs typeface="Gelasio"/>
                <a:sym typeface="Gelasio"/>
              </a:rPr>
              <a:t>sizes: 4Kb, 2MB, 1GB.</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1 ECPT for each possible page size.</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Use VPN tags for indexing into the</a:t>
            </a:r>
            <a:endParaRPr sz="2400">
              <a:solidFill>
                <a:srgbClr val="312F2B"/>
              </a:solidFill>
              <a:latin typeface="Gelasio"/>
              <a:ea typeface="Gelasio"/>
              <a:cs typeface="Gelasio"/>
              <a:sym typeface="Gelasio"/>
            </a:endParaRPr>
          </a:p>
          <a:p>
            <a:pPr indent="0" lvl="0" marL="457200" rtl="0" algn="l">
              <a:lnSpc>
                <a:spcPct val="125011"/>
              </a:lnSpc>
              <a:spcBef>
                <a:spcPts val="0"/>
              </a:spcBef>
              <a:spcAft>
                <a:spcPts val="0"/>
              </a:spcAft>
              <a:buNone/>
            </a:pPr>
            <a:r>
              <a:rPr lang="en-US" sz="2400">
                <a:solidFill>
                  <a:srgbClr val="312F2B"/>
                </a:solidFill>
                <a:latin typeface="Gelasio"/>
                <a:ea typeface="Gelasio"/>
                <a:cs typeface="Gelasio"/>
                <a:sym typeface="Gelasio"/>
              </a:rPr>
              <a:t>page tables.</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We do not know what size the target</a:t>
            </a:r>
            <a:endParaRPr sz="2400">
              <a:solidFill>
                <a:srgbClr val="312F2B"/>
              </a:solidFill>
              <a:latin typeface="Gelasio"/>
              <a:ea typeface="Gelasio"/>
              <a:cs typeface="Gelasio"/>
              <a:sym typeface="Gelasio"/>
            </a:endParaRPr>
          </a:p>
          <a:p>
            <a:pPr indent="0" lvl="0" marL="457200" rtl="0" algn="l">
              <a:lnSpc>
                <a:spcPct val="125011"/>
              </a:lnSpc>
              <a:spcBef>
                <a:spcPts val="0"/>
              </a:spcBef>
              <a:spcAft>
                <a:spcPts val="0"/>
              </a:spcAft>
              <a:buNone/>
            </a:pPr>
            <a:r>
              <a:rPr lang="en-US" sz="2400">
                <a:solidFill>
                  <a:srgbClr val="312F2B"/>
                </a:solidFill>
                <a:latin typeface="Gelasio"/>
                <a:ea typeface="Gelasio"/>
                <a:cs typeface="Gelasio"/>
                <a:sym typeface="Gelasio"/>
              </a:rPr>
              <a:t>page is. So, try out ALL translations</a:t>
            </a:r>
            <a:endParaRPr sz="2400">
              <a:solidFill>
                <a:srgbClr val="312F2B"/>
              </a:solidFill>
              <a:latin typeface="Gelasio"/>
              <a:ea typeface="Gelasio"/>
              <a:cs typeface="Gelasio"/>
              <a:sym typeface="Gelasio"/>
            </a:endParaRPr>
          </a:p>
          <a:p>
            <a:pPr indent="0" lvl="0" marL="457200" rtl="0" algn="l">
              <a:lnSpc>
                <a:spcPct val="125011"/>
              </a:lnSpc>
              <a:spcBef>
                <a:spcPts val="0"/>
              </a:spcBef>
              <a:spcAft>
                <a:spcPts val="0"/>
              </a:spcAft>
              <a:buNone/>
            </a:pPr>
            <a:r>
              <a:rPr lang="en-US" sz="2400">
                <a:solidFill>
                  <a:srgbClr val="312F2B"/>
                </a:solidFill>
                <a:latin typeface="Gelasio"/>
                <a:ea typeface="Gelasio"/>
                <a:cs typeface="Gelasio"/>
                <a:sym typeface="Gelasio"/>
              </a:rPr>
              <a:t>in parallel.</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S x d parallel operations.</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p:txBody>
      </p:sp>
      <p:pic>
        <p:nvPicPr>
          <p:cNvPr id="426" name="Google Shape;426;p49"/>
          <p:cNvPicPr preferRelativeResize="0"/>
          <p:nvPr/>
        </p:nvPicPr>
        <p:blipFill>
          <a:blip r:embed="rId4">
            <a:alphaModFix/>
          </a:blip>
          <a:stretch>
            <a:fillRect/>
          </a:stretch>
        </p:blipFill>
        <p:spPr>
          <a:xfrm>
            <a:off x="6837377" y="1991600"/>
            <a:ext cx="7508949" cy="3737588"/>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pic>
        <p:nvPicPr>
          <p:cNvPr descr="preencoded.png" id="432" name="Google Shape;432;p50"/>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433" name="Google Shape;433;p50"/>
          <p:cNvSpPr/>
          <p:nvPr/>
        </p:nvSpPr>
        <p:spPr>
          <a:xfrm>
            <a:off x="98200" y="0"/>
            <a:ext cx="14630400" cy="8229600"/>
          </a:xfrm>
          <a:prstGeom prst="rect">
            <a:avLst/>
          </a:prstGeom>
          <a:solidFill>
            <a:srgbClr val="FFFFFF">
              <a:alpha val="74900"/>
            </a:srgbClr>
          </a:solidFill>
          <a:ln cap="flat" cmpd="sng" w="13800">
            <a:solidFill>
              <a:srgbClr val="FFFFFF">
                <a:alpha val="63919"/>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50"/>
          <p:cNvSpPr/>
          <p:nvPr/>
        </p:nvSpPr>
        <p:spPr>
          <a:xfrm>
            <a:off x="854850" y="720900"/>
            <a:ext cx="12920700" cy="67878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312F2B"/>
              </a:buClr>
              <a:buSzPts val="4374"/>
              <a:buFont typeface="Gelasio"/>
              <a:buNone/>
            </a:pPr>
            <a:r>
              <a:rPr lang="en-US" sz="3300">
                <a:solidFill>
                  <a:srgbClr val="312F2B"/>
                </a:solidFill>
                <a:latin typeface="Gelasio"/>
                <a:ea typeface="Gelasio"/>
                <a:cs typeface="Gelasio"/>
                <a:sym typeface="Gelasio"/>
              </a:rPr>
              <a:t>Example of Virtual</a:t>
            </a:r>
            <a:r>
              <a:rPr b="1" lang="en-US" sz="3300">
                <a:solidFill>
                  <a:srgbClr val="312F2B"/>
                </a:solidFill>
                <a:latin typeface="Gelasio"/>
                <a:ea typeface="Gelasio"/>
                <a:cs typeface="Gelasio"/>
                <a:sym typeface="Gelasio"/>
              </a:rPr>
              <a:t>-&gt;</a:t>
            </a:r>
            <a:r>
              <a:rPr lang="en-US" sz="3300">
                <a:solidFill>
                  <a:srgbClr val="312F2B"/>
                </a:solidFill>
                <a:latin typeface="Gelasio"/>
                <a:ea typeface="Gelasio"/>
                <a:cs typeface="Gelasio"/>
                <a:sym typeface="Gelasio"/>
              </a:rPr>
              <a:t>Physical Address Translation using ECPTs:</a:t>
            </a:r>
            <a:endParaRPr sz="3300">
              <a:solidFill>
                <a:srgbClr val="312F2B"/>
              </a:solidFill>
              <a:latin typeface="Gelasio"/>
              <a:ea typeface="Gelasio"/>
              <a:cs typeface="Gelasio"/>
              <a:sym typeface="Gelasio"/>
            </a:endParaRPr>
          </a:p>
          <a:p>
            <a:pPr indent="0" lvl="0" marL="0" rtl="0" algn="l">
              <a:lnSpc>
                <a:spcPct val="125011"/>
              </a:lnSpc>
              <a:spcBef>
                <a:spcPts val="0"/>
              </a:spcBef>
              <a:spcAft>
                <a:spcPts val="0"/>
              </a:spcAft>
              <a:buClr>
                <a:schemeClr val="dk1"/>
              </a:buClr>
              <a:buSzPts val="1100"/>
              <a:buFont typeface="Arial"/>
              <a:buNone/>
            </a:pPr>
            <a:r>
              <a:t/>
            </a:r>
            <a:endParaRPr sz="33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4KB Page Size ECPT example.</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8 consecutive translation clustered together for spatial locality.</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Organized to fit perfectly into a 64-byte cache line.</a:t>
            </a:r>
            <a:endParaRPr sz="2400">
              <a:solidFill>
                <a:srgbClr val="312F2B"/>
              </a:solidFill>
              <a:latin typeface="Gelasio"/>
              <a:ea typeface="Gelasio"/>
              <a:cs typeface="Gelasio"/>
              <a:sym typeface="Gelasio"/>
            </a:endParaRPr>
          </a:p>
        </p:txBody>
      </p:sp>
      <p:pic>
        <p:nvPicPr>
          <p:cNvPr id="435" name="Google Shape;435;p50"/>
          <p:cNvPicPr preferRelativeResize="0"/>
          <p:nvPr/>
        </p:nvPicPr>
        <p:blipFill>
          <a:blip r:embed="rId4">
            <a:alphaModFix/>
          </a:blip>
          <a:stretch>
            <a:fillRect/>
          </a:stretch>
        </p:blipFill>
        <p:spPr>
          <a:xfrm>
            <a:off x="2735038" y="1382725"/>
            <a:ext cx="9160325" cy="44621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pic>
        <p:nvPicPr>
          <p:cNvPr descr="preencoded.png" id="441" name="Google Shape;441;p51"/>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442" name="Google Shape;442;p51"/>
          <p:cNvSpPr/>
          <p:nvPr/>
        </p:nvSpPr>
        <p:spPr>
          <a:xfrm>
            <a:off x="98200" y="0"/>
            <a:ext cx="14630400" cy="8229600"/>
          </a:xfrm>
          <a:prstGeom prst="rect">
            <a:avLst/>
          </a:prstGeom>
          <a:solidFill>
            <a:srgbClr val="FFFFFF">
              <a:alpha val="74900"/>
            </a:srgbClr>
          </a:solidFill>
          <a:ln cap="flat" cmpd="sng" w="13800">
            <a:solidFill>
              <a:srgbClr val="FFFFFF">
                <a:alpha val="63919"/>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1"/>
          <p:cNvSpPr/>
          <p:nvPr/>
        </p:nvSpPr>
        <p:spPr>
          <a:xfrm>
            <a:off x="854850" y="720900"/>
            <a:ext cx="12920700" cy="6787800"/>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312F2B"/>
              </a:buClr>
              <a:buSzPts val="4374"/>
              <a:buFont typeface="Gelasio"/>
              <a:buNone/>
            </a:pPr>
            <a:r>
              <a:rPr lang="en-US" sz="3300">
                <a:solidFill>
                  <a:srgbClr val="312F2B"/>
                </a:solidFill>
                <a:latin typeface="Gelasio"/>
                <a:ea typeface="Gelasio"/>
                <a:cs typeface="Gelasio"/>
                <a:sym typeface="Gelasio"/>
              </a:rPr>
              <a:t>Cuckoo Walk Tables:</a:t>
            </a:r>
            <a:endParaRPr sz="33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33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33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S x d degree of parallelism can be further reduced using Cuckoo Walk Tables.</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Each ECPT has a corresponding CWT (also organized as Elastic Cuckoo Hash Tables), which store precise information about which directions of these S x d to explore for a particular range (section) of virtual address.</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The Cuckoo Walk Tables can further be cached as Cuckoo Walk Caches (CWCs).</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p:txBody>
      </p:sp>
      <p:pic>
        <p:nvPicPr>
          <p:cNvPr id="444" name="Google Shape;444;p51"/>
          <p:cNvPicPr preferRelativeResize="0"/>
          <p:nvPr/>
        </p:nvPicPr>
        <p:blipFill>
          <a:blip r:embed="rId4">
            <a:alphaModFix/>
          </a:blip>
          <a:stretch>
            <a:fillRect/>
          </a:stretch>
        </p:blipFill>
        <p:spPr>
          <a:xfrm>
            <a:off x="1896038" y="1521625"/>
            <a:ext cx="10838325" cy="2815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1" name="Shape 51"/>
        <p:cNvGrpSpPr/>
        <p:nvPr/>
      </p:nvGrpSpPr>
      <p:grpSpPr>
        <a:xfrm>
          <a:off x="0" y="0"/>
          <a:ext cx="0" cy="0"/>
          <a:chOff x="0" y="0"/>
          <a:chExt cx="0" cy="0"/>
        </a:xfrm>
      </p:grpSpPr>
      <p:pic>
        <p:nvPicPr>
          <p:cNvPr descr="preencoded.png" id="52" name="Google Shape;52;p7"/>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53" name="Google Shape;53;p7"/>
          <p:cNvSpPr/>
          <p:nvPr/>
        </p:nvSpPr>
        <p:spPr>
          <a:xfrm>
            <a:off x="0" y="0"/>
            <a:ext cx="14630400" cy="8896200"/>
          </a:xfrm>
          <a:prstGeom prst="rect">
            <a:avLst/>
          </a:prstGeom>
          <a:solidFill>
            <a:srgbClr val="FFFFFF">
              <a:alpha val="74900"/>
            </a:srgbClr>
          </a:solidFill>
          <a:ln cap="flat" cmpd="sng" w="9625">
            <a:solidFill>
              <a:srgbClr val="FFFFFF">
                <a:alpha val="63919"/>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7"/>
          <p:cNvSpPr/>
          <p:nvPr/>
        </p:nvSpPr>
        <p:spPr>
          <a:xfrm>
            <a:off x="2482002" y="412200"/>
            <a:ext cx="11037900" cy="486000"/>
          </a:xfrm>
          <a:prstGeom prst="rect">
            <a:avLst/>
          </a:prstGeom>
          <a:noFill/>
          <a:ln>
            <a:noFill/>
          </a:ln>
        </p:spPr>
        <p:txBody>
          <a:bodyPr anchorCtr="0" anchor="t" bIns="45700" lIns="91425" spcFirstLastPara="1" rIns="91425" wrap="square" tIns="45700">
            <a:noAutofit/>
          </a:bodyPr>
          <a:lstStyle/>
          <a:p>
            <a:pPr indent="0" lvl="0" marL="0" marR="0" rtl="0" algn="l">
              <a:lnSpc>
                <a:spcPct val="124983"/>
              </a:lnSpc>
              <a:spcBef>
                <a:spcPts val="0"/>
              </a:spcBef>
              <a:spcAft>
                <a:spcPts val="0"/>
              </a:spcAft>
              <a:buClr>
                <a:srgbClr val="312F2B"/>
              </a:buClr>
              <a:buSzPts val="3062"/>
              <a:buFont typeface="Gelasio"/>
              <a:buNone/>
            </a:pPr>
            <a:r>
              <a:rPr lang="en-US" sz="4350">
                <a:solidFill>
                  <a:srgbClr val="312F2B"/>
                </a:solidFill>
                <a:latin typeface="Gelasio"/>
                <a:ea typeface="Gelasio"/>
                <a:cs typeface="Gelasio"/>
                <a:sym typeface="Gelasio"/>
              </a:rPr>
              <a:t>Research Challenges</a:t>
            </a:r>
            <a:endParaRPr b="0" i="0" sz="4350" u="none" cap="none" strike="noStrike">
              <a:solidFill>
                <a:schemeClr val="dk1"/>
              </a:solidFill>
              <a:latin typeface="Calibri"/>
              <a:ea typeface="Calibri"/>
              <a:cs typeface="Calibri"/>
              <a:sym typeface="Calibri"/>
            </a:endParaRPr>
          </a:p>
        </p:txBody>
      </p:sp>
      <p:sp>
        <p:nvSpPr>
          <p:cNvPr id="55" name="Google Shape;55;p7"/>
          <p:cNvSpPr txBox="1"/>
          <p:nvPr/>
        </p:nvSpPr>
        <p:spPr>
          <a:xfrm>
            <a:off x="2638925" y="1299050"/>
            <a:ext cx="11239200" cy="7039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US" sz="2400"/>
              <a:t>Handling Major Page Faults and Mixed Workloads:</a:t>
            </a:r>
            <a:endParaRPr sz="2400"/>
          </a:p>
          <a:p>
            <a:pPr indent="-381000" lvl="1" marL="914400" rtl="0" algn="l">
              <a:spcBef>
                <a:spcPts val="0"/>
              </a:spcBef>
              <a:spcAft>
                <a:spcPts val="0"/>
              </a:spcAft>
              <a:buSzPts val="2400"/>
              <a:buChar char="○"/>
            </a:pPr>
            <a:r>
              <a:rPr lang="en-US" sz="2400"/>
              <a:t>The current focus is on minor page faults, but handling major page faults and scenarios with mixed workloads (involving both minor and major page faults) presents additional challenges. Research is needed to extend the MFOE approach to efficiently address major page faults without compromising performance.</a:t>
            </a:r>
            <a:endParaRPr sz="2400"/>
          </a:p>
          <a:p>
            <a:pPr indent="-381000" lvl="0" marL="457200" rtl="0" algn="l">
              <a:spcBef>
                <a:spcPts val="0"/>
              </a:spcBef>
              <a:spcAft>
                <a:spcPts val="0"/>
              </a:spcAft>
              <a:buSzPts val="2400"/>
              <a:buChar char="●"/>
            </a:pPr>
            <a:r>
              <a:rPr lang="en-US" sz="2400"/>
              <a:t>User-Space Compatibility and Application Awareness:</a:t>
            </a:r>
            <a:endParaRPr sz="2400"/>
          </a:p>
          <a:p>
            <a:pPr indent="-381000" lvl="1" marL="914400" rtl="0" algn="l">
              <a:spcBef>
                <a:spcPts val="0"/>
              </a:spcBef>
              <a:spcAft>
                <a:spcPts val="0"/>
              </a:spcAft>
              <a:buSzPts val="2400"/>
              <a:buChar char="○"/>
            </a:pPr>
            <a:r>
              <a:rPr lang="en-US" sz="2400"/>
              <a:t>Ensuring that MFOE is compatible with user-space applications and does not introduce compatibility issues or unexpected behaviors is essential. Research challenges may involve understanding the impact on applications with specific memory access patterns and ensuring widespread applicability.</a:t>
            </a:r>
            <a:endParaRPr sz="2400"/>
          </a:p>
          <a:p>
            <a:pPr indent="-381000" lvl="0" marL="457200" rtl="0" algn="l">
              <a:spcBef>
                <a:spcPts val="0"/>
              </a:spcBef>
              <a:spcAft>
                <a:spcPts val="0"/>
              </a:spcAft>
              <a:buSzPts val="2400"/>
              <a:buChar char="●"/>
            </a:pPr>
            <a:r>
              <a:rPr lang="en-US" sz="2400"/>
              <a:t>Adaptability to Non-volatile Memory (NVM) Devices:</a:t>
            </a:r>
            <a:endParaRPr sz="2400"/>
          </a:p>
          <a:p>
            <a:pPr indent="-381000" lvl="1" marL="914400" rtl="0" algn="l">
              <a:spcBef>
                <a:spcPts val="0"/>
              </a:spcBef>
              <a:spcAft>
                <a:spcPts val="0"/>
              </a:spcAft>
              <a:buSzPts val="2400"/>
              <a:buChar char="○"/>
            </a:pPr>
            <a:r>
              <a:rPr lang="en-US" sz="2400"/>
              <a:t>As the solution is designed for systems with NVM devices, further investigation is needed to optimize the MFOE approach specifically for these technologies. Handling memory access through file system APIs without incurring page faults introduces unique challenges that require careful consideration.</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descr="preencoded.png" id="450" name="Google Shape;450;p52"/>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451" name="Google Shape;451;p52"/>
          <p:cNvSpPr/>
          <p:nvPr/>
        </p:nvSpPr>
        <p:spPr>
          <a:xfrm>
            <a:off x="98200" y="0"/>
            <a:ext cx="14630400" cy="8229600"/>
          </a:xfrm>
          <a:prstGeom prst="rect">
            <a:avLst/>
          </a:prstGeom>
          <a:solidFill>
            <a:srgbClr val="FFFFFF">
              <a:alpha val="74900"/>
            </a:srgbClr>
          </a:solidFill>
          <a:ln cap="flat" cmpd="sng" w="13800">
            <a:solidFill>
              <a:srgbClr val="FFFFFF">
                <a:alpha val="63919"/>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52"/>
          <p:cNvSpPr/>
          <p:nvPr/>
        </p:nvSpPr>
        <p:spPr>
          <a:xfrm>
            <a:off x="854850" y="231075"/>
            <a:ext cx="12920700" cy="6787800"/>
          </a:xfrm>
          <a:prstGeom prst="rect">
            <a:avLst/>
          </a:prstGeom>
          <a:noFill/>
          <a:ln>
            <a:noFill/>
          </a:ln>
        </p:spPr>
        <p:txBody>
          <a:bodyPr anchorCtr="0" anchor="t" bIns="45700" lIns="91425" spcFirstLastPara="1" rIns="91425" wrap="square" tIns="45700">
            <a:noAutofit/>
          </a:bodyPr>
          <a:lstStyle/>
          <a:p>
            <a:pPr indent="0" lvl="0" marL="0" rtl="0" algn="l">
              <a:lnSpc>
                <a:spcPct val="125011"/>
              </a:lnSpc>
              <a:spcBef>
                <a:spcPts val="0"/>
              </a:spcBef>
              <a:spcAft>
                <a:spcPts val="0"/>
              </a:spcAft>
              <a:buClr>
                <a:schemeClr val="dk1"/>
              </a:buClr>
              <a:buSzPts val="1100"/>
              <a:buFont typeface="Arial"/>
              <a:buNone/>
            </a:pPr>
            <a:r>
              <a:rPr lang="en-US" sz="3300">
                <a:solidFill>
                  <a:srgbClr val="312F2B"/>
                </a:solidFill>
                <a:latin typeface="Gelasio"/>
                <a:ea typeface="Gelasio"/>
                <a:cs typeface="Gelasio"/>
                <a:sym typeface="Gelasio"/>
              </a:rPr>
              <a:t>Contributions:</a:t>
            </a:r>
            <a:endParaRPr sz="33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A purely software-level approach to replace the legacy radix page tables.</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First to exploit the parallelism provided by modern memory hardware.</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Scalable to very huge memory sizes.</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rPr lang="en-US" sz="3300">
                <a:solidFill>
                  <a:srgbClr val="312F2B"/>
                </a:solidFill>
                <a:latin typeface="Gelasio"/>
                <a:ea typeface="Gelasio"/>
                <a:cs typeface="Gelasio"/>
                <a:sym typeface="Gelasio"/>
              </a:rPr>
              <a:t>Evaluation:</a:t>
            </a:r>
            <a:endParaRPr sz="33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Achieved 3%-28% (mean 11%) improvement in application runtimes.</a:t>
            </a:r>
            <a:endParaRPr sz="2400">
              <a:solidFill>
                <a:srgbClr val="312F2B"/>
              </a:solidFill>
              <a:latin typeface="Gelasio"/>
              <a:ea typeface="Gelasio"/>
              <a:cs typeface="Gelasio"/>
              <a:sym typeface="Gelasio"/>
            </a:endParaRPr>
          </a:p>
          <a:p>
            <a:pPr indent="-381000" lvl="0" marL="457200" rtl="0" algn="l">
              <a:lnSpc>
                <a:spcPct val="125011"/>
              </a:lnSpc>
              <a:spcBef>
                <a:spcPts val="0"/>
              </a:spcBef>
              <a:spcAft>
                <a:spcPts val="0"/>
              </a:spcAft>
              <a:buClr>
                <a:srgbClr val="312F2B"/>
              </a:buClr>
              <a:buSzPts val="2400"/>
              <a:buFont typeface="Gelasio"/>
              <a:buChar char="●"/>
            </a:pPr>
            <a:r>
              <a:rPr lang="en-US" sz="2400">
                <a:solidFill>
                  <a:srgbClr val="312F2B"/>
                </a:solidFill>
                <a:latin typeface="Gelasio"/>
                <a:ea typeface="Gelasio"/>
                <a:cs typeface="Gelasio"/>
                <a:sym typeface="Gelasio"/>
              </a:rPr>
              <a:t>Reduced overall MMU overhead by 34%-41%.</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a:p>
            <a:pPr indent="0" lvl="0" marL="0" rtl="0" algn="l">
              <a:lnSpc>
                <a:spcPct val="125011"/>
              </a:lnSpc>
              <a:spcBef>
                <a:spcPts val="0"/>
              </a:spcBef>
              <a:spcAft>
                <a:spcPts val="0"/>
              </a:spcAft>
              <a:buNone/>
            </a:pPr>
            <a:r>
              <a:t/>
            </a:r>
            <a:endParaRPr sz="2400">
              <a:solidFill>
                <a:srgbClr val="312F2B"/>
              </a:solidFill>
              <a:latin typeface="Gelasio"/>
              <a:ea typeface="Gelasio"/>
              <a:cs typeface="Gelasio"/>
              <a:sym typeface="Gelasio"/>
            </a:endParaRPr>
          </a:p>
        </p:txBody>
      </p:sp>
      <p:pic>
        <p:nvPicPr>
          <p:cNvPr id="453" name="Google Shape;453;p52"/>
          <p:cNvPicPr preferRelativeResize="0"/>
          <p:nvPr/>
        </p:nvPicPr>
        <p:blipFill>
          <a:blip r:embed="rId4">
            <a:alphaModFix/>
          </a:blip>
          <a:stretch>
            <a:fillRect/>
          </a:stretch>
        </p:blipFill>
        <p:spPr>
          <a:xfrm>
            <a:off x="2027327" y="4291402"/>
            <a:ext cx="10670165" cy="3938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descr="preencoded.png" id="61" name="Google Shape;61;p8"/>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62" name="Google Shape;62;p8"/>
          <p:cNvSpPr/>
          <p:nvPr/>
        </p:nvSpPr>
        <p:spPr>
          <a:xfrm>
            <a:off x="0" y="0"/>
            <a:ext cx="14630400" cy="8896200"/>
          </a:xfrm>
          <a:prstGeom prst="rect">
            <a:avLst/>
          </a:prstGeom>
          <a:solidFill>
            <a:srgbClr val="FFFFFF">
              <a:alpha val="74900"/>
            </a:srgbClr>
          </a:solidFill>
          <a:ln cap="flat" cmpd="sng" w="9625">
            <a:solidFill>
              <a:srgbClr val="FFFFFF">
                <a:alpha val="63919"/>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8"/>
          <p:cNvSpPr/>
          <p:nvPr/>
        </p:nvSpPr>
        <p:spPr>
          <a:xfrm>
            <a:off x="2125025" y="412200"/>
            <a:ext cx="11037900" cy="741600"/>
          </a:xfrm>
          <a:prstGeom prst="rect">
            <a:avLst/>
          </a:prstGeom>
          <a:noFill/>
          <a:ln>
            <a:noFill/>
          </a:ln>
        </p:spPr>
        <p:txBody>
          <a:bodyPr anchorCtr="0" anchor="t" bIns="45700" lIns="91425" spcFirstLastPara="1" rIns="91425" wrap="square" tIns="45700">
            <a:noAutofit/>
          </a:bodyPr>
          <a:lstStyle/>
          <a:p>
            <a:pPr indent="0" lvl="0" marL="0" rtl="0" algn="l">
              <a:lnSpc>
                <a:spcPct val="125011"/>
              </a:lnSpc>
              <a:spcBef>
                <a:spcPts val="0"/>
              </a:spcBef>
              <a:spcAft>
                <a:spcPts val="0"/>
              </a:spcAft>
              <a:buClr>
                <a:srgbClr val="312F2B"/>
              </a:buClr>
              <a:buSzPts val="4374"/>
              <a:buFont typeface="Gelasio"/>
              <a:buNone/>
            </a:pPr>
            <a:r>
              <a:rPr lang="en-US" sz="4374">
                <a:solidFill>
                  <a:srgbClr val="312F2B"/>
                </a:solidFill>
                <a:latin typeface="Gelasio"/>
                <a:ea typeface="Gelasio"/>
                <a:cs typeface="Gelasio"/>
                <a:sym typeface="Gelasio"/>
              </a:rPr>
              <a:t>Core Solution Idea</a:t>
            </a:r>
            <a:endParaRPr sz="4374">
              <a:solidFill>
                <a:schemeClr val="dk1"/>
              </a:solidFill>
              <a:latin typeface="Calibri"/>
              <a:ea typeface="Calibri"/>
              <a:cs typeface="Calibri"/>
              <a:sym typeface="Calibri"/>
            </a:endParaRPr>
          </a:p>
          <a:p>
            <a:pPr indent="0" lvl="0" marL="0" marR="0" rtl="0" algn="l">
              <a:lnSpc>
                <a:spcPct val="124983"/>
              </a:lnSpc>
              <a:spcBef>
                <a:spcPts val="0"/>
              </a:spcBef>
              <a:spcAft>
                <a:spcPts val="0"/>
              </a:spcAft>
              <a:buClr>
                <a:srgbClr val="312F2B"/>
              </a:buClr>
              <a:buSzPts val="3062"/>
              <a:buFont typeface="Gelasio"/>
              <a:buNone/>
            </a:pPr>
            <a:r>
              <a:t/>
            </a:r>
            <a:endParaRPr sz="4350">
              <a:solidFill>
                <a:srgbClr val="312F2B"/>
              </a:solidFill>
              <a:latin typeface="Gelasio"/>
              <a:ea typeface="Gelasio"/>
              <a:cs typeface="Gelasio"/>
              <a:sym typeface="Gelasio"/>
            </a:endParaRPr>
          </a:p>
        </p:txBody>
      </p:sp>
      <p:sp>
        <p:nvSpPr>
          <p:cNvPr id="64" name="Google Shape;64;p8"/>
          <p:cNvSpPr txBox="1"/>
          <p:nvPr/>
        </p:nvSpPr>
        <p:spPr>
          <a:xfrm>
            <a:off x="2281925" y="1299050"/>
            <a:ext cx="11239200" cy="7039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en-US" sz="2400">
                <a:solidFill>
                  <a:schemeClr val="dk1"/>
                </a:solidFill>
              </a:rPr>
              <a:t>implementation of a Minor Fault Offload Engine (</a:t>
            </a:r>
            <a:r>
              <a:rPr b="1" lang="en-US" sz="2400">
                <a:solidFill>
                  <a:schemeClr val="dk1"/>
                </a:solidFill>
              </a:rPr>
              <a:t>MFOE</a:t>
            </a:r>
            <a:r>
              <a:rPr lang="en-US" sz="2400">
                <a:solidFill>
                  <a:schemeClr val="dk1"/>
                </a:solidFill>
              </a:rPr>
              <a:t>)</a:t>
            </a:r>
            <a:endParaRPr sz="2400">
              <a:solidFill>
                <a:schemeClr val="dk1"/>
              </a:solidFill>
            </a:endParaRPr>
          </a:p>
          <a:p>
            <a:pPr indent="-381000" lvl="0" marL="457200" rtl="0" algn="l">
              <a:spcBef>
                <a:spcPts val="0"/>
              </a:spcBef>
              <a:spcAft>
                <a:spcPts val="0"/>
              </a:spcAft>
              <a:buClr>
                <a:schemeClr val="dk1"/>
              </a:buClr>
              <a:buSzPts val="2400"/>
              <a:buChar char="●"/>
            </a:pPr>
            <a:r>
              <a:rPr b="1" lang="en-US" sz="2400">
                <a:solidFill>
                  <a:schemeClr val="dk1"/>
                </a:solidFill>
              </a:rPr>
              <a:t>optimized hardware </a:t>
            </a:r>
            <a:r>
              <a:rPr lang="en-US" sz="2400">
                <a:solidFill>
                  <a:schemeClr val="dk1"/>
                </a:solidFill>
              </a:rPr>
              <a:t>page fault handling,</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introducing </a:t>
            </a:r>
            <a:r>
              <a:rPr b="1" lang="en-US" sz="2400">
                <a:solidFill>
                  <a:schemeClr val="dk1"/>
                </a:solidFill>
              </a:rPr>
              <a:t>system calls</a:t>
            </a:r>
            <a:r>
              <a:rPr lang="en-US" sz="2400">
                <a:solidFill>
                  <a:schemeClr val="dk1"/>
                </a:solidFill>
              </a:rPr>
              <a:t> like MFOE_enable to activate pre-allocated physical frames per core.</a:t>
            </a:r>
            <a:endParaRPr sz="2400">
              <a:solidFill>
                <a:schemeClr val="dk1"/>
              </a:solidFill>
            </a:endParaRPr>
          </a:p>
          <a:p>
            <a:pPr indent="-381000" lvl="0" marL="457200" rtl="0" algn="l">
              <a:spcBef>
                <a:spcPts val="0"/>
              </a:spcBef>
              <a:spcAft>
                <a:spcPts val="0"/>
              </a:spcAft>
              <a:buClr>
                <a:schemeClr val="dk1"/>
              </a:buClr>
              <a:buSzPts val="2400"/>
              <a:buChar char="●"/>
            </a:pPr>
            <a:r>
              <a:rPr b="1" lang="en-US" sz="2400">
                <a:solidFill>
                  <a:schemeClr val="dk1"/>
                </a:solidFill>
              </a:rPr>
              <a:t>Pre-allocation </a:t>
            </a:r>
            <a:r>
              <a:rPr lang="en-US" sz="2400">
                <a:solidFill>
                  <a:schemeClr val="dk1"/>
                </a:solidFill>
              </a:rPr>
              <a:t>tables, adopting a lockless ring buffer architecture, facilitate efficient page fault handling, and a per-core allocation policy </a:t>
            </a:r>
            <a:r>
              <a:rPr b="1" lang="en-US" sz="2400">
                <a:solidFill>
                  <a:schemeClr val="dk1"/>
                </a:solidFill>
              </a:rPr>
              <a:t>minimizes</a:t>
            </a:r>
            <a:r>
              <a:rPr lang="en-US" sz="2400">
                <a:solidFill>
                  <a:schemeClr val="dk1"/>
                </a:solidFill>
              </a:rPr>
              <a:t> Non-Uniform Memory Access inefficiencies. </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integrates post-page fault processing, enhancing system efficiency by periodically replenishing pre-allocated pages. </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The </a:t>
            </a:r>
            <a:r>
              <a:rPr b="1" lang="en-US" sz="2400">
                <a:solidFill>
                  <a:schemeClr val="dk1"/>
                </a:solidFill>
              </a:rPr>
              <a:t>solution targets </a:t>
            </a:r>
            <a:r>
              <a:rPr lang="en-US" sz="2400">
                <a:solidFill>
                  <a:schemeClr val="dk1"/>
                </a:solidFill>
              </a:rPr>
              <a:t>a reduction in overall page fault-related latency, optimizing performance for real-world applications.</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descr="preencoded.png" id="70" name="Google Shape;70;p9"/>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71" name="Google Shape;71;p9"/>
          <p:cNvSpPr/>
          <p:nvPr/>
        </p:nvSpPr>
        <p:spPr>
          <a:xfrm>
            <a:off x="0" y="0"/>
            <a:ext cx="14630400" cy="8896200"/>
          </a:xfrm>
          <a:prstGeom prst="rect">
            <a:avLst/>
          </a:prstGeom>
          <a:solidFill>
            <a:srgbClr val="FFFFFF">
              <a:alpha val="74900"/>
            </a:srgbClr>
          </a:solidFill>
          <a:ln cap="flat" cmpd="sng" w="9625">
            <a:solidFill>
              <a:srgbClr val="FFFFFF">
                <a:alpha val="63919"/>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9"/>
          <p:cNvSpPr/>
          <p:nvPr/>
        </p:nvSpPr>
        <p:spPr>
          <a:xfrm>
            <a:off x="2482002" y="412200"/>
            <a:ext cx="11037900" cy="486000"/>
          </a:xfrm>
          <a:prstGeom prst="rect">
            <a:avLst/>
          </a:prstGeom>
          <a:noFill/>
          <a:ln>
            <a:noFill/>
          </a:ln>
        </p:spPr>
        <p:txBody>
          <a:bodyPr anchorCtr="0" anchor="t" bIns="45700" lIns="91425" spcFirstLastPara="1" rIns="91425" wrap="square" tIns="45700">
            <a:noAutofit/>
          </a:bodyPr>
          <a:lstStyle/>
          <a:p>
            <a:pPr indent="0" lvl="0" marL="0" marR="0" rtl="0" algn="l">
              <a:lnSpc>
                <a:spcPct val="124983"/>
              </a:lnSpc>
              <a:spcBef>
                <a:spcPts val="0"/>
              </a:spcBef>
              <a:spcAft>
                <a:spcPts val="0"/>
              </a:spcAft>
              <a:buClr>
                <a:srgbClr val="312F2B"/>
              </a:buClr>
              <a:buSzPts val="3062"/>
              <a:buFont typeface="Gelasio"/>
              <a:buNone/>
            </a:pPr>
            <a:r>
              <a:rPr b="0" i="0" lang="en-US" sz="4350" u="none" cap="none" strike="noStrike">
                <a:solidFill>
                  <a:srgbClr val="312F2B"/>
                </a:solidFill>
                <a:latin typeface="Gelasio"/>
                <a:ea typeface="Gelasio"/>
                <a:cs typeface="Gelasio"/>
                <a:sym typeface="Gelasio"/>
              </a:rPr>
              <a:t>Design Overview</a:t>
            </a:r>
            <a:endParaRPr b="0" i="0" sz="4350" u="none" cap="none" strike="noStrike">
              <a:solidFill>
                <a:schemeClr val="dk1"/>
              </a:solidFill>
              <a:latin typeface="Calibri"/>
              <a:ea typeface="Calibri"/>
              <a:cs typeface="Calibri"/>
              <a:sym typeface="Calibri"/>
            </a:endParaRPr>
          </a:p>
        </p:txBody>
      </p:sp>
      <p:sp>
        <p:nvSpPr>
          <p:cNvPr id="73" name="Google Shape;73;p9"/>
          <p:cNvSpPr txBox="1"/>
          <p:nvPr/>
        </p:nvSpPr>
        <p:spPr>
          <a:xfrm>
            <a:off x="2638925" y="1299050"/>
            <a:ext cx="11239200" cy="70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p:txBody>
      </p:sp>
      <p:pic>
        <p:nvPicPr>
          <p:cNvPr id="74" name="Google Shape;74;p9"/>
          <p:cNvPicPr preferRelativeResize="0"/>
          <p:nvPr/>
        </p:nvPicPr>
        <p:blipFill>
          <a:blip r:embed="rId4">
            <a:alphaModFix/>
          </a:blip>
          <a:stretch>
            <a:fillRect/>
          </a:stretch>
        </p:blipFill>
        <p:spPr>
          <a:xfrm>
            <a:off x="2482000" y="2217225"/>
            <a:ext cx="11124049" cy="3991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descr="preencoded.png" id="80" name="Google Shape;80;p10"/>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81" name="Google Shape;81;p10"/>
          <p:cNvSpPr/>
          <p:nvPr/>
        </p:nvSpPr>
        <p:spPr>
          <a:xfrm>
            <a:off x="0" y="0"/>
            <a:ext cx="14630400" cy="8896200"/>
          </a:xfrm>
          <a:prstGeom prst="rect">
            <a:avLst/>
          </a:prstGeom>
          <a:solidFill>
            <a:srgbClr val="FFFFFF">
              <a:alpha val="74900"/>
            </a:srgbClr>
          </a:solidFill>
          <a:ln cap="flat" cmpd="sng" w="9625">
            <a:solidFill>
              <a:srgbClr val="FFFFFF">
                <a:alpha val="63919"/>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0"/>
          <p:cNvSpPr/>
          <p:nvPr/>
        </p:nvSpPr>
        <p:spPr>
          <a:xfrm>
            <a:off x="2482002" y="412200"/>
            <a:ext cx="11037900" cy="486000"/>
          </a:xfrm>
          <a:prstGeom prst="rect">
            <a:avLst/>
          </a:prstGeom>
          <a:noFill/>
          <a:ln>
            <a:noFill/>
          </a:ln>
        </p:spPr>
        <p:txBody>
          <a:bodyPr anchorCtr="0" anchor="t" bIns="45700" lIns="91425" spcFirstLastPara="1" rIns="91425" wrap="square" tIns="45700">
            <a:noAutofit/>
          </a:bodyPr>
          <a:lstStyle/>
          <a:p>
            <a:pPr indent="0" lvl="0" marL="0" marR="0" rtl="0" algn="l">
              <a:lnSpc>
                <a:spcPct val="124983"/>
              </a:lnSpc>
              <a:spcBef>
                <a:spcPts val="0"/>
              </a:spcBef>
              <a:spcAft>
                <a:spcPts val="0"/>
              </a:spcAft>
              <a:buClr>
                <a:srgbClr val="312F2B"/>
              </a:buClr>
              <a:buSzPts val="3062"/>
              <a:buFont typeface="Gelasio"/>
              <a:buNone/>
            </a:pPr>
            <a:r>
              <a:rPr b="0" i="0" lang="en-US" sz="4350" u="none" cap="none" strike="noStrike">
                <a:solidFill>
                  <a:srgbClr val="312F2B"/>
                </a:solidFill>
                <a:latin typeface="Gelasio"/>
                <a:ea typeface="Gelasio"/>
                <a:cs typeface="Gelasio"/>
                <a:sym typeface="Gelasio"/>
              </a:rPr>
              <a:t>Design Overview</a:t>
            </a:r>
            <a:endParaRPr b="0" i="0" sz="4350" u="none" cap="none" strike="noStrike">
              <a:solidFill>
                <a:schemeClr val="dk1"/>
              </a:solidFill>
              <a:latin typeface="Calibri"/>
              <a:ea typeface="Calibri"/>
              <a:cs typeface="Calibri"/>
              <a:sym typeface="Calibri"/>
            </a:endParaRPr>
          </a:p>
        </p:txBody>
      </p:sp>
      <p:sp>
        <p:nvSpPr>
          <p:cNvPr id="83" name="Google Shape;83;p10"/>
          <p:cNvSpPr txBox="1"/>
          <p:nvPr/>
        </p:nvSpPr>
        <p:spPr>
          <a:xfrm>
            <a:off x="2638925" y="1299050"/>
            <a:ext cx="11239200" cy="7039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US" sz="2400"/>
              <a:t>Page Fault Handling Breakdown: </a:t>
            </a:r>
            <a:r>
              <a:rPr lang="en-US" sz="2400">
                <a:solidFill>
                  <a:schemeClr val="dk1"/>
                </a:solidFill>
              </a:rPr>
              <a:t>three parts:</a:t>
            </a:r>
            <a:endParaRPr sz="2400"/>
          </a:p>
          <a:p>
            <a:pPr indent="-381000" lvl="1" marL="914400" rtl="0" algn="l">
              <a:spcBef>
                <a:spcPts val="0"/>
              </a:spcBef>
              <a:spcAft>
                <a:spcPts val="0"/>
              </a:spcAft>
              <a:buSzPts val="2400"/>
              <a:buChar char="○"/>
            </a:pPr>
            <a:r>
              <a:rPr b="1" lang="en-US" sz="2400"/>
              <a:t>pre</a:t>
            </a:r>
            <a:r>
              <a:rPr lang="en-US" sz="2400"/>
              <a:t>-fault tasks, the </a:t>
            </a:r>
            <a:r>
              <a:rPr b="1" lang="en-US" sz="2400"/>
              <a:t>critical path </a:t>
            </a:r>
            <a:r>
              <a:rPr lang="en-US" sz="2400"/>
              <a:t>for fault handling, and </a:t>
            </a:r>
            <a:r>
              <a:rPr b="1" lang="en-US" sz="2400"/>
              <a:t>post</a:t>
            </a:r>
            <a:r>
              <a:rPr lang="en-US" sz="2400"/>
              <a:t>-fault tasks. </a:t>
            </a:r>
            <a:endParaRPr sz="2400"/>
          </a:p>
          <a:p>
            <a:pPr indent="-381000" lvl="1" marL="914400" rtl="0" algn="l">
              <a:spcBef>
                <a:spcPts val="0"/>
              </a:spcBef>
              <a:spcAft>
                <a:spcPts val="0"/>
              </a:spcAft>
              <a:buSzPts val="2400"/>
              <a:buChar char="○"/>
            </a:pPr>
            <a:r>
              <a:rPr lang="en-US" sz="2400"/>
              <a:t>offloading pre- and post-fault tasks to reduce fault handling </a:t>
            </a:r>
            <a:r>
              <a:rPr b="1" lang="en-US" sz="2400"/>
              <a:t>latency </a:t>
            </a:r>
            <a:endParaRPr b="1" sz="2400"/>
          </a:p>
          <a:p>
            <a:pPr indent="-381000" lvl="1" marL="914400" rtl="0" algn="l">
              <a:spcBef>
                <a:spcPts val="0"/>
              </a:spcBef>
              <a:spcAft>
                <a:spcPts val="0"/>
              </a:spcAft>
              <a:buSzPts val="2400"/>
              <a:buChar char="○"/>
            </a:pPr>
            <a:r>
              <a:rPr lang="en-US" sz="2400"/>
              <a:t>optimising the critical path in </a:t>
            </a:r>
            <a:r>
              <a:rPr b="1" lang="en-US" sz="2400"/>
              <a:t>hardware</a:t>
            </a:r>
            <a:r>
              <a:rPr lang="en-US" sz="2400"/>
              <a:t>.</a:t>
            </a:r>
            <a:endParaRPr sz="2400"/>
          </a:p>
          <a:p>
            <a:pPr indent="-381000" lvl="1" marL="914400" rtl="0" algn="l">
              <a:spcBef>
                <a:spcPts val="0"/>
              </a:spcBef>
              <a:spcAft>
                <a:spcPts val="0"/>
              </a:spcAft>
              <a:buSzPts val="2400"/>
              <a:buChar char="○"/>
            </a:pPr>
            <a:r>
              <a:rPr lang="en-US" sz="2400"/>
              <a:t>Pre-fault and post-fault functions are moved to a </a:t>
            </a:r>
            <a:r>
              <a:rPr b="1" lang="en-US" sz="2400"/>
              <a:t>background thread</a:t>
            </a:r>
            <a:r>
              <a:rPr lang="en-US" sz="2400"/>
              <a:t>, </a:t>
            </a:r>
            <a:r>
              <a:rPr b="1" lang="en-US" sz="2400"/>
              <a:t>eliminating their impact</a:t>
            </a:r>
            <a:r>
              <a:rPr lang="en-US" sz="2400"/>
              <a:t> on the fault handling process.</a:t>
            </a:r>
            <a:endParaRPr sz="2400"/>
          </a:p>
          <a:p>
            <a:pPr indent="-381000" lvl="0" marL="457200" rtl="0" algn="l">
              <a:spcBef>
                <a:spcPts val="0"/>
              </a:spcBef>
              <a:spcAft>
                <a:spcPts val="0"/>
              </a:spcAft>
              <a:buSzPts val="2400"/>
              <a:buChar char="●"/>
            </a:pPr>
            <a:r>
              <a:rPr lang="en-US" sz="2400"/>
              <a:t>Page Pre-allocation:</a:t>
            </a:r>
            <a:endParaRPr sz="2400"/>
          </a:p>
          <a:p>
            <a:pPr indent="-381000" lvl="1" marL="914400" rtl="0" algn="l">
              <a:spcBef>
                <a:spcPts val="0"/>
              </a:spcBef>
              <a:spcAft>
                <a:spcPts val="0"/>
              </a:spcAft>
              <a:buSzPts val="2400"/>
              <a:buChar char="○"/>
            </a:pPr>
            <a:r>
              <a:rPr lang="en-US" sz="2400"/>
              <a:t>involves </a:t>
            </a:r>
            <a:r>
              <a:rPr b="1" lang="en-US" sz="2400"/>
              <a:t>obtaining a pointer </a:t>
            </a:r>
            <a:r>
              <a:rPr lang="en-US" sz="2400"/>
              <a:t>to a struct page, (converted to the physical page frame number). </a:t>
            </a:r>
            <a:endParaRPr sz="2400"/>
          </a:p>
          <a:p>
            <a:pPr indent="-381000" lvl="1" marL="914400" rtl="0" algn="l">
              <a:spcBef>
                <a:spcPts val="0"/>
              </a:spcBef>
              <a:spcAft>
                <a:spcPts val="0"/>
              </a:spcAft>
              <a:buSzPts val="2400"/>
              <a:buChar char="○"/>
            </a:pPr>
            <a:r>
              <a:rPr lang="en-US" sz="2400"/>
              <a:t>By </a:t>
            </a:r>
            <a:r>
              <a:rPr b="1" lang="en-US" sz="2400"/>
              <a:t>saving these frame numbers </a:t>
            </a:r>
            <a:r>
              <a:rPr lang="en-US" sz="2400"/>
              <a:t>in a specific format and making them accessible to hardware</a:t>
            </a:r>
            <a:endParaRPr sz="2400"/>
          </a:p>
          <a:p>
            <a:pPr indent="-381000" lvl="1" marL="914400" rtl="0" algn="l">
              <a:spcBef>
                <a:spcPts val="0"/>
              </a:spcBef>
              <a:spcAft>
                <a:spcPts val="0"/>
              </a:spcAft>
              <a:buSzPts val="2400"/>
              <a:buChar char="○"/>
            </a:pPr>
            <a:r>
              <a:rPr b="1" lang="en-US" sz="2400"/>
              <a:t>Advantages:</a:t>
            </a:r>
            <a:r>
              <a:rPr lang="en-US" sz="2400"/>
              <a:t> Avoids blocking user applications, Eliminates the need for zeroing entire pages in the critical path, enhancing efficiency.</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descr="preencoded.png" id="89" name="Google Shape;89;p11"/>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90" name="Google Shape;90;p11"/>
          <p:cNvSpPr/>
          <p:nvPr/>
        </p:nvSpPr>
        <p:spPr>
          <a:xfrm>
            <a:off x="0" y="0"/>
            <a:ext cx="14630400" cy="8896200"/>
          </a:xfrm>
          <a:prstGeom prst="rect">
            <a:avLst/>
          </a:prstGeom>
          <a:solidFill>
            <a:srgbClr val="FFFFFF">
              <a:alpha val="74900"/>
            </a:srgbClr>
          </a:solidFill>
          <a:ln cap="flat" cmpd="sng" w="9625">
            <a:solidFill>
              <a:srgbClr val="FFFFFF">
                <a:alpha val="63919"/>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1"/>
          <p:cNvSpPr/>
          <p:nvPr/>
        </p:nvSpPr>
        <p:spPr>
          <a:xfrm>
            <a:off x="2482002" y="412200"/>
            <a:ext cx="11037900" cy="486000"/>
          </a:xfrm>
          <a:prstGeom prst="rect">
            <a:avLst/>
          </a:prstGeom>
          <a:noFill/>
          <a:ln>
            <a:noFill/>
          </a:ln>
        </p:spPr>
        <p:txBody>
          <a:bodyPr anchorCtr="0" anchor="t" bIns="45700" lIns="91425" spcFirstLastPara="1" rIns="91425" wrap="square" tIns="45700">
            <a:noAutofit/>
          </a:bodyPr>
          <a:lstStyle/>
          <a:p>
            <a:pPr indent="0" lvl="0" marL="0" marR="0" rtl="0" algn="l">
              <a:lnSpc>
                <a:spcPct val="124983"/>
              </a:lnSpc>
              <a:spcBef>
                <a:spcPts val="0"/>
              </a:spcBef>
              <a:spcAft>
                <a:spcPts val="0"/>
              </a:spcAft>
              <a:buClr>
                <a:srgbClr val="312F2B"/>
              </a:buClr>
              <a:buSzPts val="3062"/>
              <a:buFont typeface="Gelasio"/>
              <a:buNone/>
            </a:pPr>
            <a:r>
              <a:rPr b="0" i="0" lang="en-US" sz="4350" u="none" cap="none" strike="noStrike">
                <a:solidFill>
                  <a:srgbClr val="312F2B"/>
                </a:solidFill>
                <a:latin typeface="Gelasio"/>
                <a:ea typeface="Gelasio"/>
                <a:cs typeface="Gelasio"/>
                <a:sym typeface="Gelasio"/>
              </a:rPr>
              <a:t>Design Overview</a:t>
            </a:r>
            <a:endParaRPr b="0" i="0" sz="4350" u="none" cap="none" strike="noStrike">
              <a:solidFill>
                <a:schemeClr val="dk1"/>
              </a:solidFill>
              <a:latin typeface="Calibri"/>
              <a:ea typeface="Calibri"/>
              <a:cs typeface="Calibri"/>
              <a:sym typeface="Calibri"/>
            </a:endParaRPr>
          </a:p>
        </p:txBody>
      </p:sp>
      <p:sp>
        <p:nvSpPr>
          <p:cNvPr id="92" name="Google Shape;92;p11"/>
          <p:cNvSpPr txBox="1"/>
          <p:nvPr/>
        </p:nvSpPr>
        <p:spPr>
          <a:xfrm>
            <a:off x="2638925" y="1299050"/>
            <a:ext cx="11239200" cy="7039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US" sz="2400"/>
              <a:t>Legal Virtual Address Space Indication: </a:t>
            </a:r>
            <a:endParaRPr sz="2400"/>
          </a:p>
          <a:p>
            <a:pPr indent="-381000" lvl="1" marL="914400" rtl="0" algn="l">
              <a:spcBef>
                <a:spcPts val="0"/>
              </a:spcBef>
              <a:spcAft>
                <a:spcPts val="0"/>
              </a:spcAft>
              <a:buSzPts val="2400"/>
              <a:buChar char="○"/>
            </a:pPr>
            <a:r>
              <a:rPr lang="en-US" sz="2400"/>
              <a:t>focuses on page fault offloading mechanism on user space, specifically minor page faults caused by functions like </a:t>
            </a:r>
            <a:r>
              <a:rPr b="1" lang="en-US" sz="2400"/>
              <a:t>malloc and mmap</a:t>
            </a:r>
            <a:r>
              <a:rPr lang="en-US" sz="2400"/>
              <a:t>. </a:t>
            </a:r>
            <a:endParaRPr sz="2400"/>
          </a:p>
          <a:p>
            <a:pPr indent="-381000" lvl="1" marL="914400" rtl="0" algn="l">
              <a:spcBef>
                <a:spcPts val="0"/>
              </a:spcBef>
              <a:spcAft>
                <a:spcPts val="0"/>
              </a:spcAft>
              <a:buSzPts val="2400"/>
              <a:buChar char="○"/>
            </a:pPr>
            <a:r>
              <a:rPr lang="en-US" sz="2400"/>
              <a:t>To inform hardware about the </a:t>
            </a:r>
            <a:r>
              <a:rPr b="1" lang="en-US" sz="2400"/>
              <a:t>validity of faulting addresses</a:t>
            </a:r>
            <a:r>
              <a:rPr lang="en-US" sz="2400"/>
              <a:t>, researchers introduced an "MFOEable" (Minor Fault Offload Enable) bit in the page table path, repurposing an unused PTE bit. </a:t>
            </a:r>
            <a:endParaRPr sz="2400"/>
          </a:p>
          <a:p>
            <a:pPr indent="-381000" lvl="1" marL="914400" rtl="0" algn="l">
              <a:spcBef>
                <a:spcPts val="0"/>
              </a:spcBef>
              <a:spcAft>
                <a:spcPts val="0"/>
              </a:spcAft>
              <a:buSzPts val="2400"/>
              <a:buChar char="○"/>
            </a:pPr>
            <a:r>
              <a:rPr lang="en-US" sz="2400"/>
              <a:t>When applications use malloc or mmap, a </a:t>
            </a:r>
            <a:r>
              <a:rPr b="1" lang="en-US" sz="2400"/>
              <a:t>background thread </a:t>
            </a:r>
            <a:r>
              <a:rPr lang="en-US" sz="2400"/>
              <a:t>is created by the kernel before returning from the system call. </a:t>
            </a:r>
            <a:endParaRPr sz="2400"/>
          </a:p>
          <a:p>
            <a:pPr indent="-381000" lvl="1" marL="914400" rtl="0" algn="l">
              <a:spcBef>
                <a:spcPts val="0"/>
              </a:spcBef>
              <a:spcAft>
                <a:spcPts val="0"/>
              </a:spcAft>
              <a:buSzPts val="2400"/>
              <a:buChar char="○"/>
            </a:pPr>
            <a:r>
              <a:rPr lang="en-US" sz="2400"/>
              <a:t>This thread </a:t>
            </a:r>
            <a:r>
              <a:rPr b="1" lang="en-US" sz="2400"/>
              <a:t>constructs page table </a:t>
            </a:r>
            <a:r>
              <a:rPr lang="en-US" sz="2400"/>
              <a:t>paths in the background for newly created virtual address regions, </a:t>
            </a:r>
            <a:r>
              <a:rPr b="1" lang="en-US" sz="2400"/>
              <a:t>setting </a:t>
            </a:r>
            <a:r>
              <a:rPr lang="en-US" sz="2400"/>
              <a:t>the MFOEable bit to indicate valid addresses. </a:t>
            </a:r>
            <a:endParaRPr sz="2400"/>
          </a:p>
          <a:p>
            <a:pPr indent="-381000" lvl="1" marL="914400" rtl="0" algn="l">
              <a:spcBef>
                <a:spcPts val="0"/>
              </a:spcBef>
              <a:spcAft>
                <a:spcPts val="0"/>
              </a:spcAft>
              <a:buSzPts val="2400"/>
              <a:buChar char="○"/>
            </a:pPr>
            <a:r>
              <a:rPr lang="en-US" sz="2400"/>
              <a:t>If the hardware page walker </a:t>
            </a:r>
            <a:r>
              <a:rPr b="1" lang="en-US" sz="2400"/>
              <a:t>doesn't find this bit </a:t>
            </a:r>
            <a:r>
              <a:rPr lang="en-US" sz="2400"/>
              <a:t>in the PTE, it triggers a  kernel fault handling exception.</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