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91" r:id="rId3"/>
    <p:sldId id="292" r:id="rId4"/>
    <p:sldId id="289" r:id="rId5"/>
    <p:sldId id="284" r:id="rId6"/>
    <p:sldId id="286" r:id="rId7"/>
    <p:sldId id="285" r:id="rId8"/>
    <p:sldId id="288" r:id="rId9"/>
    <p:sldId id="290"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7AE0-1C07-48AA-A0C7-BF8AF769A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66BD74-CBD2-4D38-B3CF-301B7FF6D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6193E7-1A18-4B47-A465-13AE19E96DA2}"/>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836E195B-094A-4E28-955E-917EFA3C5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DA884-64CC-4DB4-89EE-208D8B1FE09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70818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8B9-59D8-4917-8A9C-485EA4A3DF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BE87D-D24F-491E-97E3-5E6342285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BCAF8-12ED-4BA3-869F-4D9C7D1A7B30}"/>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0208451A-2936-4B7B-A384-EBDFE7AAF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0A050-6621-42E6-8BB2-E9C88979C2EA}"/>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11918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48D7F-C80E-49FD-B1D1-6421FC5A4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51A35-04CB-481F-9633-FE391A5E2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2783-FDA7-47CB-A63F-C1C045292AFD}"/>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50F3F646-47F2-48A2-930F-949B098A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11BE0-B112-4B90-959E-EE91C9C8E45E}"/>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47136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DB2-C0B2-47B4-92C5-60C05E5C9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A7534-5166-4518-9028-D9F92E60A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805D7-FE5A-4F38-8B73-6F789817FBC9}"/>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36EAA254-5E35-4500-BBDB-6C1141B7E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44F27-FD76-48D7-9F34-16D310DABEBB}"/>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8743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FF27-8DCF-4A9E-A8E8-E96BFDC6B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623AB-7D35-4532-A5E3-2CFDF2BDE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68E10-B100-4DBC-AC90-0C99031DA53E}"/>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6D469C1E-A0E0-48F1-B892-0E4108EF0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99ACA-FEF1-423E-9112-797C1626BF7E}"/>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160734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E138-F586-4F48-8EA9-93263965F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FCED5-EA2D-44C4-9A15-8FE880B2E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DFDC8-9CC9-46BD-B589-FA9DB3F12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8D58B-3E12-4191-B865-296AD348FAC6}"/>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6" name="Footer Placeholder 5">
            <a:extLst>
              <a:ext uri="{FF2B5EF4-FFF2-40B4-BE49-F238E27FC236}">
                <a16:creationId xmlns:a16="http://schemas.microsoft.com/office/drawing/2014/main" id="{5A3BA012-7814-438D-86EE-5BF92C9A4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994A-4610-475A-BCC2-09A11403982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89323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AF21-F000-43D8-BC79-080394E445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51774-2A16-496C-910B-564D40050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A0A5C-1A3A-477D-8FAF-5529CF8A0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302DA-17E8-4C5D-A995-A8DD924DF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7F44B-A5EF-4366-BC60-2A99F2B92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376EF-4169-41A0-B7E1-6E9C4B9E5437}"/>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8" name="Footer Placeholder 7">
            <a:extLst>
              <a:ext uri="{FF2B5EF4-FFF2-40B4-BE49-F238E27FC236}">
                <a16:creationId xmlns:a16="http://schemas.microsoft.com/office/drawing/2014/main" id="{12CB8D4B-E8B8-4B78-8ED2-1FB21A0A75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95844-41EA-4FD1-B211-5921F40F04B6}"/>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20926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966A-E554-4B1F-8691-9A5615D1E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FCA387-D907-4C92-A010-B1EBE3BFD1BF}"/>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4" name="Footer Placeholder 3">
            <a:extLst>
              <a:ext uri="{FF2B5EF4-FFF2-40B4-BE49-F238E27FC236}">
                <a16:creationId xmlns:a16="http://schemas.microsoft.com/office/drawing/2014/main" id="{203D3832-AC03-4921-B011-E236C9022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B381A-8508-409E-B921-8B84F231F4B2}"/>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73734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ACD04-BB86-4030-ABF1-5FE9BA534AF9}"/>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3" name="Footer Placeholder 2">
            <a:extLst>
              <a:ext uri="{FF2B5EF4-FFF2-40B4-BE49-F238E27FC236}">
                <a16:creationId xmlns:a16="http://schemas.microsoft.com/office/drawing/2014/main" id="{6442BC66-E1A4-400F-8CC2-6A99F87A08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CD0524-600F-4B34-99D5-E4FE0C7A8E8F}"/>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37798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65F6-37E1-4F58-8442-BF3749E96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34DAA1-D2DF-49C8-B4EC-E02BD386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725EB-BC6B-4B9A-9C43-BEBAD9404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EE193-68BD-4D00-B06A-324432DF7832}"/>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6" name="Footer Placeholder 5">
            <a:extLst>
              <a:ext uri="{FF2B5EF4-FFF2-40B4-BE49-F238E27FC236}">
                <a16:creationId xmlns:a16="http://schemas.microsoft.com/office/drawing/2014/main" id="{D2153403-9B67-4CD8-83BD-8812156F0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4ED4A-2EDC-4E17-83BD-3DEA8BF22AF0}"/>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365231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4330-E6F4-41FF-8F5D-AB3D38A26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453FB2-4FB7-45EE-AFFB-CBF044211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DE40B-0724-4A5A-8D07-080FB726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D4421-BF0B-4C3F-87F8-F320D61F3D5A}"/>
              </a:ext>
            </a:extLst>
          </p:cNvPr>
          <p:cNvSpPr>
            <a:spLocks noGrp="1"/>
          </p:cNvSpPr>
          <p:nvPr>
            <p:ph type="dt" sz="half" idx="10"/>
          </p:nvPr>
        </p:nvSpPr>
        <p:spPr/>
        <p:txBody>
          <a:bodyPr/>
          <a:lstStyle/>
          <a:p>
            <a:fld id="{ECF5D226-8ABD-4F58-A744-FD3BD36C27AA}" type="datetimeFigureOut">
              <a:rPr lang="en-US" smtClean="0"/>
              <a:t>2/8/2020</a:t>
            </a:fld>
            <a:endParaRPr lang="en-US"/>
          </a:p>
        </p:txBody>
      </p:sp>
      <p:sp>
        <p:nvSpPr>
          <p:cNvPr id="6" name="Footer Placeholder 5">
            <a:extLst>
              <a:ext uri="{FF2B5EF4-FFF2-40B4-BE49-F238E27FC236}">
                <a16:creationId xmlns:a16="http://schemas.microsoft.com/office/drawing/2014/main" id="{110BD813-6B32-46EA-8D6C-BB1A1333C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C8604-B160-4A4F-9C66-B57D43CDF56F}"/>
              </a:ext>
            </a:extLst>
          </p:cNvPr>
          <p:cNvSpPr>
            <a:spLocks noGrp="1"/>
          </p:cNvSpPr>
          <p:nvPr>
            <p:ph type="sldNum" sz="quarter" idx="12"/>
          </p:nvPr>
        </p:nvSpPr>
        <p:spPr/>
        <p:txBody>
          <a:bodyPr/>
          <a:lstStyle/>
          <a:p>
            <a:fld id="{50B15158-51DA-4D7D-B76C-8144D5EAA9E4}" type="slidenum">
              <a:rPr lang="en-US" smtClean="0"/>
              <a:t>‹#›</a:t>
            </a:fld>
            <a:endParaRPr lang="en-US"/>
          </a:p>
        </p:txBody>
      </p:sp>
    </p:spTree>
    <p:extLst>
      <p:ext uri="{BB962C8B-B14F-4D97-AF65-F5344CB8AC3E}">
        <p14:creationId xmlns:p14="http://schemas.microsoft.com/office/powerpoint/2010/main" val="17615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B63F7-9A78-40CC-9F4A-D5BA46EB7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27759B-61FF-4B01-B226-D8BDDF052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DF4A8-22C0-4876-9F6B-F429C70A3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5D226-8ABD-4F58-A744-FD3BD36C27AA}" type="datetimeFigureOut">
              <a:rPr lang="en-US" smtClean="0"/>
              <a:t>2/8/2020</a:t>
            </a:fld>
            <a:endParaRPr lang="en-US"/>
          </a:p>
        </p:txBody>
      </p:sp>
      <p:sp>
        <p:nvSpPr>
          <p:cNvPr id="5" name="Footer Placeholder 4">
            <a:extLst>
              <a:ext uri="{FF2B5EF4-FFF2-40B4-BE49-F238E27FC236}">
                <a16:creationId xmlns:a16="http://schemas.microsoft.com/office/drawing/2014/main" id="{CDDCC6CD-CC4D-4922-97E1-DE34FD902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8DB42-828A-46FB-9362-48AFCC53F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15158-51DA-4D7D-B76C-8144D5EAA9E4}" type="slidenum">
              <a:rPr lang="en-US" smtClean="0"/>
              <a:t>‹#›</a:t>
            </a:fld>
            <a:endParaRPr lang="en-US"/>
          </a:p>
        </p:txBody>
      </p:sp>
    </p:spTree>
    <p:extLst>
      <p:ext uri="{BB962C8B-B14F-4D97-AF65-F5344CB8AC3E}">
        <p14:creationId xmlns:p14="http://schemas.microsoft.com/office/powerpoint/2010/main" val="64258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URL Dispatcher</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To design URLs for app, you create a Python module informally named urls.py This module is pure Python code and is a mapping between URL path expressions to view functions.</a:t>
            </a:r>
          </a:p>
          <a:p>
            <a:pPr marL="0" indent="0">
              <a:buNone/>
            </a:pPr>
            <a:r>
              <a:rPr lang="en-US" sz="2200" dirty="0">
                <a:latin typeface="Times New Roman" panose="02020603050405020304" pitchFamily="18" charset="0"/>
                <a:cs typeface="Times New Roman" panose="02020603050405020304" pitchFamily="18" charset="0"/>
              </a:rPr>
              <a:t>This mapping can be as short or as long as needed. </a:t>
            </a:r>
          </a:p>
          <a:p>
            <a:pPr marL="0" indent="0">
              <a:buNone/>
            </a:pPr>
            <a:r>
              <a:rPr lang="en-US" sz="2200" dirty="0">
                <a:latin typeface="Times New Roman" panose="02020603050405020304" pitchFamily="18" charset="0"/>
                <a:cs typeface="Times New Roman" panose="02020603050405020304" pitchFamily="18" charset="0"/>
              </a:rPr>
              <a:t>It can reference other mappings. </a:t>
            </a:r>
          </a:p>
          <a:p>
            <a:pPr marL="0" indent="0">
              <a:buNone/>
            </a:pPr>
            <a:r>
              <a:rPr lang="en-US" sz="2200" dirty="0">
                <a:latin typeface="Times New Roman" panose="02020603050405020304" pitchFamily="18" charset="0"/>
                <a:cs typeface="Times New Roman" panose="02020603050405020304" pitchFamily="18" charset="0"/>
              </a:rPr>
              <a:t>It’s pure Python code so it can be constructed dynamically.</a:t>
            </a:r>
          </a:p>
          <a:p>
            <a:pPr marL="0" indent="0">
              <a:buNone/>
            </a:pPr>
            <a:r>
              <a:rPr lang="en-US" sz="2200" b="1" u="sng" dirty="0">
                <a:latin typeface="Times New Roman" panose="02020603050405020304" pitchFamily="18" charset="0"/>
                <a:cs typeface="Times New Roman" panose="02020603050405020304" pitchFamily="18" charset="0"/>
              </a:rPr>
              <a:t>urls.py</a:t>
            </a:r>
          </a:p>
          <a:p>
            <a:pPr marL="0" indent="0">
              <a:buNone/>
            </a:pP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 = [</a:t>
            </a:r>
          </a:p>
          <a:p>
            <a:pPr marL="0" indent="0">
              <a:buNone/>
            </a:pPr>
            <a:r>
              <a:rPr lang="en-US" sz="2200" dirty="0">
                <a:latin typeface="Times New Roman" panose="02020603050405020304" pitchFamily="18" charset="0"/>
                <a:cs typeface="Times New Roman" panose="02020603050405020304" pitchFamily="18" charset="0"/>
              </a:rPr>
              <a:t>	 path(route, view,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=None, name=None)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b="1" u="sng" dirty="0">
                <a:latin typeface="Times New Roman" panose="02020603050405020304" pitchFamily="18" charset="0"/>
                <a:cs typeface="Times New Roman" panose="02020603050405020304" pitchFamily="18" charset="0"/>
              </a:rPr>
              <a:t>urls.py</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 = [</a:t>
            </a:r>
          </a:p>
          <a:p>
            <a:pPr marL="0" indent="0">
              <a:buNone/>
            </a:pPr>
            <a:r>
              <a:rPr lang="en-US" sz="2200" i="1" dirty="0">
                <a:latin typeface="Times New Roman" panose="02020603050405020304" pitchFamily="18" charset="0"/>
                <a:cs typeface="Times New Roman" panose="02020603050405020304" pitchFamily="18" charset="0"/>
              </a:rPr>
              <a:t>	 path(</a:t>
            </a:r>
            <a:r>
              <a:rPr lang="en-US" sz="2200" i="1" dirty="0" err="1">
                <a:latin typeface="Times New Roman" panose="02020603050405020304" pitchFamily="18" charset="0"/>
                <a:cs typeface="Times New Roman" panose="02020603050405020304" pitchFamily="18" charset="0"/>
              </a:rPr>
              <a:t>learndj</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views.learn_django</a:t>
            </a:r>
            <a:r>
              <a:rPr lang="en-US" sz="2200" i="1"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148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err="1">
                <a:latin typeface="Times New Roman" panose="02020603050405020304" pitchFamily="18" charset="0"/>
                <a:cs typeface="Times New Roman" panose="02020603050405020304" pitchFamily="18" charset="0"/>
              </a:rPr>
              <a:t>re_path</a:t>
            </a:r>
            <a:r>
              <a:rPr lang="en-US" sz="5333" b="1" dirty="0">
                <a:latin typeface="Times New Roman" panose="02020603050405020304" pitchFamily="18" charset="0"/>
                <a:cs typeface="Times New Roman" panose="02020603050405020304" pitchFamily="18" charset="0"/>
              </a:rPr>
              <a:t>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re_path</a:t>
            </a:r>
            <a:r>
              <a:rPr lang="en-US" sz="2200" dirty="0">
                <a:latin typeface="Times New Roman" panose="02020603050405020304" pitchFamily="18" charset="0"/>
                <a:cs typeface="Times New Roman" panose="02020603050405020304" pitchFamily="18" charset="0"/>
              </a:rPr>
              <a:t>(route, view,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=None, name=None) - It returns an element for inclusion in </a:t>
            </a:r>
            <a:r>
              <a:rPr lang="en-US" sz="2200" dirty="0" err="1">
                <a:latin typeface="Times New Roman" panose="02020603050405020304" pitchFamily="18" charset="0"/>
                <a:cs typeface="Times New Roman" panose="02020603050405020304" pitchFamily="18" charset="0"/>
              </a:rPr>
              <a:t>urlpatterns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The route argument should be a string or </a:t>
            </a:r>
            <a:r>
              <a:rPr lang="en-US" sz="2200" dirty="0" err="1">
                <a:latin typeface="Times New Roman" panose="02020603050405020304" pitchFamily="18" charset="0"/>
                <a:cs typeface="Times New Roman" panose="02020603050405020304" pitchFamily="18" charset="0"/>
              </a:rPr>
              <a:t>gettext_lazy</a:t>
            </a:r>
            <a:r>
              <a:rPr lang="en-US" sz="2200" dirty="0">
                <a:latin typeface="Times New Roman" panose="02020603050405020304" pitchFamily="18" charset="0"/>
                <a:cs typeface="Times New Roman" panose="02020603050405020304" pitchFamily="18" charset="0"/>
              </a:rPr>
              <a:t>() that contains a regular expression compatible with Python’s re module. Strings typically use raw string syntax (r'') so that they can contain sequences like \d without the need to escape the backslash with another backslash. When a match is made, captured groups from the regular expression are passed to the view as named arguments if the groups are named, and as positional arguments otherwise. The values are passed as strings, without any type conversion.</a:t>
            </a:r>
          </a:p>
          <a:p>
            <a:r>
              <a:rPr lang="en-US" sz="2200" dirty="0">
                <a:latin typeface="Times New Roman" panose="02020603050405020304" pitchFamily="18" charset="0"/>
                <a:cs typeface="Times New Roman" panose="02020603050405020304" pitchFamily="18" charset="0"/>
              </a:rPr>
              <a:t>The view argument is a view function or the result of </a:t>
            </a:r>
            <a:r>
              <a:rPr lang="en-US" sz="2200" dirty="0" err="1">
                <a:latin typeface="Times New Roman" panose="02020603050405020304" pitchFamily="18" charset="0"/>
                <a:cs typeface="Times New Roman" panose="02020603050405020304" pitchFamily="18" charset="0"/>
              </a:rPr>
              <a:t>as_view</a:t>
            </a:r>
            <a:r>
              <a:rPr lang="en-US" sz="2200" dirty="0">
                <a:latin typeface="Times New Roman" panose="02020603050405020304" pitchFamily="18" charset="0"/>
                <a:cs typeface="Times New Roman" panose="02020603050405020304" pitchFamily="18" charset="0"/>
              </a:rPr>
              <a:t>() for class-based views. It can also be an </a:t>
            </a:r>
            <a:r>
              <a:rPr lang="en-US" sz="2200" dirty="0" err="1">
                <a:latin typeface="Times New Roman" panose="02020603050405020304" pitchFamily="18" charset="0"/>
                <a:cs typeface="Times New Roman" panose="02020603050405020304" pitchFamily="18" charset="0"/>
              </a:rPr>
              <a:t>django.urls.</a:t>
            </a:r>
            <a:r>
              <a:rPr lang="en-US" sz="2200" b="1" dirty="0" err="1">
                <a:latin typeface="Times New Roman" panose="02020603050405020304" pitchFamily="18" charset="0"/>
                <a:cs typeface="Times New Roman" panose="02020603050405020304" pitchFamily="18" charset="0"/>
              </a:rPr>
              <a:t>include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kwargs</a:t>
            </a:r>
            <a:r>
              <a:rPr lang="en-US" sz="2200" dirty="0">
                <a:latin typeface="Times New Roman" panose="02020603050405020304" pitchFamily="18" charset="0"/>
                <a:cs typeface="Times New Roman" panose="02020603050405020304" pitchFamily="18" charset="0"/>
              </a:rPr>
              <a:t> argument allows you to pass additional arguments to the view function or method.</a:t>
            </a:r>
          </a:p>
          <a:p>
            <a:r>
              <a:rPr lang="en-US" sz="2200" dirty="0">
                <a:latin typeface="Times New Roman" panose="02020603050405020304" pitchFamily="18" charset="0"/>
                <a:cs typeface="Times New Roman" panose="02020603050405020304" pitchFamily="18" charset="0"/>
              </a:rPr>
              <a:t>name is used to perform URL reversing.</a:t>
            </a:r>
          </a:p>
        </p:txBody>
      </p:sp>
    </p:spTree>
    <p:extLst>
      <p:ext uri="{BB962C8B-B14F-4D97-AF65-F5344CB8AC3E}">
        <p14:creationId xmlns:p14="http://schemas.microsoft.com/office/powerpoint/2010/main" val="279631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err="1">
                <a:latin typeface="Times New Roman" panose="02020603050405020304" pitchFamily="18" charset="0"/>
                <a:cs typeface="Times New Roman" panose="02020603050405020304" pitchFamily="18" charset="0"/>
              </a:rPr>
              <a:t>re_path</a:t>
            </a:r>
            <a:r>
              <a:rPr lang="en-US" sz="5333" b="1" dirty="0">
                <a:latin typeface="Times New Roman" panose="02020603050405020304" pitchFamily="18" charset="0"/>
                <a:cs typeface="Times New Roman" panose="02020603050405020304" pitchFamily="18" charset="0"/>
              </a:rPr>
              <a:t>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1286836" cy="560832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urls.py</a:t>
            </a: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re_path</a:t>
            </a:r>
            <a:r>
              <a:rPr lang="en-US" sz="2400" dirty="0">
                <a:latin typeface="Times New Roman" panose="02020603050405020304" pitchFamily="18" charset="0"/>
                <a:cs typeface="Times New Roman" panose="02020603050405020304" pitchFamily="18" charset="0"/>
              </a:rPr>
              <a:t>(route,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urls.py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i="1" dirty="0">
                <a:latin typeface="Times New Roman" panose="02020603050405020304" pitchFamily="18" charset="0"/>
                <a:cs typeface="Times New Roman" panose="02020603050405020304" pitchFamily="18" charset="0"/>
              </a:rPr>
              <a:t>	 path(r’^</a:t>
            </a:r>
            <a:r>
              <a:rPr lang="en-US" sz="2400" i="1" dirty="0" err="1">
                <a:latin typeface="Times New Roman" panose="02020603050405020304" pitchFamily="18" charset="0"/>
                <a:cs typeface="Times New Roman" panose="02020603050405020304" pitchFamily="18" charset="0"/>
              </a:rPr>
              <a:t>learndj</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views.learn_Django</a:t>
            </a:r>
            <a:r>
              <a:rPr lang="en-US" sz="2400" i="1" dirty="0">
                <a:latin typeface="Times New Roman" panose="02020603050405020304" pitchFamily="18" charset="0"/>
                <a:cs typeface="Times New Roman" panose="02020603050405020304" pitchFamily="18" charset="0"/>
              </a:rPr>
              <a:t>, {‘check’: ‘OK’ }, name=‘</a:t>
            </a:r>
            <a:r>
              <a:rPr lang="en-US" sz="2400" i="1" dirty="0" err="1">
                <a:latin typeface="Times New Roman" panose="02020603050405020304" pitchFamily="18" charset="0"/>
                <a:cs typeface="Times New Roman" panose="02020603050405020304" pitchFamily="18" charset="0"/>
              </a:rPr>
              <a:t>learn_django</a:t>
            </a:r>
            <a:r>
              <a:rPr lang="en-US" sz="2400" i="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04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a:latin typeface="Times New Roman" panose="02020603050405020304" pitchFamily="18" charset="0"/>
                <a:cs typeface="Times New Roman" panose="02020603050405020304" pitchFamily="18" charset="0"/>
              </a:rPr>
              <a:t>path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path(route,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 It returns an element for inclusion in </a:t>
            </a: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Where,</a:t>
            </a:r>
          </a:p>
          <a:p>
            <a:r>
              <a:rPr lang="en-US" sz="2400" dirty="0">
                <a:latin typeface="Times New Roman" panose="02020603050405020304" pitchFamily="18" charset="0"/>
                <a:cs typeface="Times New Roman" panose="02020603050405020304" pitchFamily="18" charset="0"/>
              </a:rPr>
              <a:t>The route argument should be a string or </a:t>
            </a:r>
            <a:r>
              <a:rPr lang="en-US" sz="2400" dirty="0" err="1">
                <a:latin typeface="Times New Roman" panose="02020603050405020304" pitchFamily="18" charset="0"/>
                <a:cs typeface="Times New Roman" panose="02020603050405020304" pitchFamily="18" charset="0"/>
              </a:rPr>
              <a:t>gettext_lazy</a:t>
            </a:r>
            <a:r>
              <a:rPr lang="en-US" sz="2400" dirty="0">
                <a:latin typeface="Times New Roman" panose="02020603050405020304" pitchFamily="18" charset="0"/>
                <a:cs typeface="Times New Roman" panose="02020603050405020304" pitchFamily="18" charset="0"/>
              </a:rPr>
              <a:t>() that contains a URL pattern. The string may contain angle brackets e.g. &lt;username&gt; to capture part of the URL and send it as a keyword argument to the view.  The angle brackets may include a converter specification like the int part of &lt;</a:t>
            </a:r>
            <a:r>
              <a:rPr lang="en-US" sz="2400" dirty="0" err="1">
                <a:latin typeface="Times New Roman" panose="02020603050405020304" pitchFamily="18" charset="0"/>
                <a:cs typeface="Times New Roman" panose="02020603050405020304" pitchFamily="18" charset="0"/>
              </a:rPr>
              <a:t>int:id</a:t>
            </a:r>
            <a:r>
              <a:rPr lang="en-US" sz="2400" dirty="0">
                <a:latin typeface="Times New Roman" panose="02020603050405020304" pitchFamily="18" charset="0"/>
                <a:cs typeface="Times New Roman" panose="02020603050405020304" pitchFamily="18" charset="0"/>
              </a:rPr>
              <a:t>&gt; which limits the characters matched and may also change the type of the variable passed to the view. For example, &lt;</a:t>
            </a:r>
            <a:r>
              <a:rPr lang="en-US" sz="2400" dirty="0" err="1">
                <a:latin typeface="Times New Roman" panose="02020603050405020304" pitchFamily="18" charset="0"/>
                <a:cs typeface="Times New Roman" panose="02020603050405020304" pitchFamily="18" charset="0"/>
              </a:rPr>
              <a:t>int:id</a:t>
            </a:r>
            <a:r>
              <a:rPr lang="en-US" sz="2400" dirty="0">
                <a:latin typeface="Times New Roman" panose="02020603050405020304" pitchFamily="18" charset="0"/>
                <a:cs typeface="Times New Roman" panose="02020603050405020304" pitchFamily="18" charset="0"/>
              </a:rPr>
              <a:t>&gt; matches a string of decimal digits and converts the value to an int.</a:t>
            </a:r>
          </a:p>
          <a:p>
            <a:r>
              <a:rPr lang="en-US" sz="2400" dirty="0">
                <a:latin typeface="Times New Roman" panose="02020603050405020304" pitchFamily="18" charset="0"/>
                <a:cs typeface="Times New Roman" panose="02020603050405020304" pitchFamily="18" charset="0"/>
              </a:rPr>
              <a:t>The view argument is a view function or the result of </a:t>
            </a:r>
            <a:r>
              <a:rPr lang="en-US" sz="2400" dirty="0" err="1">
                <a:latin typeface="Times New Roman" panose="02020603050405020304" pitchFamily="18" charset="0"/>
                <a:cs typeface="Times New Roman" panose="02020603050405020304" pitchFamily="18" charset="0"/>
              </a:rPr>
              <a:t>as_view</a:t>
            </a:r>
            <a:r>
              <a:rPr lang="en-US" sz="2400" dirty="0">
                <a:latin typeface="Times New Roman" panose="02020603050405020304" pitchFamily="18" charset="0"/>
                <a:cs typeface="Times New Roman" panose="02020603050405020304" pitchFamily="18" charset="0"/>
              </a:rPr>
              <a:t>() for class-based views. It can also be an </a:t>
            </a:r>
            <a:r>
              <a:rPr lang="en-US" sz="2400" dirty="0" err="1">
                <a:latin typeface="Times New Roman" panose="02020603050405020304" pitchFamily="18" charset="0"/>
                <a:cs typeface="Times New Roman" panose="02020603050405020304" pitchFamily="18" charset="0"/>
              </a:rPr>
              <a:t>django.urls.</a:t>
            </a:r>
            <a:r>
              <a:rPr lang="en-US" sz="2400" b="1" dirty="0" err="1">
                <a:latin typeface="Times New Roman" panose="02020603050405020304" pitchFamily="18" charset="0"/>
                <a:cs typeface="Times New Roman" panose="02020603050405020304" pitchFamily="18" charset="0"/>
              </a:rPr>
              <a:t>include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 argument allows you to pass additional arguments to the view function or method. It should be a dictionary.</a:t>
            </a:r>
          </a:p>
          <a:p>
            <a:r>
              <a:rPr lang="en-US" sz="2400" dirty="0">
                <a:latin typeface="Times New Roman" panose="02020603050405020304" pitchFamily="18" charset="0"/>
                <a:cs typeface="Times New Roman" panose="02020603050405020304" pitchFamily="18" charset="0"/>
              </a:rPr>
              <a:t>name is used to perform URL reversing.</a:t>
            </a:r>
          </a:p>
        </p:txBody>
      </p:sp>
    </p:spTree>
    <p:extLst>
      <p:ext uri="{BB962C8B-B14F-4D97-AF65-F5344CB8AC3E}">
        <p14:creationId xmlns:p14="http://schemas.microsoft.com/office/powerpoint/2010/main" val="108034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dirty="0">
                <a:latin typeface="Times New Roman" panose="02020603050405020304" pitchFamily="18" charset="0"/>
                <a:cs typeface="Times New Roman" panose="02020603050405020304" pitchFamily="18" charset="0"/>
              </a:rPr>
              <a:t>path ( ) </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urls.py</a:t>
            </a: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dirty="0">
                <a:latin typeface="Times New Roman" panose="02020603050405020304" pitchFamily="18" charset="0"/>
                <a:cs typeface="Times New Roman" panose="02020603050405020304" pitchFamily="18" charset="0"/>
              </a:rPr>
              <a:t>	 path(route, view, </a:t>
            </a:r>
            <a:r>
              <a:rPr lang="en-US" sz="2400" dirty="0" err="1">
                <a:latin typeface="Times New Roman" panose="02020603050405020304" pitchFamily="18" charset="0"/>
                <a:cs typeface="Times New Roman" panose="02020603050405020304" pitchFamily="18" charset="0"/>
              </a:rPr>
              <a:t>kwargs</a:t>
            </a:r>
            <a:r>
              <a:rPr lang="en-US" sz="2400" dirty="0">
                <a:latin typeface="Times New Roman" panose="02020603050405020304" pitchFamily="18" charset="0"/>
                <a:cs typeface="Times New Roman" panose="02020603050405020304" pitchFamily="18" charset="0"/>
              </a:rPr>
              <a:t>=None, name=None)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urls.py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urlpatterns</a:t>
            </a:r>
            <a:r>
              <a:rPr lang="en-US" sz="2400" dirty="0">
                <a:latin typeface="Times New Roman" panose="02020603050405020304" pitchFamily="18" charset="0"/>
                <a:cs typeface="Times New Roman" panose="02020603050405020304" pitchFamily="18" charset="0"/>
              </a:rPr>
              <a:t> = [</a:t>
            </a:r>
          </a:p>
          <a:p>
            <a:pPr marL="0" indent="0">
              <a:buNone/>
            </a:pPr>
            <a:r>
              <a:rPr lang="en-US" sz="2400" i="1" dirty="0">
                <a:latin typeface="Times New Roman" panose="02020603050405020304" pitchFamily="18" charset="0"/>
                <a:cs typeface="Times New Roman" panose="02020603050405020304" pitchFamily="18" charset="0"/>
              </a:rPr>
              <a:t>	 path(</a:t>
            </a:r>
            <a:r>
              <a:rPr lang="en-US" sz="2400" i="1" dirty="0" err="1">
                <a:latin typeface="Times New Roman" panose="02020603050405020304" pitchFamily="18" charset="0"/>
                <a:cs typeface="Times New Roman" panose="02020603050405020304" pitchFamily="18" charset="0"/>
              </a:rPr>
              <a:t>learndj</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views.learn_Django</a:t>
            </a:r>
            <a:r>
              <a:rPr lang="en-US" sz="2400" i="1" dirty="0">
                <a:latin typeface="Times New Roman" panose="02020603050405020304" pitchFamily="18" charset="0"/>
                <a:cs typeface="Times New Roman" panose="02020603050405020304" pitchFamily="18" charset="0"/>
              </a:rPr>
              <a:t>, {‘check’: ‘OK’ }, name=‘</a:t>
            </a:r>
            <a:r>
              <a:rPr lang="en-US" sz="2400" i="1" dirty="0" err="1">
                <a:latin typeface="Times New Roman" panose="02020603050405020304" pitchFamily="18" charset="0"/>
                <a:cs typeface="Times New Roman" panose="02020603050405020304" pitchFamily="18" charset="0"/>
              </a:rPr>
              <a:t>learn_django</a:t>
            </a:r>
            <a:r>
              <a:rPr lang="en-US" sz="2400" i="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61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URL Pattern inside Project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pPr marL="0" indent="0">
              <a:buNone/>
            </a:pPr>
            <a:r>
              <a:rPr lang="en-US" sz="1600" i="1" dirty="0">
                <a:latin typeface="Times New Roman" panose="02020603050405020304" pitchFamily="18" charset="0"/>
                <a:cs typeface="Times New Roman" panose="02020603050405020304" pitchFamily="18" charset="0"/>
              </a:rPr>
              <a:t>urls.py </a:t>
            </a:r>
            <a:r>
              <a:rPr lang="en-US" sz="1600" dirty="0">
                <a:latin typeface="Times New Roman" panose="02020603050405020304" pitchFamily="18" charset="0"/>
                <a:cs typeface="Times New Roman" panose="02020603050405020304" pitchFamily="18" charset="0"/>
              </a:rPr>
              <a:t>file is used to define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pattern attached with application or view of application or view function of application. </a:t>
            </a:r>
          </a:p>
          <a:p>
            <a:pPr marL="0" indent="0">
              <a:buNone/>
            </a:pPr>
            <a:r>
              <a:rPr lang="en-US" sz="1600" i="1" dirty="0">
                <a:latin typeface="Times New Roman" panose="02020603050405020304" pitchFamily="18" charset="0"/>
                <a:cs typeface="Times New Roman" panose="02020603050405020304" pitchFamily="18" charset="0"/>
              </a:rPr>
              <a:t>urls.py </a:t>
            </a:r>
            <a:r>
              <a:rPr lang="en-US" sz="1600" dirty="0">
                <a:latin typeface="Times New Roman" panose="02020603050405020304" pitchFamily="18" charset="0"/>
                <a:cs typeface="Times New Roman" panose="02020603050405020304" pitchFamily="18" charset="0"/>
              </a:rPr>
              <a:t>file is located inside </a:t>
            </a:r>
            <a:r>
              <a:rPr lang="en-US" sz="1600" i="1" dirty="0">
                <a:latin typeface="Times New Roman" panose="02020603050405020304" pitchFamily="18" charset="0"/>
                <a:cs typeface="Times New Roman" panose="02020603050405020304" pitchFamily="18" charset="0"/>
              </a:rPr>
              <a:t>inner project folder</a:t>
            </a:r>
            <a:r>
              <a:rPr lang="en-US" sz="1600" dirty="0">
                <a:latin typeface="Times New Roman" panose="02020603050405020304" pitchFamily="18" charset="0"/>
                <a:cs typeface="Times New Roman" panose="02020603050405020304" pitchFamily="18" charset="0"/>
              </a:rPr>
              <a:t> not inside </a:t>
            </a:r>
            <a:r>
              <a:rPr lang="en-US" sz="1600" i="1" dirty="0">
                <a:latin typeface="Times New Roman" panose="02020603050405020304" pitchFamily="18" charset="0"/>
                <a:cs typeface="Times New Roman" panose="02020603050405020304" pitchFamily="18" charset="0"/>
              </a:rPr>
              <a:t>application folder </a:t>
            </a:r>
            <a:r>
              <a:rPr lang="en-US" sz="1600" dirty="0">
                <a:latin typeface="Times New Roman" panose="02020603050405020304" pitchFamily="18" charset="0"/>
                <a:cs typeface="Times New Roman" panose="02020603050405020304" pitchFamily="18" charset="0"/>
              </a:rPr>
              <a:t>which means we define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at project level for applications. Defined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name will be used by application user to get response from the application or view function of application.</a:t>
            </a:r>
          </a:p>
          <a:p>
            <a:pPr marL="0" indent="0">
              <a:buNone/>
            </a:pPr>
            <a:r>
              <a:rPr lang="en-US" sz="1600" dirty="0">
                <a:latin typeface="Times New Roman" panose="02020603050405020304" pitchFamily="18" charset="0"/>
                <a:cs typeface="Times New Roman" panose="02020603050405020304" pitchFamily="18" charset="0"/>
              </a:rPr>
              <a:t>Steps:-</a:t>
            </a:r>
          </a:p>
          <a:p>
            <a:r>
              <a:rPr lang="en-US" sz="1600" dirty="0">
                <a:latin typeface="Times New Roman" panose="02020603050405020304" pitchFamily="18" charset="0"/>
                <a:cs typeface="Times New Roman" panose="02020603050405020304" pitchFamily="18" charset="0"/>
              </a:rPr>
              <a:t>Open urls.py</a:t>
            </a:r>
          </a:p>
          <a:p>
            <a:r>
              <a:rPr lang="en-US" sz="1600" dirty="0">
                <a:latin typeface="Times New Roman" panose="02020603050405020304" pitchFamily="18" charset="0"/>
                <a:cs typeface="Times New Roman" panose="02020603050405020304" pitchFamily="18" charset="0"/>
              </a:rPr>
              <a:t>Import Module (Python file) of the application</a:t>
            </a:r>
          </a:p>
          <a:p>
            <a:r>
              <a:rPr lang="en-US" sz="1600" dirty="0">
                <a:latin typeface="Times New Roman" panose="02020603050405020304" pitchFamily="18" charset="0"/>
                <a:cs typeface="Times New Roman" panose="02020603050405020304" pitchFamily="18" charset="0"/>
              </a:rPr>
              <a:t>Write URL Name and Map it with function</a:t>
            </a:r>
          </a:p>
          <a:p>
            <a:pPr marL="0" indent="0">
              <a:buNone/>
            </a:pPr>
            <a:r>
              <a:rPr lang="en-US" sz="1400" dirty="0" err="1">
                <a:latin typeface="Times New Roman" panose="02020603050405020304" pitchFamily="18" charset="0"/>
                <a:cs typeface="Times New Roman" panose="02020603050405020304" pitchFamily="18" charset="0"/>
              </a:rPr>
              <a:t>urlpatterns</a:t>
            </a: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path(route, view, </a:t>
            </a:r>
            <a:r>
              <a:rPr lang="en-US" sz="1400" dirty="0" err="1">
                <a:latin typeface="Times New Roman" panose="02020603050405020304" pitchFamily="18" charset="0"/>
                <a:cs typeface="Times New Roman" panose="02020603050405020304" pitchFamily="18" charset="0"/>
              </a:rPr>
              <a:t>kwargs</a:t>
            </a:r>
            <a:r>
              <a:rPr lang="en-US" sz="1400" dirty="0">
                <a:latin typeface="Times New Roman" panose="02020603050405020304" pitchFamily="18" charset="0"/>
                <a:cs typeface="Times New Roman" panose="02020603050405020304" pitchFamily="18" charset="0"/>
              </a:rPr>
              <a:t>=None, name=None) </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from course import views</a:t>
            </a:r>
          </a:p>
          <a:p>
            <a:pPr marL="0" indent="0">
              <a:buNone/>
            </a:pPr>
            <a:r>
              <a:rPr lang="en-US" sz="1600" dirty="0" err="1">
                <a:latin typeface="Times New Roman" panose="02020603050405020304" pitchFamily="18" charset="0"/>
                <a:cs typeface="Times New Roman" panose="02020603050405020304" pitchFamily="18" charset="0"/>
              </a:rPr>
              <a:t>urlpatterns</a:t>
            </a:r>
            <a:r>
              <a:rPr lang="en-US" sz="1600" dirty="0">
                <a:latin typeface="Times New Roman" panose="02020603050405020304" pitchFamily="18" charset="0"/>
                <a:cs typeface="Times New Roman" panose="02020603050405020304" pitchFamily="18" charset="0"/>
              </a:rPr>
              <a:t> = [</a:t>
            </a:r>
          </a:p>
          <a:p>
            <a:pPr marL="0" indent="0">
              <a:buNone/>
            </a:pPr>
            <a:r>
              <a:rPr lang="en-US" sz="1600" i="1" dirty="0">
                <a:latin typeface="Times New Roman" panose="02020603050405020304" pitchFamily="18" charset="0"/>
                <a:cs typeface="Times New Roman" panose="02020603050405020304" pitchFamily="18" charset="0"/>
              </a:rPr>
              <a:t>	 path(</a:t>
            </a:r>
            <a:r>
              <a:rPr lang="en-US" sz="1600" i="1" dirty="0" err="1">
                <a:latin typeface="Times New Roman" panose="02020603050405020304" pitchFamily="18" charset="0"/>
                <a:cs typeface="Times New Roman" panose="02020603050405020304" pitchFamily="18" charset="0"/>
              </a:rPr>
              <a:t>learndj</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views.learn_django</a:t>
            </a:r>
            <a:r>
              <a:rPr lang="en-US" sz="1600" i="1"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i="1" dirty="0" err="1">
                <a:latin typeface="Times New Roman" panose="02020603050405020304" pitchFamily="18" charset="0"/>
                <a:cs typeface="Times New Roman" panose="02020603050405020304" pitchFamily="18" charset="0"/>
              </a:rPr>
              <a:t>learndj</a:t>
            </a:r>
            <a:r>
              <a:rPr lang="en-US" sz="1600" dirty="0">
                <a:latin typeface="Times New Roman" panose="02020603050405020304" pitchFamily="18" charset="0"/>
                <a:cs typeface="Times New Roman" panose="02020603050405020304" pitchFamily="18" charset="0"/>
              </a:rPr>
              <a:t> is mapped with </a:t>
            </a:r>
            <a:r>
              <a:rPr lang="en-US" sz="1600" dirty="0" err="1">
                <a:latin typeface="Times New Roman" panose="02020603050405020304" pitchFamily="18" charset="0"/>
                <a:cs typeface="Times New Roman" panose="02020603050405020304" pitchFamily="18" charset="0"/>
              </a:rPr>
              <a:t>learn_django</a:t>
            </a:r>
            <a:r>
              <a:rPr lang="en-US" sz="1600" dirty="0">
                <a:latin typeface="Times New Roman" panose="02020603050405020304" pitchFamily="18" charset="0"/>
                <a:cs typeface="Times New Roman" panose="02020603050405020304" pitchFamily="18" charset="0"/>
              </a:rPr>
              <a:t> function which is inside views.py file.</a:t>
            </a:r>
          </a:p>
        </p:txBody>
      </p:sp>
      <p:sp>
        <p:nvSpPr>
          <p:cNvPr id="4" name="TextBox 3">
            <a:extLst>
              <a:ext uri="{FF2B5EF4-FFF2-40B4-BE49-F238E27FC236}">
                <a16:creationId xmlns:a16="http://schemas.microsoft.com/office/drawing/2014/main" id="{2C54F722-824C-4CCA-8D2B-F901672C18D8}"/>
              </a:ext>
            </a:extLst>
          </p:cNvPr>
          <p:cNvSpPr txBox="1"/>
          <p:nvPr/>
        </p:nvSpPr>
        <p:spPr>
          <a:xfrm>
            <a:off x="609600" y="6384739"/>
            <a:ext cx="2656496" cy="338554"/>
          </a:xfrm>
          <a:prstGeom prst="rect">
            <a:avLst/>
          </a:prstGeom>
          <a:noFill/>
        </p:spPr>
        <p:txBody>
          <a:bodyPr wrap="none" rtlCol="0">
            <a:spAutoFit/>
          </a:bodyPr>
          <a:lstStyle/>
          <a:p>
            <a:r>
              <a:rPr lang="en-US" sz="1600" dirty="0"/>
              <a:t>http://127.0.0.1:8000/learndj</a:t>
            </a:r>
          </a:p>
        </p:txBody>
      </p:sp>
      <p:pic>
        <p:nvPicPr>
          <p:cNvPr id="5" name="Picture 4">
            <a:extLst>
              <a:ext uri="{FF2B5EF4-FFF2-40B4-BE49-F238E27FC236}">
                <a16:creationId xmlns:a16="http://schemas.microsoft.com/office/drawing/2014/main" id="{1ECC8C4C-4C46-47D3-A205-8EBD918A7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017" y="2060933"/>
            <a:ext cx="2442858" cy="4373880"/>
          </a:xfrm>
          <a:prstGeom prst="rect">
            <a:avLst/>
          </a:prstGeom>
        </p:spPr>
      </p:pic>
    </p:spTree>
    <p:extLst>
      <p:ext uri="{BB962C8B-B14F-4D97-AF65-F5344CB8AC3E}">
        <p14:creationId xmlns:p14="http://schemas.microsoft.com/office/powerpoint/2010/main" val="411494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animEffect transition="in" filter="fade">
                                      <p:cBhvr>
                                        <p:cTn id="8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6923314" cy="5392783"/>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Single Application with Single function.</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i="1" dirty="0">
                <a:latin typeface="Times New Roman" panose="02020603050405020304" pitchFamily="18" charset="0"/>
                <a:cs typeface="Times New Roman" panose="02020603050405020304" pitchFamily="18" charset="0"/>
              </a:rPr>
              <a:t>from </a:t>
            </a:r>
            <a:r>
              <a:rPr lang="en-US" sz="2000" i="1" dirty="0" err="1">
                <a:latin typeface="Times New Roman" panose="02020603050405020304" pitchFamily="18" charset="0"/>
                <a:cs typeface="Times New Roman" panose="02020603050405020304" pitchFamily="18" charset="0"/>
              </a:rPr>
              <a:t>django.http</a:t>
            </a:r>
            <a:r>
              <a:rPr lang="en-US" sz="2000" i="1" dirty="0">
                <a:latin typeface="Times New Roman" panose="02020603050405020304" pitchFamily="18" charset="0"/>
                <a:cs typeface="Times New Roman" panose="02020603050405020304" pitchFamily="18" charset="0"/>
              </a:rPr>
              <a:t> import </a:t>
            </a:r>
            <a:r>
              <a:rPr lang="en-US" sz="2000" i="1" dirty="0" err="1">
                <a:latin typeface="Times New Roman" panose="02020603050405020304" pitchFamily="18" charset="0"/>
                <a:cs typeface="Times New Roman" panose="02020603050405020304" pitchFamily="18" charset="0"/>
              </a:rPr>
              <a:t>HttpResponse</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def </a:t>
            </a:r>
            <a:r>
              <a:rPr lang="en-US" sz="2000" i="1" dirty="0" err="1">
                <a:latin typeface="Times New Roman" panose="02020603050405020304" pitchFamily="18" charset="0"/>
                <a:cs typeface="Times New Roman" panose="02020603050405020304" pitchFamily="18" charset="0"/>
              </a:rPr>
              <a:t>learn_django</a:t>
            </a:r>
            <a:r>
              <a:rPr lang="en-US" sz="2000" i="1" dirty="0">
                <a:latin typeface="Times New Roman" panose="02020603050405020304" pitchFamily="18" charset="0"/>
                <a:cs typeface="Times New Roman" panose="02020603050405020304" pitchFamily="18" charset="0"/>
              </a:rPr>
              <a:t>(request):</a:t>
            </a:r>
          </a:p>
          <a:p>
            <a:pPr marL="0" indent="0">
              <a:buNone/>
            </a:pPr>
            <a:r>
              <a:rPr lang="en-US" sz="2000" i="1" dirty="0">
                <a:latin typeface="Times New Roman" panose="02020603050405020304" pitchFamily="18" charset="0"/>
                <a:cs typeface="Times New Roman" panose="02020603050405020304" pitchFamily="18" charset="0"/>
              </a:rPr>
              <a:t>	return </a:t>
            </a:r>
            <a:r>
              <a:rPr lang="en-US" sz="2000" i="1" dirty="0" err="1">
                <a:latin typeface="Times New Roman" panose="02020603050405020304" pitchFamily="18" charset="0"/>
                <a:cs typeface="Times New Roman" panose="02020603050405020304" pitchFamily="18" charset="0"/>
              </a:rPr>
              <a:t>HttpResponse</a:t>
            </a:r>
            <a:r>
              <a:rPr lang="en-US" sz="2000" i="1" dirty="0">
                <a:latin typeface="Times New Roman" panose="02020603050405020304" pitchFamily="18" charset="0"/>
                <a:cs typeface="Times New Roman" panose="02020603050405020304" pitchFamily="18" charset="0"/>
              </a:rPr>
              <a:t>(‘Hello Django’)</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a:p>
            <a:pPr marL="0" indent="0">
              <a:buNone/>
            </a:pPr>
            <a:r>
              <a:rPr lang="en-US" sz="2000" dirty="0"/>
              <a:t>http://127.0.0.1:8000/learndj </a:t>
            </a:r>
          </a:p>
        </p:txBody>
      </p:sp>
      <p:pic>
        <p:nvPicPr>
          <p:cNvPr id="6" name="Picture 5">
            <a:extLst>
              <a:ext uri="{FF2B5EF4-FFF2-40B4-BE49-F238E27FC236}">
                <a16:creationId xmlns:a16="http://schemas.microsoft.com/office/drawing/2014/main" id="{3AF0D3B8-82A5-4937-90E3-C8DB45FED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302" y="1407790"/>
            <a:ext cx="2442858" cy="4373880"/>
          </a:xfrm>
          <a:prstGeom prst="rect">
            <a:avLst/>
          </a:prstGeom>
        </p:spPr>
      </p:pic>
    </p:spTree>
    <p:extLst>
      <p:ext uri="{BB962C8B-B14F-4D97-AF65-F5344CB8AC3E}">
        <p14:creationId xmlns:p14="http://schemas.microsoft.com/office/powerpoint/2010/main" val="107063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can define multiple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for one view function. Which means we can access same view function with multiple </a:t>
            </a:r>
            <a:r>
              <a:rPr lang="en-US" sz="2400" dirty="0" err="1">
                <a:latin typeface="Times New Roman" panose="02020603050405020304" pitchFamily="18" charset="0"/>
                <a:cs typeface="Times New Roman" panose="02020603050405020304" pitchFamily="18" charset="0"/>
              </a:rPr>
              <a:t>urls</a:t>
            </a:r>
            <a:r>
              <a:rPr lang="en-US" sz="2400" dirty="0">
                <a:latin typeface="Times New Roman" panose="02020603050405020304" pitchFamily="18" charset="0"/>
                <a:cs typeface="Times New Roman" panose="02020603050405020304" pitchFamily="18" charset="0"/>
              </a:rPr>
              <a:t>.</a:t>
            </a: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altlearndj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a:p>
            <a:pPr marL="0" indent="0">
              <a:buNone/>
            </a:pPr>
            <a:r>
              <a:rPr lang="en-US" sz="2000" dirty="0"/>
              <a:t>http://127.0.0.1:8000/learndj</a:t>
            </a:r>
          </a:p>
          <a:p>
            <a:pPr marL="0" indent="0">
              <a:buNone/>
            </a:pPr>
            <a:r>
              <a:rPr lang="en-US" sz="2000" dirty="0"/>
              <a:t>http://127.0.0.1:8000/altlearndj </a:t>
            </a:r>
          </a:p>
        </p:txBody>
      </p:sp>
      <p:pic>
        <p:nvPicPr>
          <p:cNvPr id="6" name="Picture 5">
            <a:extLst>
              <a:ext uri="{FF2B5EF4-FFF2-40B4-BE49-F238E27FC236}">
                <a16:creationId xmlns:a16="http://schemas.microsoft.com/office/drawing/2014/main" id="{73864CFA-B556-474F-A965-B01B737F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874" y="1804850"/>
            <a:ext cx="2442858" cy="4373880"/>
          </a:xfrm>
          <a:prstGeom prst="rect">
            <a:avLst/>
          </a:prstGeom>
        </p:spPr>
      </p:pic>
    </p:spTree>
    <p:extLst>
      <p:ext uri="{BB962C8B-B14F-4D97-AF65-F5344CB8AC3E}">
        <p14:creationId xmlns:p14="http://schemas.microsoft.com/office/powerpoint/2010/main" val="18028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URL Pattern inside Project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Single Application with multiple functions.</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i="1" dirty="0">
                <a:latin typeface="Times New Roman" panose="02020603050405020304" pitchFamily="18" charset="0"/>
                <a:cs typeface="Times New Roman" panose="02020603050405020304" pitchFamily="18" charset="0"/>
              </a:rPr>
              <a:t>from </a:t>
            </a:r>
            <a:r>
              <a:rPr lang="en-US" sz="2000" i="1" dirty="0" err="1">
                <a:latin typeface="Times New Roman" panose="02020603050405020304" pitchFamily="18" charset="0"/>
                <a:cs typeface="Times New Roman" panose="02020603050405020304" pitchFamily="18" charset="0"/>
              </a:rPr>
              <a:t>django.http</a:t>
            </a:r>
            <a:r>
              <a:rPr lang="en-US" sz="2000" i="1" dirty="0">
                <a:latin typeface="Times New Roman" panose="02020603050405020304" pitchFamily="18" charset="0"/>
                <a:cs typeface="Times New Roman" panose="02020603050405020304" pitchFamily="18" charset="0"/>
              </a:rPr>
              <a:t> import </a:t>
            </a:r>
            <a:r>
              <a:rPr lang="en-US" sz="2000" i="1" dirty="0" err="1">
                <a:latin typeface="Times New Roman" panose="02020603050405020304" pitchFamily="18" charset="0"/>
                <a:cs typeface="Times New Roman" panose="02020603050405020304" pitchFamily="18" charset="0"/>
              </a:rPr>
              <a:t>HttpResponse</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def </a:t>
            </a:r>
            <a:r>
              <a:rPr lang="en-US" sz="2000" i="1" dirty="0" err="1">
                <a:latin typeface="Times New Roman" panose="02020603050405020304" pitchFamily="18" charset="0"/>
                <a:cs typeface="Times New Roman" panose="02020603050405020304" pitchFamily="18" charset="0"/>
              </a:rPr>
              <a:t>learn_django</a:t>
            </a:r>
            <a:r>
              <a:rPr lang="en-US" sz="2000" i="1" dirty="0">
                <a:latin typeface="Times New Roman" panose="02020603050405020304" pitchFamily="18" charset="0"/>
                <a:cs typeface="Times New Roman" panose="02020603050405020304" pitchFamily="18" charset="0"/>
              </a:rPr>
              <a:t>(request):</a:t>
            </a:r>
          </a:p>
          <a:p>
            <a:pPr marL="0" indent="0">
              <a:buNone/>
            </a:pPr>
            <a:r>
              <a:rPr lang="en-US" sz="2000" i="1" dirty="0">
                <a:latin typeface="Times New Roman" panose="02020603050405020304" pitchFamily="18" charset="0"/>
                <a:cs typeface="Times New Roman" panose="02020603050405020304" pitchFamily="18" charset="0"/>
              </a:rPr>
              <a:t>	return </a:t>
            </a:r>
            <a:r>
              <a:rPr lang="en-US" sz="2000" i="1" dirty="0" err="1">
                <a:latin typeface="Times New Roman" panose="02020603050405020304" pitchFamily="18" charset="0"/>
                <a:cs typeface="Times New Roman" panose="02020603050405020304" pitchFamily="18" charset="0"/>
              </a:rPr>
              <a:t>HttpResponse</a:t>
            </a:r>
            <a:r>
              <a:rPr lang="en-US" sz="2000" i="1" dirty="0">
                <a:latin typeface="Times New Roman" panose="02020603050405020304" pitchFamily="18" charset="0"/>
                <a:cs typeface="Times New Roman" panose="02020603050405020304" pitchFamily="18" charset="0"/>
              </a:rPr>
              <a:t>(‘Hello Django’)</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learn_python</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(‘&lt;h1&gt;Hello Python&lt;/h1&gt;’)</a:t>
            </a: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course import views</a:t>
            </a: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learnpy</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views.learn_python</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EC768AA-C76F-4782-A3BD-99BADC63D739}"/>
              </a:ext>
            </a:extLst>
          </p:cNvPr>
          <p:cNvSpPr txBox="1"/>
          <p:nvPr/>
        </p:nvSpPr>
        <p:spPr>
          <a:xfrm>
            <a:off x="5677987" y="5280353"/>
            <a:ext cx="3073149" cy="923330"/>
          </a:xfrm>
          <a:prstGeom prst="rect">
            <a:avLst/>
          </a:prstGeom>
          <a:noFill/>
        </p:spPr>
        <p:txBody>
          <a:bodyPr wrap="none" rtlCol="0">
            <a:spAutoFit/>
          </a:bodyPr>
          <a:lstStyle/>
          <a:p>
            <a:r>
              <a:rPr lang="en-US" dirty="0"/>
              <a:t>http://127.0.0.1:8000/learndj</a:t>
            </a:r>
          </a:p>
          <a:p>
            <a:endParaRPr lang="en-US" dirty="0"/>
          </a:p>
          <a:p>
            <a:r>
              <a:rPr lang="en-US" dirty="0"/>
              <a:t>http://127.0.0.1:8000/learnpy </a:t>
            </a:r>
          </a:p>
        </p:txBody>
      </p:sp>
      <p:pic>
        <p:nvPicPr>
          <p:cNvPr id="5" name="Picture 4">
            <a:extLst>
              <a:ext uri="{FF2B5EF4-FFF2-40B4-BE49-F238E27FC236}">
                <a16:creationId xmlns:a16="http://schemas.microsoft.com/office/drawing/2014/main" id="{5B6511E7-F90B-47F6-8DB2-B918E070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542" y="1295399"/>
            <a:ext cx="2442858" cy="4373880"/>
          </a:xfrm>
          <a:prstGeom prst="rect">
            <a:avLst/>
          </a:prstGeom>
        </p:spPr>
      </p:pic>
    </p:spTree>
    <p:extLst>
      <p:ext uri="{BB962C8B-B14F-4D97-AF65-F5344CB8AC3E}">
        <p14:creationId xmlns:p14="http://schemas.microsoft.com/office/powerpoint/2010/main" val="23737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fade">
                                      <p:cBhvr>
                                        <p:cTn id="77" dur="500"/>
                                        <p:tgtEl>
                                          <p:spTgt spid="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180440" cy="5467835"/>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Create Django Project: </a:t>
            </a:r>
            <a:r>
              <a:rPr lang="en-US" sz="2000" i="1" dirty="0" err="1">
                <a:latin typeface="Times New Roman" panose="02020603050405020304" pitchFamily="18" charset="0"/>
                <a:cs typeface="Times New Roman" panose="02020603050405020304" pitchFamily="18" charset="0"/>
              </a:rPr>
              <a:t>django</a:t>
            </a:r>
            <a:r>
              <a:rPr lang="en-US" sz="2000" i="1" dirty="0">
                <a:latin typeface="Times New Roman" panose="02020603050405020304" pitchFamily="18" charset="0"/>
                <a:cs typeface="Times New Roman" panose="02020603050405020304" pitchFamily="18" charset="0"/>
              </a:rPr>
              <a:t>-admin </a:t>
            </a:r>
            <a:r>
              <a:rPr lang="en-US" sz="2000" i="1" dirty="0" err="1">
                <a:latin typeface="Times New Roman" panose="02020603050405020304" pitchFamily="18" charset="0"/>
                <a:cs typeface="Times New Roman" panose="02020603050405020304" pitchFamily="18" charset="0"/>
              </a:rPr>
              <a:t>startproject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geekyshows</a:t>
            </a:r>
            <a:endParaRPr lang="en-US" sz="2000" i="1"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Change Directory to Django Project: </a:t>
            </a:r>
            <a:r>
              <a:rPr lang="en-US" sz="2000" i="1" dirty="0">
                <a:latin typeface="Times New Roman" panose="02020603050405020304" pitchFamily="18" charset="0"/>
                <a:cs typeface="Times New Roman" panose="02020603050405020304" pitchFamily="18" charset="0"/>
              </a:rPr>
              <a:t>cd </a:t>
            </a:r>
            <a:r>
              <a:rPr lang="en-US" sz="2000" i="1" dirty="0" err="1">
                <a:latin typeface="Times New Roman" panose="02020603050405020304" pitchFamily="18" charset="0"/>
                <a:cs typeface="Times New Roman" panose="02020603050405020304" pitchFamily="18" charset="0"/>
              </a:rPr>
              <a:t>geekyshows</a:t>
            </a:r>
            <a:endParaRPr lang="en-US" sz="2000" i="1"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Create Django Application: </a:t>
            </a:r>
            <a:r>
              <a:rPr lang="en-US" sz="2000" i="1" dirty="0">
                <a:latin typeface="Times New Roman" panose="02020603050405020304" pitchFamily="18" charset="0"/>
                <a:cs typeface="Times New Roman" panose="02020603050405020304" pitchFamily="18" charset="0"/>
              </a:rPr>
              <a:t>python manage.py </a:t>
            </a:r>
            <a:r>
              <a:rPr lang="en-US" sz="2000" i="1" dirty="0" err="1">
                <a:latin typeface="Times New Roman" panose="02020603050405020304" pitchFamily="18" charset="0"/>
                <a:cs typeface="Times New Roman" panose="02020603050405020304" pitchFamily="18" charset="0"/>
              </a:rPr>
              <a:t>startapp</a:t>
            </a:r>
            <a:r>
              <a:rPr lang="en-US" sz="2000" i="1" dirty="0">
                <a:latin typeface="Times New Roman" panose="02020603050405020304" pitchFamily="18" charset="0"/>
                <a:cs typeface="Times New Roman" panose="02020603050405020304" pitchFamily="18" charset="0"/>
              </a:rPr>
              <a:t> course</a:t>
            </a:r>
          </a:p>
          <a:p>
            <a:pPr defTabSz="457200"/>
            <a:r>
              <a:rPr lang="en-US" sz="2000" dirty="0">
                <a:latin typeface="Times New Roman" panose="02020603050405020304" pitchFamily="18" charset="0"/>
                <a:cs typeface="Times New Roman" panose="02020603050405020304" pitchFamily="18" charset="0"/>
              </a:rPr>
              <a:t>Add/Install Application to Django Project (course to </a:t>
            </a:r>
            <a:r>
              <a:rPr lang="en-US" sz="2000" dirty="0" err="1">
                <a:latin typeface="Times New Roman" panose="02020603050405020304" pitchFamily="18" charset="0"/>
                <a:cs typeface="Times New Roman" panose="02020603050405020304" pitchFamily="18" charset="0"/>
              </a:rPr>
              <a:t>geekyshows</a:t>
            </a:r>
            <a:r>
              <a:rPr lang="en-US" sz="2000" dirty="0">
                <a:latin typeface="Times New Roman" panose="02020603050405020304" pitchFamily="18" charset="0"/>
                <a:cs typeface="Times New Roman" panose="02020603050405020304" pitchFamily="18" charset="0"/>
              </a:rPr>
              <a:t>) using settings.py file INSTALLED_APP</a:t>
            </a:r>
          </a:p>
          <a:p>
            <a:pPr defTabSz="457200"/>
            <a:r>
              <a:rPr lang="en-US" sz="2000" dirty="0">
                <a:latin typeface="Times New Roman" panose="02020603050405020304" pitchFamily="18" charset="0"/>
                <a:cs typeface="Times New Roman" panose="02020603050405020304" pitchFamily="18" charset="0"/>
              </a:rPr>
              <a:t>Write View Function inside views.py file</a:t>
            </a:r>
          </a:p>
          <a:p>
            <a:pPr defTabSz="457200"/>
            <a:r>
              <a:rPr lang="en-US" sz="2000" dirty="0">
                <a:latin typeface="Times New Roman" panose="02020603050405020304" pitchFamily="18" charset="0"/>
                <a:cs typeface="Times New Roman" panose="02020603050405020304" pitchFamily="18" charset="0"/>
              </a:rPr>
              <a:t>Define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for view function of application</a:t>
            </a: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Open </a:t>
            </a:r>
            <a:r>
              <a:rPr lang="en-US" sz="2000" b="1" i="1" dirty="0">
                <a:latin typeface="Times New Roman" panose="02020603050405020304" pitchFamily="18" charset="0"/>
                <a:cs typeface="Times New Roman" panose="02020603050405020304" pitchFamily="18" charset="0"/>
              </a:rPr>
              <a:t>urls.py</a:t>
            </a: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Import views Module of the application</a:t>
            </a:r>
            <a:endParaRPr lang="en-US" sz="2000" i="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from course import views</a:t>
            </a:r>
            <a:endParaRPr lang="en-US" sz="2000" i="1" dirty="0">
              <a:latin typeface="Times New Roman" panose="02020603050405020304" pitchFamily="18" charset="0"/>
              <a:cs typeface="Times New Roman" panose="02020603050405020304" pitchFamily="18" charset="0"/>
            </a:endParaRPr>
          </a:p>
          <a:p>
            <a:pPr lvl="1" defTabSz="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Write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Pattern</a:t>
            </a:r>
          </a:p>
          <a:p>
            <a:pPr marL="0" indent="0">
              <a:buNone/>
            </a:pP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urlpatterns</a:t>
            </a:r>
            <a:r>
              <a:rPr lang="en-US" sz="2000" i="1" dirty="0">
                <a:latin typeface="Times New Roman" panose="02020603050405020304" pitchFamily="18" charset="0"/>
                <a:cs typeface="Times New Roman" panose="02020603050405020304" pitchFamily="18" charset="0"/>
              </a:rPr>
              <a:t> = [ path(</a:t>
            </a:r>
            <a:r>
              <a:rPr lang="en-US" sz="2000" i="1" dirty="0" err="1">
                <a:latin typeface="Times New Roman" panose="02020603050405020304" pitchFamily="18" charset="0"/>
                <a:cs typeface="Times New Roman" panose="02020603050405020304" pitchFamily="18" charset="0"/>
              </a:rPr>
              <a:t>learndj</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views.learn_django</a:t>
            </a:r>
            <a:r>
              <a:rPr lang="en-US" sz="2000" i="1" dirty="0">
                <a:latin typeface="Times New Roman" panose="02020603050405020304" pitchFamily="18" charset="0"/>
                <a:cs typeface="Times New Roman" panose="02020603050405020304" pitchFamily="18" charset="0"/>
              </a:rPr>
              <a:t>),</a:t>
            </a:r>
          </a:p>
          <a:p>
            <a:pPr marL="0" indent="0">
              <a:buNone/>
            </a:pPr>
            <a:r>
              <a:rPr lang="en-US" sz="2000" i="1" dirty="0">
                <a:latin typeface="Times New Roman" panose="02020603050405020304" pitchFamily="18" charset="0"/>
                <a:cs typeface="Times New Roman" panose="02020603050405020304" pitchFamily="18" charset="0"/>
              </a:rPr>
              <a:t>		       path(</a:t>
            </a:r>
            <a:r>
              <a:rPr lang="en-US" sz="2000" i="1" dirty="0" err="1">
                <a:latin typeface="Times New Roman" panose="02020603050405020304" pitchFamily="18" charset="0"/>
                <a:cs typeface="Times New Roman" panose="02020603050405020304" pitchFamily="18" charset="0"/>
              </a:rPr>
              <a:t>learnpy</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views.learn_python</a:t>
            </a:r>
            <a:r>
              <a:rPr lang="en-US" sz="2000" i="1"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Save urls.py</a:t>
            </a:r>
          </a:p>
        </p:txBody>
      </p:sp>
      <p:pic>
        <p:nvPicPr>
          <p:cNvPr id="5" name="Picture 4">
            <a:extLst>
              <a:ext uri="{FF2B5EF4-FFF2-40B4-BE49-F238E27FC236}">
                <a16:creationId xmlns:a16="http://schemas.microsoft.com/office/drawing/2014/main" id="{9B407652-4E64-4171-B34C-B21CDF205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573" y="1334121"/>
            <a:ext cx="2442858" cy="4373880"/>
          </a:xfrm>
          <a:prstGeom prst="rect">
            <a:avLst/>
          </a:prstGeom>
        </p:spPr>
      </p:pic>
    </p:spTree>
    <p:extLst>
      <p:ext uri="{BB962C8B-B14F-4D97-AF65-F5344CB8AC3E}">
        <p14:creationId xmlns:p14="http://schemas.microsoft.com/office/powerpoint/2010/main" val="326230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How URL Dispatcher Works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79863"/>
            <a:ext cx="10972800" cy="5608320"/>
          </a:xfrm>
        </p:spPr>
        <p:txBody>
          <a:bodyPr>
            <a:normAutofit/>
          </a:bodyPr>
          <a:lstStyle/>
          <a:p>
            <a:r>
              <a:rPr lang="en-US" sz="2000" dirty="0">
                <a:latin typeface="Times New Roman" panose="02020603050405020304" pitchFamily="18" charset="0"/>
                <a:cs typeface="Times New Roman" panose="02020603050405020304" pitchFamily="18" charset="0"/>
              </a:rPr>
              <a:t>Django determines the root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(urls.py) module to use. Ordinarily, this is the value of the ROOT_URLCONF setting, but if the incoming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has a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attribute (set by middleware), its value will be used in place of the ROOT_URLCONF setting.</a:t>
            </a:r>
          </a:p>
          <a:p>
            <a:r>
              <a:rPr lang="en-US" sz="2000" dirty="0">
                <a:latin typeface="Times New Roman" panose="02020603050405020304" pitchFamily="18" charset="0"/>
                <a:cs typeface="Times New Roman" panose="02020603050405020304" pitchFamily="18" charset="0"/>
              </a:rPr>
              <a:t>Django loads that Python module and looks for the variable </a:t>
            </a: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This should be a sequence of </a:t>
            </a:r>
            <a:r>
              <a:rPr lang="en-US" sz="2000" dirty="0" err="1">
                <a:latin typeface="Times New Roman" panose="02020603050405020304" pitchFamily="18" charset="0"/>
                <a:cs typeface="Times New Roman" panose="02020603050405020304" pitchFamily="18" charset="0"/>
              </a:rPr>
              <a:t>django.urls.path</a:t>
            </a:r>
            <a:r>
              <a:rPr lang="en-US" sz="2000" dirty="0">
                <a:latin typeface="Times New Roman" panose="02020603050405020304" pitchFamily="18" charset="0"/>
                <a:cs typeface="Times New Roman" panose="02020603050405020304" pitchFamily="18" charset="0"/>
              </a:rPr>
              <a:t>() and/or </a:t>
            </a:r>
            <a:r>
              <a:rPr lang="en-US" sz="2000" dirty="0" err="1">
                <a:latin typeface="Times New Roman" panose="02020603050405020304" pitchFamily="18" charset="0"/>
                <a:cs typeface="Times New Roman" panose="02020603050405020304" pitchFamily="18" charset="0"/>
              </a:rPr>
              <a:t>django.urls.re_path</a:t>
            </a:r>
            <a:r>
              <a:rPr lang="en-US" sz="2000" dirty="0">
                <a:latin typeface="Times New Roman" panose="02020603050405020304" pitchFamily="18" charset="0"/>
                <a:cs typeface="Times New Roman" panose="02020603050405020304" pitchFamily="18" charset="0"/>
              </a:rPr>
              <a:t>() instances.</a:t>
            </a:r>
          </a:p>
          <a:p>
            <a:r>
              <a:rPr lang="en-US" sz="2000" dirty="0">
                <a:latin typeface="Times New Roman" panose="02020603050405020304" pitchFamily="18" charset="0"/>
                <a:cs typeface="Times New Roman" panose="02020603050405020304" pitchFamily="18" charset="0"/>
              </a:rPr>
              <a:t>Django runs through each URL pattern, in order, and stops at the first one that matches the requested URL, matching against </a:t>
            </a:r>
            <a:r>
              <a:rPr lang="en-US" sz="2000" dirty="0" err="1">
                <a:latin typeface="Times New Roman" panose="02020603050405020304" pitchFamily="18" charset="0"/>
                <a:cs typeface="Times New Roman" panose="02020603050405020304" pitchFamily="18" charset="0"/>
              </a:rPr>
              <a:t>path_info</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Once one of the URL patterns matches, Django imports and calls the given view, which is a Python function (or a class-based view).</a:t>
            </a:r>
          </a:p>
          <a:p>
            <a:pPr lvl="1"/>
            <a:r>
              <a:rPr lang="en-US" sz="2000" dirty="0">
                <a:latin typeface="Times New Roman" panose="02020603050405020304" pitchFamily="18" charset="0"/>
                <a:cs typeface="Times New Roman" panose="02020603050405020304" pitchFamily="18" charset="0"/>
              </a:rPr>
              <a:t>An instance of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the matched URL pattern contained no named groups, then the matches from the regular expression are provided as positional arguments.</a:t>
            </a:r>
          </a:p>
          <a:p>
            <a:pPr lvl="1"/>
            <a:r>
              <a:rPr lang="en-US" sz="2000" dirty="0">
                <a:latin typeface="Times New Roman" panose="02020603050405020304" pitchFamily="18" charset="0"/>
                <a:cs typeface="Times New Roman" panose="02020603050405020304" pitchFamily="18" charset="0"/>
              </a:rPr>
              <a:t>The keyword arguments are made up of any named parts matched by the path expression that are provided, overridden by any arguments specified in the optional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argument to </a:t>
            </a:r>
            <a:r>
              <a:rPr lang="en-US" sz="2000" dirty="0" err="1">
                <a:latin typeface="Times New Roman" panose="02020603050405020304" pitchFamily="18" charset="0"/>
                <a:cs typeface="Times New Roman" panose="02020603050405020304" pitchFamily="18" charset="0"/>
              </a:rPr>
              <a:t>django.urls.path</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django.urls.re_path</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If no URL pattern matches, or if an exception is raised during any point in this process, Django invokes an appropriate error-handling view.</a:t>
            </a:r>
          </a:p>
        </p:txBody>
      </p:sp>
    </p:spTree>
    <p:extLst>
      <p:ext uri="{BB962C8B-B14F-4D97-AF65-F5344CB8AC3E}">
        <p14:creationId xmlns:p14="http://schemas.microsoft.com/office/powerpoint/2010/main" val="1113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995</Words>
  <Application>Microsoft Office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URL Dispatcher</vt:lpstr>
      <vt:lpstr>path ( ) </vt:lpstr>
      <vt:lpstr>path ( ) </vt:lpstr>
      <vt:lpstr>URL Pattern inside Project</vt:lpstr>
      <vt:lpstr>URL Pattern inside Project</vt:lpstr>
      <vt:lpstr>URL Pattern inside Project</vt:lpstr>
      <vt:lpstr>URL Pattern inside Project</vt:lpstr>
      <vt:lpstr>Geeky Steps</vt:lpstr>
      <vt:lpstr>How URL Dispatcher Works</vt:lpstr>
      <vt:lpstr>re_path ( ) </vt:lpstr>
      <vt:lpstr>re_path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Pattern</dc:title>
  <dc:creator>RK</dc:creator>
  <cp:lastModifiedBy>RK</cp:lastModifiedBy>
  <cp:revision>76</cp:revision>
  <dcterms:created xsi:type="dcterms:W3CDTF">2020-01-20T12:36:26Z</dcterms:created>
  <dcterms:modified xsi:type="dcterms:W3CDTF">2020-02-08T17:22:58Z</dcterms:modified>
</cp:coreProperties>
</file>