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7" r:id="rId5"/>
    <p:sldId id="290" r:id="rId6"/>
    <p:sldId id="291" r:id="rId7"/>
    <p:sldId id="292" r:id="rId8"/>
    <p:sldId id="293"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8F2C-E530-4BFA-AA7B-DA0C292C2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20D80-315E-4500-9484-F7F0D231A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AA7FCF-F763-44F8-B822-A08D1AE9180A}"/>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6C75A2D3-4796-432A-8A56-63107461A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3540-EE1F-4F1E-8C33-40963FBA8ACB}"/>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34360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7198-C652-4771-A26E-C86B3FD250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3201E2-1A93-4057-9A2D-E4D2682611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E48EC-D50A-4CAD-8D9A-B9C844F8D651}"/>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B4110B84-2070-4A99-B7E0-79B469F61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B46EF-624A-4B5A-A7A1-9CCDDB703DAB}"/>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32849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7BCA2-8FE2-4810-B1D6-0D9FF12196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9F012-D34D-4FF2-8819-5FDF4CEDBA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9B85A-41F6-4756-B304-C62F1E40AF56}"/>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1A25C7FF-DC0D-4CC5-9B73-C987DDD8B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6A485-84AB-4E7A-9675-F39FB3A7C8BC}"/>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38646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3486-0134-4C6A-9FCF-FF1757053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F2176-4ADC-4BDB-B8E7-0FF00465D3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6C8E4-F961-4911-B6D3-780F81BC94DB}"/>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BE392010-3943-468C-BFC2-7594C4872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6F89C-F01C-4A41-A0C0-BD44F22863E2}"/>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98080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D30F-A9CD-4E74-8BCB-647758FAD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7D057E-DA79-4658-89D1-1768F7A01C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41278-DEF7-4B7F-85E4-2B93B2822BB1}"/>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1DFA6849-B729-48A0-9BF4-3BB0E27F2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3117-9406-471F-BD4D-62FC455DF1F8}"/>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81167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7A0A-56EB-4E59-A24F-845A581BA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5EA4C-CF7D-45AB-8D9D-DB20B8488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02B0AD-4201-4C2D-8DDA-575E3727F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B56157-D8E9-4073-853B-B1F2BAADC5BB}"/>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6" name="Footer Placeholder 5">
            <a:extLst>
              <a:ext uri="{FF2B5EF4-FFF2-40B4-BE49-F238E27FC236}">
                <a16:creationId xmlns:a16="http://schemas.microsoft.com/office/drawing/2014/main" id="{9B88682C-6E67-49DF-8B0F-B3B7EBB54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DE2BE-5C16-4A49-B822-0DA0A85282A3}"/>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3773242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FDDB-537D-452D-A73E-FCC7259E12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5AAF8-9664-4DCC-8025-DFFF1C22A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F1495-621C-4000-9CB5-3499B1129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85A8A-C541-4DAB-92A1-14A161A23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B16A7-7386-4A88-AB27-B36E1158C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153B0-1114-4A00-8A24-08DFB6D00809}"/>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8" name="Footer Placeholder 7">
            <a:extLst>
              <a:ext uri="{FF2B5EF4-FFF2-40B4-BE49-F238E27FC236}">
                <a16:creationId xmlns:a16="http://schemas.microsoft.com/office/drawing/2014/main" id="{719FF760-3CFA-406B-AE20-47BFDA4AEA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43B3AA-4F40-49CF-8566-D009AD359128}"/>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403754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BE8B-F3A2-48DE-998E-03F837E6CA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F93C2-D2C3-45F8-B5CE-207845DE9B4D}"/>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4" name="Footer Placeholder 3">
            <a:extLst>
              <a:ext uri="{FF2B5EF4-FFF2-40B4-BE49-F238E27FC236}">
                <a16:creationId xmlns:a16="http://schemas.microsoft.com/office/drawing/2014/main" id="{40535FB2-30DC-4B6E-83A0-842092EE1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A6D4F8-0E2C-47C2-9D51-F5DD95BFC2D4}"/>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8783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9D09E-1FCE-48D4-904D-4E9DE8E53E5F}"/>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3" name="Footer Placeholder 2">
            <a:extLst>
              <a:ext uri="{FF2B5EF4-FFF2-40B4-BE49-F238E27FC236}">
                <a16:creationId xmlns:a16="http://schemas.microsoft.com/office/drawing/2014/main" id="{C517D0AE-1095-4710-AFE2-8EA20D12B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3834AB-F148-4BB1-A5F8-4B1023D971E6}"/>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284747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0A43-FBD6-4A9A-B83F-A052E8A15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725227-16B3-4BCC-AA45-4753BBF56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F3C41-7865-4EB5-83C3-CB2980BBA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B3D-E7A4-481C-A0B0-7A92FA992B98}"/>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6" name="Footer Placeholder 5">
            <a:extLst>
              <a:ext uri="{FF2B5EF4-FFF2-40B4-BE49-F238E27FC236}">
                <a16:creationId xmlns:a16="http://schemas.microsoft.com/office/drawing/2014/main" id="{040E1ACD-F5F0-4252-BC8C-D390E2AE4F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56971-EF2C-4E55-B058-9AF33B186ABC}"/>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190999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390B-32C3-49AF-8F1F-362708F1A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15AA8-D42C-444D-BF52-D8452635E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CE146E-87E5-46A7-9D6C-458B9CCA2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0F8E2-A0AE-4D3B-86A5-4AA3E85F513F}"/>
              </a:ext>
            </a:extLst>
          </p:cNvPr>
          <p:cNvSpPr>
            <a:spLocks noGrp="1"/>
          </p:cNvSpPr>
          <p:nvPr>
            <p:ph type="dt" sz="half" idx="10"/>
          </p:nvPr>
        </p:nvSpPr>
        <p:spPr/>
        <p:txBody>
          <a:bodyPr/>
          <a:lstStyle/>
          <a:p>
            <a:fld id="{8160F904-1EBF-4857-A628-C3724933CB5D}" type="datetimeFigureOut">
              <a:rPr lang="en-US" smtClean="0"/>
              <a:t>2/11/2020</a:t>
            </a:fld>
            <a:endParaRPr lang="en-US"/>
          </a:p>
        </p:txBody>
      </p:sp>
      <p:sp>
        <p:nvSpPr>
          <p:cNvPr id="6" name="Footer Placeholder 5">
            <a:extLst>
              <a:ext uri="{FF2B5EF4-FFF2-40B4-BE49-F238E27FC236}">
                <a16:creationId xmlns:a16="http://schemas.microsoft.com/office/drawing/2014/main" id="{576129AA-824C-49D0-BC29-51996A17D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09E0D-5D15-4E79-820D-660658CFBA06}"/>
              </a:ext>
            </a:extLst>
          </p:cNvPr>
          <p:cNvSpPr>
            <a:spLocks noGrp="1"/>
          </p:cNvSpPr>
          <p:nvPr>
            <p:ph type="sldNum" sz="quarter" idx="12"/>
          </p:nvPr>
        </p:nvSpPr>
        <p:spPr/>
        <p:txBody>
          <a:bodyPr/>
          <a:lstStyle/>
          <a:p>
            <a:fld id="{F47F30EF-AA04-41A9-82EF-EFE619410E15}" type="slidenum">
              <a:rPr lang="en-US" smtClean="0"/>
              <a:t>‹#›</a:t>
            </a:fld>
            <a:endParaRPr lang="en-US"/>
          </a:p>
        </p:txBody>
      </p:sp>
    </p:spTree>
    <p:extLst>
      <p:ext uri="{BB962C8B-B14F-4D97-AF65-F5344CB8AC3E}">
        <p14:creationId xmlns:p14="http://schemas.microsoft.com/office/powerpoint/2010/main" val="423615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A3315-83FC-4EC0-B2A4-0E2C59126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3E6364-343F-40EC-9E9F-4BED38EFB5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6E4F6-4D97-4810-8E1D-7CB80C677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0F904-1EBF-4857-A628-C3724933CB5D}" type="datetimeFigureOut">
              <a:rPr lang="en-US" smtClean="0"/>
              <a:t>2/11/2020</a:t>
            </a:fld>
            <a:endParaRPr lang="en-US"/>
          </a:p>
        </p:txBody>
      </p:sp>
      <p:sp>
        <p:nvSpPr>
          <p:cNvPr id="5" name="Footer Placeholder 4">
            <a:extLst>
              <a:ext uri="{FF2B5EF4-FFF2-40B4-BE49-F238E27FC236}">
                <a16:creationId xmlns:a16="http://schemas.microsoft.com/office/drawing/2014/main" id="{0E9EBE67-621A-4019-A5C2-7E6CFF914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87135A-A2DB-43CB-B894-1A921EB3E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F30EF-AA04-41A9-82EF-EFE619410E15}" type="slidenum">
              <a:rPr lang="en-US" smtClean="0"/>
              <a:t>‹#›</a:t>
            </a:fld>
            <a:endParaRPr lang="en-US"/>
          </a:p>
        </p:txBody>
      </p:sp>
    </p:spTree>
    <p:extLst>
      <p:ext uri="{BB962C8B-B14F-4D97-AF65-F5344CB8AC3E}">
        <p14:creationId xmlns:p14="http://schemas.microsoft.com/office/powerpoint/2010/main" val="90995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Template Folder and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9210"/>
            <a:ext cx="10990219" cy="5616390"/>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can create separate folder inside templates folder for applications then each application will contain only those html file which are related to them. This will enhance readability and separate html files according to applications.</a:t>
            </a:r>
          </a:p>
          <a:p>
            <a:pPr marL="0" indent="0">
              <a:buNone/>
            </a:pP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templates</a:t>
            </a:r>
          </a:p>
          <a:p>
            <a:pPr marL="0" indent="0">
              <a:buNone/>
            </a:pPr>
            <a:r>
              <a:rPr lang="en-US" sz="1600" b="1" dirty="0">
                <a:latin typeface="Times New Roman" panose="02020603050405020304" pitchFamily="18" charset="0"/>
                <a:cs typeface="Times New Roman" panose="02020603050405020304" pitchFamily="18" charset="0"/>
              </a:rPr>
              <a:t>		courseone.html</a:t>
            </a:r>
          </a:p>
          <a:p>
            <a:pPr marL="0" indent="0">
              <a:buNone/>
            </a:pPr>
            <a:r>
              <a:rPr lang="en-US" sz="1600" b="1" dirty="0">
                <a:latin typeface="Times New Roman" panose="02020603050405020304" pitchFamily="18" charset="0"/>
                <a:cs typeface="Times New Roman" panose="02020603050405020304" pitchFamily="18" charset="0"/>
              </a:rPr>
              <a:t>		coursetwo.html</a:t>
            </a:r>
          </a:p>
          <a:p>
            <a:pPr marL="0" indent="0">
              <a:buNone/>
            </a:pPr>
            <a:r>
              <a:rPr lang="en-US" sz="1600" b="1" dirty="0">
                <a:latin typeface="Times New Roman" panose="02020603050405020304" pitchFamily="18" charset="0"/>
                <a:cs typeface="Times New Roman" panose="02020603050405020304" pitchFamily="18" charset="0"/>
              </a:rPr>
              <a:t>		feesone.html</a:t>
            </a:r>
          </a:p>
          <a:p>
            <a:pPr marL="0" indent="0">
              <a:buNone/>
            </a:pPr>
            <a:r>
              <a:rPr lang="en-US" sz="1600" b="1" dirty="0">
                <a:latin typeface="Times New Roman" panose="02020603050405020304" pitchFamily="18" charset="0"/>
                <a:cs typeface="Times New Roman" panose="02020603050405020304" pitchFamily="18" charset="0"/>
              </a:rPr>
              <a:t>		feestwo.html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__init__.py</a:t>
            </a:r>
          </a:p>
          <a:p>
            <a:pPr marL="0" indent="0">
              <a:buNone/>
            </a:pPr>
            <a:r>
              <a:rPr lang="en-US" sz="1600" dirty="0">
                <a:latin typeface="Times New Roman" panose="02020603050405020304" pitchFamily="18" charset="0"/>
                <a:cs typeface="Times New Roman" panose="02020603050405020304" pitchFamily="18" charset="0"/>
              </a:rPr>
              <a:t>		settings.py</a:t>
            </a:r>
          </a:p>
          <a:p>
            <a:pPr marL="0" indent="0">
              <a:buNone/>
            </a:pPr>
            <a:r>
              <a:rPr lang="en-US" sz="1600" dirty="0">
                <a:latin typeface="Times New Roman" panose="02020603050405020304" pitchFamily="18" charset="0"/>
                <a:cs typeface="Times New Roman" panose="02020603050405020304" pitchFamily="18" charset="0"/>
              </a:rPr>
              <a:t>		urls.py</a:t>
            </a:r>
          </a:p>
          <a:p>
            <a:pPr marL="0" indent="0">
              <a:buNone/>
            </a:pPr>
            <a:r>
              <a:rPr lang="en-US" sz="1600" dirty="0">
                <a:latin typeface="Times New Roman" panose="02020603050405020304" pitchFamily="18" charset="0"/>
                <a:cs typeface="Times New Roman" panose="02020603050405020304" pitchFamily="18" charset="0"/>
              </a:rPr>
              <a:t>		wsgi.py</a:t>
            </a:r>
          </a:p>
          <a:p>
            <a:pPr marL="0" indent="0">
              <a:buNone/>
            </a:pPr>
            <a:r>
              <a:rPr lang="en-US" sz="1600" dirty="0">
                <a:latin typeface="Times New Roman" panose="02020603050405020304" pitchFamily="18" charset="0"/>
                <a:cs typeface="Times New Roman" panose="02020603050405020304" pitchFamily="18" charset="0"/>
              </a:rPr>
              <a:t>	manage.py</a:t>
            </a:r>
          </a:p>
          <a:p>
            <a:pPr marL="0" indent="0">
              <a:buNone/>
            </a:pPr>
            <a:r>
              <a:rPr lang="en-US" sz="1600" dirty="0">
                <a:latin typeface="Times New Roman" panose="02020603050405020304" pitchFamily="18" charset="0"/>
                <a:cs typeface="Times New Roman" panose="02020603050405020304" pitchFamily="18" charset="0"/>
              </a:rPr>
              <a:t>	course</a:t>
            </a:r>
          </a:p>
          <a:p>
            <a:pPr marL="0" indent="0">
              <a:buNone/>
            </a:pPr>
            <a:r>
              <a:rPr lang="en-US" sz="16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172891" y="1928170"/>
            <a:ext cx="6426928" cy="4401205"/>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templates</a:t>
            </a:r>
          </a:p>
          <a:p>
            <a:r>
              <a:rPr lang="en-US" sz="2000" b="1" dirty="0">
                <a:latin typeface="Times New Roman" panose="02020603050405020304" pitchFamily="18" charset="0"/>
                <a:cs typeface="Times New Roman" panose="02020603050405020304" pitchFamily="18" charset="0"/>
              </a:rPr>
              <a:t>		course</a:t>
            </a:r>
          </a:p>
          <a:p>
            <a:r>
              <a:rPr lang="en-US" sz="2000" b="1" dirty="0">
                <a:latin typeface="Times New Roman" panose="02020603050405020304" pitchFamily="18" charset="0"/>
                <a:cs typeface="Times New Roman" panose="02020603050405020304" pitchFamily="18" charset="0"/>
              </a:rPr>
              <a:t>			html files related to course app</a:t>
            </a:r>
          </a:p>
          <a:p>
            <a:r>
              <a:rPr lang="en-US" sz="2000" b="1" dirty="0">
                <a:latin typeface="Times New Roman" panose="02020603050405020304" pitchFamily="18" charset="0"/>
                <a:cs typeface="Times New Roman" panose="02020603050405020304" pitchFamily="18" charset="0"/>
              </a:rPr>
              <a:t>		fees</a:t>
            </a:r>
          </a:p>
          <a:p>
            <a:r>
              <a:rPr lang="en-US" sz="2000" b="1" dirty="0">
                <a:latin typeface="Times New Roman" panose="02020603050405020304" pitchFamily="18" charset="0"/>
                <a:cs typeface="Times New Roman" panose="02020603050405020304" pitchFamily="18" charset="0"/>
              </a:rPr>
              <a:t>			html files related to fees app</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__init__.py</a:t>
            </a:r>
          </a:p>
          <a:p>
            <a:r>
              <a:rPr lang="en-US" sz="2000" dirty="0">
                <a:latin typeface="Times New Roman" panose="02020603050405020304" pitchFamily="18" charset="0"/>
                <a:cs typeface="Times New Roman" panose="02020603050405020304" pitchFamily="18" charset="0"/>
              </a:rPr>
              <a:t>		settings.py</a:t>
            </a:r>
          </a:p>
          <a:p>
            <a:r>
              <a:rPr lang="en-US" sz="2000" dirty="0">
                <a:latin typeface="Times New Roman" panose="02020603050405020304" pitchFamily="18" charset="0"/>
                <a:cs typeface="Times New Roman" panose="02020603050405020304" pitchFamily="18" charset="0"/>
              </a:rPr>
              <a:t>		urls.py</a:t>
            </a:r>
          </a:p>
          <a:p>
            <a:r>
              <a:rPr lang="en-US" sz="2000" dirty="0">
                <a:latin typeface="Times New Roman" panose="02020603050405020304" pitchFamily="18" charset="0"/>
                <a:cs typeface="Times New Roman" panose="02020603050405020304" pitchFamily="18" charset="0"/>
              </a:rPr>
              <a:t>		wsgi.py</a:t>
            </a:r>
          </a:p>
          <a:p>
            <a:r>
              <a:rPr lang="en-US" sz="2000" dirty="0">
                <a:latin typeface="Times New Roman" panose="02020603050405020304" pitchFamily="18" charset="0"/>
                <a:cs typeface="Times New Roman" panose="02020603050405020304" pitchFamily="18" charset="0"/>
              </a:rPr>
              <a:t>	manage.py</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p:txBody>
      </p:sp>
      <p:sp>
        <p:nvSpPr>
          <p:cNvPr id="7" name="TextBox 6">
            <a:extLst>
              <a:ext uri="{FF2B5EF4-FFF2-40B4-BE49-F238E27FC236}">
                <a16:creationId xmlns:a16="http://schemas.microsoft.com/office/drawing/2014/main" id="{E49BB167-D392-4342-B934-2A1B446AE2B2}"/>
              </a:ext>
            </a:extLst>
          </p:cNvPr>
          <p:cNvSpPr txBox="1"/>
          <p:nvPr/>
        </p:nvSpPr>
        <p:spPr>
          <a:xfrm>
            <a:off x="8833923" y="1816409"/>
            <a:ext cx="2656114"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Its naming convention but not compulsory to write name as application name</a:t>
            </a:r>
          </a:p>
        </p:txBody>
      </p:sp>
      <p:cxnSp>
        <p:nvCxnSpPr>
          <p:cNvPr id="9" name="Straight Arrow Connector 8">
            <a:extLst>
              <a:ext uri="{FF2B5EF4-FFF2-40B4-BE49-F238E27FC236}">
                <a16:creationId xmlns:a16="http://schemas.microsoft.com/office/drawing/2014/main" id="{CAA9DFC9-4563-4CF0-A603-41C45ED0B09D}"/>
              </a:ext>
            </a:extLst>
          </p:cNvPr>
          <p:cNvCxnSpPr>
            <a:cxnSpLocks/>
            <a:stCxn id="7" idx="1"/>
          </p:cNvCxnSpPr>
          <p:nvPr/>
        </p:nvCxnSpPr>
        <p:spPr>
          <a:xfrm flipH="1">
            <a:off x="7611557" y="2231908"/>
            <a:ext cx="1222366" cy="4154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A3CD35-8EE6-4D2A-B71C-6E3F604AB1AE}"/>
              </a:ext>
            </a:extLst>
          </p:cNvPr>
          <p:cNvCxnSpPr>
            <a:cxnSpLocks/>
          </p:cNvCxnSpPr>
          <p:nvPr/>
        </p:nvCxnSpPr>
        <p:spPr>
          <a:xfrm flipH="1">
            <a:off x="7416800" y="2249715"/>
            <a:ext cx="1417124" cy="10372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6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0" end="0"/>
                                            </p:txEl>
                                          </p:spTgt>
                                        </p:tgtEl>
                                        <p:attrNameLst>
                                          <p:attrName>style.visibility</p:attrName>
                                        </p:attrNameLst>
                                      </p:cBhvr>
                                      <p:to>
                                        <p:strVal val="visible"/>
                                      </p:to>
                                    </p:set>
                                    <p:animEffect transition="in" filter="fade">
                                      <p:cBhvr>
                                        <p:cTn id="82" dur="500"/>
                                        <p:tgtEl>
                                          <p:spTgt spid="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1" end="1"/>
                                            </p:txEl>
                                          </p:spTgt>
                                        </p:tgtEl>
                                        <p:attrNameLst>
                                          <p:attrName>style.visibility</p:attrName>
                                        </p:attrNameLst>
                                      </p:cBhvr>
                                      <p:to>
                                        <p:strVal val="visible"/>
                                      </p:to>
                                    </p:set>
                                    <p:animEffect transition="in" filter="fade">
                                      <p:cBhvr>
                                        <p:cTn id="87" dur="500"/>
                                        <p:tgtEl>
                                          <p:spTgt spid="5">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2" end="2"/>
                                            </p:txEl>
                                          </p:spTgt>
                                        </p:tgtEl>
                                        <p:attrNameLst>
                                          <p:attrName>style.visibility</p:attrName>
                                        </p:attrNameLst>
                                      </p:cBhvr>
                                      <p:to>
                                        <p:strVal val="visible"/>
                                      </p:to>
                                    </p:set>
                                    <p:animEffect transition="in" filter="fade">
                                      <p:cBhvr>
                                        <p:cTn id="92" dur="500"/>
                                        <p:tgtEl>
                                          <p:spTgt spid="5">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
                                            <p:txEl>
                                              <p:pRg st="3" end="3"/>
                                            </p:txEl>
                                          </p:spTgt>
                                        </p:tgtEl>
                                        <p:attrNameLst>
                                          <p:attrName>style.visibility</p:attrName>
                                        </p:attrNameLst>
                                      </p:cBhvr>
                                      <p:to>
                                        <p:strVal val="visible"/>
                                      </p:to>
                                    </p:set>
                                    <p:animEffect transition="in" filter="fade">
                                      <p:cBhvr>
                                        <p:cTn id="97" dur="500"/>
                                        <p:tgtEl>
                                          <p:spTgt spid="5">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
                                            <p:txEl>
                                              <p:pRg st="4" end="4"/>
                                            </p:txEl>
                                          </p:spTgt>
                                        </p:tgtEl>
                                        <p:attrNameLst>
                                          <p:attrName>style.visibility</p:attrName>
                                        </p:attrNameLst>
                                      </p:cBhvr>
                                      <p:to>
                                        <p:strVal val="visible"/>
                                      </p:to>
                                    </p:set>
                                    <p:animEffect transition="in" filter="fade">
                                      <p:cBhvr>
                                        <p:cTn id="102" dur="500"/>
                                        <p:tgtEl>
                                          <p:spTgt spid="5">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5">
                                            <p:txEl>
                                              <p:pRg st="5" end="5"/>
                                            </p:txEl>
                                          </p:spTgt>
                                        </p:tgtEl>
                                        <p:attrNameLst>
                                          <p:attrName>style.visibility</p:attrName>
                                        </p:attrNameLst>
                                      </p:cBhvr>
                                      <p:to>
                                        <p:strVal val="visible"/>
                                      </p:to>
                                    </p:set>
                                    <p:animEffect transition="in" filter="fade">
                                      <p:cBhvr>
                                        <p:cTn id="107" dur="500"/>
                                        <p:tgtEl>
                                          <p:spTgt spid="5">
                                            <p:txEl>
                                              <p:pRg st="5" end="5"/>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5">
                                            <p:txEl>
                                              <p:pRg st="6" end="6"/>
                                            </p:txEl>
                                          </p:spTgt>
                                        </p:tgtEl>
                                        <p:attrNameLst>
                                          <p:attrName>style.visibility</p:attrName>
                                        </p:attrNameLst>
                                      </p:cBhvr>
                                      <p:to>
                                        <p:strVal val="visible"/>
                                      </p:to>
                                    </p:set>
                                    <p:animEffect transition="in" filter="fade">
                                      <p:cBhvr>
                                        <p:cTn id="112" dur="500"/>
                                        <p:tgtEl>
                                          <p:spTgt spid="5">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
                                            <p:txEl>
                                              <p:pRg st="7" end="7"/>
                                            </p:txEl>
                                          </p:spTgt>
                                        </p:tgtEl>
                                        <p:attrNameLst>
                                          <p:attrName>style.visibility</p:attrName>
                                        </p:attrNameLst>
                                      </p:cBhvr>
                                      <p:to>
                                        <p:strVal val="visible"/>
                                      </p:to>
                                    </p:set>
                                    <p:animEffect transition="in" filter="fade">
                                      <p:cBhvr>
                                        <p:cTn id="117" dur="500"/>
                                        <p:tgtEl>
                                          <p:spTgt spid="5">
                                            <p:txEl>
                                              <p:pRg st="7" end="7"/>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5">
                                            <p:txEl>
                                              <p:pRg st="8" end="8"/>
                                            </p:txEl>
                                          </p:spTgt>
                                        </p:tgtEl>
                                        <p:attrNameLst>
                                          <p:attrName>style.visibility</p:attrName>
                                        </p:attrNameLst>
                                      </p:cBhvr>
                                      <p:to>
                                        <p:strVal val="visible"/>
                                      </p:to>
                                    </p:set>
                                    <p:animEffect transition="in" filter="fade">
                                      <p:cBhvr>
                                        <p:cTn id="122" dur="500"/>
                                        <p:tgtEl>
                                          <p:spTgt spid="5">
                                            <p:txEl>
                                              <p:pRg st="8" end="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
                                            <p:txEl>
                                              <p:pRg st="9" end="9"/>
                                            </p:txEl>
                                          </p:spTgt>
                                        </p:tgtEl>
                                        <p:attrNameLst>
                                          <p:attrName>style.visibility</p:attrName>
                                        </p:attrNameLst>
                                      </p:cBhvr>
                                      <p:to>
                                        <p:strVal val="visible"/>
                                      </p:to>
                                    </p:set>
                                    <p:animEffect transition="in" filter="fade">
                                      <p:cBhvr>
                                        <p:cTn id="127" dur="500"/>
                                        <p:tgtEl>
                                          <p:spTgt spid="5">
                                            <p:txEl>
                                              <p:pRg st="9" end="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10" end="10"/>
                                            </p:txEl>
                                          </p:spTgt>
                                        </p:tgtEl>
                                        <p:attrNameLst>
                                          <p:attrName>style.visibility</p:attrName>
                                        </p:attrNameLst>
                                      </p:cBhvr>
                                      <p:to>
                                        <p:strVal val="visible"/>
                                      </p:to>
                                    </p:set>
                                    <p:animEffect transition="in" filter="fade">
                                      <p:cBhvr>
                                        <p:cTn id="132" dur="500"/>
                                        <p:tgtEl>
                                          <p:spTgt spid="5">
                                            <p:txEl>
                                              <p:pRg st="10" end="1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11" end="11"/>
                                            </p:txEl>
                                          </p:spTgt>
                                        </p:tgtEl>
                                        <p:attrNameLst>
                                          <p:attrName>style.visibility</p:attrName>
                                        </p:attrNameLst>
                                      </p:cBhvr>
                                      <p:to>
                                        <p:strVal val="visible"/>
                                      </p:to>
                                    </p:set>
                                    <p:animEffect transition="in" filter="fade">
                                      <p:cBhvr>
                                        <p:cTn id="137" dur="500"/>
                                        <p:tgtEl>
                                          <p:spTgt spid="5">
                                            <p:txEl>
                                              <p:pRg st="11" end="1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12" end="12"/>
                                            </p:txEl>
                                          </p:spTgt>
                                        </p:tgtEl>
                                        <p:attrNameLst>
                                          <p:attrName>style.visibility</p:attrName>
                                        </p:attrNameLst>
                                      </p:cBhvr>
                                      <p:to>
                                        <p:strVal val="visible"/>
                                      </p:to>
                                    </p:set>
                                    <p:animEffect transition="in" filter="fade">
                                      <p:cBhvr>
                                        <p:cTn id="142" dur="500"/>
                                        <p:tgtEl>
                                          <p:spTgt spid="5">
                                            <p:txEl>
                                              <p:pRg st="12" end="1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
                                            <p:txEl>
                                              <p:pRg st="13" end="13"/>
                                            </p:txEl>
                                          </p:spTgt>
                                        </p:tgtEl>
                                        <p:attrNameLst>
                                          <p:attrName>style.visibility</p:attrName>
                                        </p:attrNameLst>
                                      </p:cBhvr>
                                      <p:to>
                                        <p:strVal val="visible"/>
                                      </p:to>
                                    </p:set>
                                    <p:animEffect transition="in" filter="fade">
                                      <p:cBhvr>
                                        <p:cTn id="147" dur="500"/>
                                        <p:tgtEl>
                                          <p:spTgt spid="5">
                                            <p:txEl>
                                              <p:pRg st="13" end="1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fade">
                                      <p:cBhvr>
                                        <p:cTn id="152" dur="500"/>
                                        <p:tgtEl>
                                          <p:spTgt spid="9"/>
                                        </p:tgtEl>
                                      </p:cBhvr>
                                    </p:animEffect>
                                  </p:childTnLst>
                                </p:cTn>
                              </p:par>
                              <p:par>
                                <p:cTn id="153" presetID="10" presetClass="entr" presetSubtype="0" fill="hold" nodeType="withEffect">
                                  <p:stCondLst>
                                    <p:cond delay="0"/>
                                  </p:stCondLst>
                                  <p:childTnLst>
                                    <p:set>
                                      <p:cBhvr>
                                        <p:cTn id="154" dur="1" fill="hold">
                                          <p:stCondLst>
                                            <p:cond delay="0"/>
                                          </p:stCondLst>
                                        </p:cTn>
                                        <p:tgtEl>
                                          <p:spTgt spid="11"/>
                                        </p:tgtEl>
                                        <p:attrNameLst>
                                          <p:attrName>style.visibility</p:attrName>
                                        </p:attrNameLst>
                                      </p:cBhvr>
                                      <p:to>
                                        <p:strVal val="visible"/>
                                      </p:to>
                                    </p:set>
                                    <p:animEffect transition="in" filter="fade">
                                      <p:cBhvr>
                                        <p:cTn id="155" dur="500"/>
                                        <p:tgtEl>
                                          <p:spTgt spid="11"/>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
                                        </p:tgtEl>
                                        <p:attrNameLst>
                                          <p:attrName>style.visibility</p:attrName>
                                        </p:attrNameLst>
                                      </p:cBhvr>
                                      <p:to>
                                        <p:strVal val="visible"/>
                                      </p:to>
                                    </p:set>
                                    <p:animEffect transition="in" filter="fade">
                                      <p:cBhvr>
                                        <p:cTn id="1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5"/>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Application1: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course</a:t>
            </a:r>
          </a:p>
          <a:p>
            <a:pPr defTabSz="457200"/>
            <a:r>
              <a:rPr lang="en-US" sz="1800" dirty="0">
                <a:latin typeface="Times New Roman" panose="02020603050405020304" pitchFamily="18" charset="0"/>
                <a:cs typeface="Times New Roman" panose="02020603050405020304" pitchFamily="18" charset="0"/>
              </a:rPr>
              <a:t>Create Django Application2: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fees</a:t>
            </a:r>
          </a:p>
          <a:p>
            <a:pPr defTabSz="457200"/>
            <a:r>
              <a:rPr lang="en-US" sz="1800" dirty="0">
                <a:latin typeface="Times New Roman" panose="02020603050405020304" pitchFamily="18" charset="0"/>
                <a:cs typeface="Times New Roman" panose="02020603050405020304" pitchFamily="18" charset="0"/>
              </a:rPr>
              <a:t>Add/Install Applications to Django Project (course and fees to </a:t>
            </a:r>
            <a:r>
              <a:rPr lang="en-US" sz="1800" dirty="0" err="1">
                <a:latin typeface="Times New Roman" panose="02020603050405020304" pitchFamily="18" charset="0"/>
                <a:cs typeface="Times New Roman" panose="02020603050405020304" pitchFamily="18" charset="0"/>
              </a:rPr>
              <a:t>geekyshows</a:t>
            </a:r>
            <a:r>
              <a:rPr lang="en-US" sz="1800" dirty="0">
                <a:latin typeface="Times New Roman" panose="02020603050405020304" pitchFamily="18" charset="0"/>
                <a:cs typeface="Times New Roman" panose="02020603050405020304" pitchFamily="18" charset="0"/>
              </a:rPr>
              <a: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Root Project Directory</a:t>
            </a:r>
          </a:p>
          <a:p>
            <a:pPr defTabSz="457200"/>
            <a:r>
              <a:rPr lang="en-US" sz="1800" dirty="0">
                <a:latin typeface="Times New Roman" panose="02020603050405020304" pitchFamily="18" charset="0"/>
                <a:cs typeface="Times New Roman" panose="02020603050405020304" pitchFamily="18" charset="0"/>
              </a:rPr>
              <a:t>Add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 in settings.py </a:t>
            </a:r>
          </a:p>
          <a:p>
            <a:pPr marL="0" indent="0" defTabSz="457200">
              <a:buNone/>
            </a:pPr>
            <a:r>
              <a:rPr lang="en-US" sz="1800" dirty="0">
                <a:latin typeface="Times New Roman" panose="02020603050405020304" pitchFamily="18" charset="0"/>
                <a:cs typeface="Times New Roman" panose="02020603050405020304" pitchFamily="18" charset="0"/>
              </a:rPr>
              <a:t>	   TEMPLATE_DIR = </a:t>
            </a:r>
            <a:r>
              <a:rPr lang="en-US" sz="1800" dirty="0" err="1">
                <a:latin typeface="Times New Roman" panose="02020603050405020304" pitchFamily="18" charset="0"/>
                <a:cs typeface="Times New Roman" panose="02020603050405020304" pitchFamily="18" charset="0"/>
              </a:rPr>
              <a:t>os.path.join</a:t>
            </a:r>
            <a:r>
              <a:rPr lang="en-US" sz="1800" dirty="0">
                <a:latin typeface="Times New Roman" panose="02020603050405020304" pitchFamily="18" charset="0"/>
                <a:cs typeface="Times New Roman" panose="02020603050405020304" pitchFamily="18" charset="0"/>
              </a:rPr>
              <a:t>(BASE_DIR, ‘templates’)</a:t>
            </a:r>
          </a:p>
          <a:p>
            <a:pPr marL="0" indent="0" defTabSz="640080">
              <a:buNone/>
            </a:pPr>
            <a:r>
              <a:rPr lang="en-US" sz="1800" dirty="0">
                <a:latin typeface="Times New Roman" panose="02020603050405020304" pitchFamily="18" charset="0"/>
                <a:cs typeface="Times New Roman" panose="02020603050405020304" pitchFamily="18" charset="0"/>
              </a:rPr>
              <a:t>	TEMPLATES = [ {</a:t>
            </a:r>
          </a:p>
          <a:p>
            <a:pPr marL="0" indent="0" defTabSz="640080">
              <a:buNone/>
            </a:pPr>
            <a:r>
              <a:rPr lang="en-US" sz="1800" dirty="0">
                <a:latin typeface="Times New Roman" panose="02020603050405020304" pitchFamily="18" charset="0"/>
                <a:cs typeface="Times New Roman" panose="02020603050405020304" pitchFamily="18" charset="0"/>
              </a:rPr>
              <a:t>			‘DIRS’: [TEMPLATES_DIR],	} ]</a:t>
            </a:r>
          </a:p>
          <a:p>
            <a:pPr defTabSz="457200"/>
            <a:r>
              <a:rPr lang="en-US" sz="1800" dirty="0">
                <a:latin typeface="Times New Roman" panose="02020603050405020304" pitchFamily="18" charset="0"/>
                <a:cs typeface="Times New Roman" panose="02020603050405020304" pitchFamily="18" charset="0"/>
              </a:rPr>
              <a:t>Create Separate Directory for each application, inside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a:t>
            </a:r>
          </a:p>
          <a:p>
            <a:pPr defTabSz="457200"/>
            <a:r>
              <a:rPr lang="en-US" sz="1800" dirty="0">
                <a:latin typeface="Times New Roman" panose="02020603050405020304" pitchFamily="18" charset="0"/>
                <a:cs typeface="Times New Roman" panose="02020603050405020304" pitchFamily="18" charset="0"/>
              </a:rPr>
              <a:t>Create template files inside templates/</a:t>
            </a:r>
            <a:r>
              <a:rPr lang="en-US" sz="1800" dirty="0" err="1">
                <a:latin typeface="Times New Roman" panose="02020603050405020304" pitchFamily="18" charset="0"/>
                <a:cs typeface="Times New Roman" panose="02020603050405020304" pitchFamily="18" charset="0"/>
              </a:rPr>
              <a:t>temp_application</a:t>
            </a:r>
            <a:r>
              <a:rPr lang="en-US" sz="1800" dirty="0">
                <a:latin typeface="Times New Roman" panose="02020603050405020304" pitchFamily="18" charset="0"/>
                <a:cs typeface="Times New Roman" panose="02020603050405020304" pitchFamily="18" charset="0"/>
              </a:rPr>
              <a:t> folder/directory</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a:p>
            <a:pPr defTabSz="457200"/>
            <a:r>
              <a:rPr lang="en-US" sz="1800" dirty="0">
                <a:latin typeface="Times New Roman" panose="02020603050405020304" pitchFamily="18" charset="0"/>
                <a:cs typeface="Times New Roman" panose="02020603050405020304" pitchFamily="18" charset="0"/>
              </a:rPr>
              <a:t>Write Template files code</a:t>
            </a:r>
          </a:p>
        </p:txBody>
      </p:sp>
      <p:pic>
        <p:nvPicPr>
          <p:cNvPr id="6" name="Picture 5">
            <a:extLst>
              <a:ext uri="{FF2B5EF4-FFF2-40B4-BE49-F238E27FC236}">
                <a16:creationId xmlns:a16="http://schemas.microsoft.com/office/drawing/2014/main" id="{F0F26176-5106-479F-A6C4-60F3F63A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462" y="210208"/>
            <a:ext cx="1846358" cy="6148552"/>
          </a:xfrm>
          <a:prstGeom prst="rect">
            <a:avLst/>
          </a:prstGeom>
        </p:spPr>
      </p:pic>
    </p:spTree>
    <p:extLst>
      <p:ext uri="{BB962C8B-B14F-4D97-AF65-F5344CB8AC3E}">
        <p14:creationId xmlns:p14="http://schemas.microsoft.com/office/powerpoint/2010/main" val="228473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Create Template Folder and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3570515" cy="5392783"/>
          </a:xfrm>
        </p:spPr>
        <p:txBody>
          <a:bodyPr>
            <a:normAutofit/>
          </a:bodyPr>
          <a:lstStyle/>
          <a:p>
            <a:pPr marL="0" indent="0">
              <a:buNone/>
            </a:pPr>
            <a:r>
              <a:rPr lang="en-US" sz="1800" dirty="0" err="1">
                <a:latin typeface="Times New Roman" panose="02020603050405020304" pitchFamily="18" charset="0"/>
                <a:cs typeface="Times New Roman" panose="02020603050405020304" pitchFamily="18" charset="0"/>
              </a:rPr>
              <a:t>geekyshows</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templates</a:t>
            </a:r>
          </a:p>
          <a:p>
            <a:pPr marL="0" indent="0">
              <a:buNone/>
            </a:pPr>
            <a:r>
              <a:rPr lang="en-US" sz="1800" b="1" dirty="0">
                <a:latin typeface="Times New Roman" panose="02020603050405020304" pitchFamily="18" charset="0"/>
                <a:cs typeface="Times New Roman" panose="02020603050405020304" pitchFamily="18" charset="0"/>
              </a:rPr>
              <a:t>		courseone.html</a:t>
            </a:r>
          </a:p>
          <a:p>
            <a:pPr marL="0" indent="0">
              <a:buNone/>
            </a:pPr>
            <a:r>
              <a:rPr lang="en-US" sz="1800" b="1" dirty="0">
                <a:latin typeface="Times New Roman" panose="02020603050405020304" pitchFamily="18" charset="0"/>
                <a:cs typeface="Times New Roman" panose="02020603050405020304" pitchFamily="18" charset="0"/>
              </a:rPr>
              <a:t>		coursetwo.html</a:t>
            </a:r>
          </a:p>
          <a:p>
            <a:pPr marL="0" indent="0">
              <a:buNone/>
            </a:pPr>
            <a:r>
              <a:rPr lang="en-US" sz="1800" b="1" dirty="0">
                <a:latin typeface="Times New Roman" panose="02020603050405020304" pitchFamily="18" charset="0"/>
                <a:cs typeface="Times New Roman" panose="02020603050405020304" pitchFamily="18" charset="0"/>
              </a:rPr>
              <a:t>		feesone.html</a:t>
            </a:r>
          </a:p>
          <a:p>
            <a:pPr marL="0" indent="0">
              <a:buNone/>
            </a:pPr>
            <a:r>
              <a:rPr lang="en-US" sz="1800" b="1" dirty="0">
                <a:latin typeface="Times New Roman" panose="02020603050405020304" pitchFamily="18" charset="0"/>
                <a:cs typeface="Times New Roman" panose="02020603050405020304" pitchFamily="18" charset="0"/>
              </a:rPr>
              <a:t>		feestwo.html</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geekyshows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__init__.py</a:t>
            </a:r>
          </a:p>
          <a:p>
            <a:pPr marL="0" indent="0">
              <a:buNone/>
            </a:pPr>
            <a:r>
              <a:rPr lang="en-US" sz="1800" dirty="0">
                <a:latin typeface="Times New Roman" panose="02020603050405020304" pitchFamily="18" charset="0"/>
                <a:cs typeface="Times New Roman" panose="02020603050405020304" pitchFamily="18" charset="0"/>
              </a:rPr>
              <a:t>		settings.py</a:t>
            </a:r>
          </a:p>
          <a:p>
            <a:pPr marL="0" indent="0">
              <a:buNone/>
            </a:pPr>
            <a:r>
              <a:rPr lang="en-US" sz="1800" dirty="0">
                <a:latin typeface="Times New Roman" panose="02020603050405020304" pitchFamily="18" charset="0"/>
                <a:cs typeface="Times New Roman" panose="02020603050405020304" pitchFamily="18" charset="0"/>
              </a:rPr>
              <a:t>		urls.py</a:t>
            </a:r>
          </a:p>
          <a:p>
            <a:pPr marL="0" indent="0">
              <a:buNone/>
            </a:pPr>
            <a:r>
              <a:rPr lang="en-US" sz="1800" dirty="0">
                <a:latin typeface="Times New Roman" panose="02020603050405020304" pitchFamily="18" charset="0"/>
                <a:cs typeface="Times New Roman" panose="02020603050405020304" pitchFamily="18" charset="0"/>
              </a:rPr>
              <a:t>		wsgi.py</a:t>
            </a:r>
          </a:p>
          <a:p>
            <a:pPr marL="0" indent="0">
              <a:buNone/>
            </a:pPr>
            <a:r>
              <a:rPr lang="en-US" sz="1800" dirty="0">
                <a:latin typeface="Times New Roman" panose="02020603050405020304" pitchFamily="18" charset="0"/>
                <a:cs typeface="Times New Roman" panose="02020603050405020304" pitchFamily="18" charset="0"/>
              </a:rPr>
              <a:t>	manage.py</a:t>
            </a:r>
          </a:p>
          <a:p>
            <a:pPr marL="0" indent="0">
              <a:buNone/>
            </a:pPr>
            <a:r>
              <a:rPr lang="en-US" sz="1800" dirty="0">
                <a:latin typeface="Times New Roman" panose="02020603050405020304" pitchFamily="18" charset="0"/>
                <a:cs typeface="Times New Roman" panose="02020603050405020304" pitchFamily="18" charset="0"/>
              </a:rPr>
              <a:t>	course</a:t>
            </a:r>
          </a:p>
          <a:p>
            <a:pPr marL="0" indent="0">
              <a:buNone/>
            </a:pPr>
            <a:r>
              <a:rPr lang="en-US" sz="18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059680" y="1176805"/>
            <a:ext cx="5582194" cy="5016758"/>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templates</a:t>
            </a:r>
          </a:p>
          <a:p>
            <a:r>
              <a:rPr lang="en-US" sz="2000" b="1" dirty="0">
                <a:latin typeface="Times New Roman" panose="02020603050405020304" pitchFamily="18" charset="0"/>
                <a:cs typeface="Times New Roman" panose="02020603050405020304" pitchFamily="18" charset="0"/>
              </a:rPr>
              <a:t>		course</a:t>
            </a:r>
          </a:p>
          <a:p>
            <a:r>
              <a:rPr lang="en-US" sz="2000" b="1" dirty="0">
                <a:latin typeface="Times New Roman" panose="02020603050405020304" pitchFamily="18" charset="0"/>
                <a:cs typeface="Times New Roman" panose="02020603050405020304" pitchFamily="18" charset="0"/>
              </a:rPr>
              <a:t>			courseone.html</a:t>
            </a:r>
          </a:p>
          <a:p>
            <a:r>
              <a:rPr lang="en-US" sz="2000" b="1" dirty="0">
                <a:latin typeface="Times New Roman" panose="02020603050405020304" pitchFamily="18" charset="0"/>
                <a:cs typeface="Times New Roman" panose="02020603050405020304" pitchFamily="18" charset="0"/>
              </a:rPr>
              <a:t>			coursetwo.html</a:t>
            </a:r>
          </a:p>
          <a:p>
            <a:r>
              <a:rPr lang="en-US" sz="2000" b="1" dirty="0">
                <a:latin typeface="Times New Roman" panose="02020603050405020304" pitchFamily="18" charset="0"/>
                <a:cs typeface="Times New Roman" panose="02020603050405020304" pitchFamily="18" charset="0"/>
              </a:rPr>
              <a:t>		fees</a:t>
            </a:r>
          </a:p>
          <a:p>
            <a:r>
              <a:rPr lang="en-US" sz="2000" b="1" dirty="0">
                <a:latin typeface="Times New Roman" panose="02020603050405020304" pitchFamily="18" charset="0"/>
                <a:cs typeface="Times New Roman" panose="02020603050405020304" pitchFamily="18" charset="0"/>
              </a:rPr>
              <a:t>			feesone.html</a:t>
            </a:r>
          </a:p>
          <a:p>
            <a:r>
              <a:rPr lang="en-US" sz="2000" b="1" dirty="0">
                <a:latin typeface="Times New Roman" panose="02020603050405020304" pitchFamily="18" charset="0"/>
                <a:cs typeface="Times New Roman" panose="02020603050405020304" pitchFamily="18" charset="0"/>
              </a:rPr>
              <a:t>			feestwo.html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geekyshows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__init__.py</a:t>
            </a:r>
          </a:p>
          <a:p>
            <a:r>
              <a:rPr lang="en-US" sz="2000" dirty="0">
                <a:latin typeface="Times New Roman" panose="02020603050405020304" pitchFamily="18" charset="0"/>
                <a:cs typeface="Times New Roman" panose="02020603050405020304" pitchFamily="18" charset="0"/>
              </a:rPr>
              <a:t>		settings.py</a:t>
            </a:r>
          </a:p>
          <a:p>
            <a:r>
              <a:rPr lang="en-US" sz="2000" dirty="0">
                <a:latin typeface="Times New Roman" panose="02020603050405020304" pitchFamily="18" charset="0"/>
                <a:cs typeface="Times New Roman" panose="02020603050405020304" pitchFamily="18" charset="0"/>
              </a:rPr>
              <a:t>		urls.py</a:t>
            </a:r>
          </a:p>
          <a:p>
            <a:r>
              <a:rPr lang="en-US" sz="2000" dirty="0">
                <a:latin typeface="Times New Roman" panose="02020603050405020304" pitchFamily="18" charset="0"/>
                <a:cs typeface="Times New Roman" panose="02020603050405020304" pitchFamily="18" charset="0"/>
              </a:rPr>
              <a:t>		wsgi.py</a:t>
            </a:r>
          </a:p>
          <a:p>
            <a:r>
              <a:rPr lang="en-US" sz="2000" dirty="0">
                <a:latin typeface="Times New Roman" panose="02020603050405020304" pitchFamily="18" charset="0"/>
                <a:cs typeface="Times New Roman" panose="02020603050405020304" pitchFamily="18" charset="0"/>
              </a:rPr>
              <a:t>	manage.py</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p:txBody>
      </p:sp>
      <p:sp>
        <p:nvSpPr>
          <p:cNvPr id="4" name="TextBox 3">
            <a:extLst>
              <a:ext uri="{FF2B5EF4-FFF2-40B4-BE49-F238E27FC236}">
                <a16:creationId xmlns:a16="http://schemas.microsoft.com/office/drawing/2014/main" id="{C17A4164-391B-4B9E-8829-8602C52EFBEE}"/>
              </a:ext>
            </a:extLst>
          </p:cNvPr>
          <p:cNvSpPr txBox="1"/>
          <p:nvPr/>
        </p:nvSpPr>
        <p:spPr>
          <a:xfrm>
            <a:off x="10410174" y="2217868"/>
            <a:ext cx="1671534" cy="9233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These files are called as template files</a:t>
            </a:r>
          </a:p>
        </p:txBody>
      </p:sp>
      <p:sp>
        <p:nvSpPr>
          <p:cNvPr id="6" name="Right Brace 5">
            <a:extLst>
              <a:ext uri="{FF2B5EF4-FFF2-40B4-BE49-F238E27FC236}">
                <a16:creationId xmlns:a16="http://schemas.microsoft.com/office/drawing/2014/main" id="{7ACCDBFB-AE1B-4157-8A37-1E5BFE876BA9}"/>
              </a:ext>
            </a:extLst>
          </p:cNvPr>
          <p:cNvSpPr/>
          <p:nvPr/>
        </p:nvSpPr>
        <p:spPr>
          <a:xfrm>
            <a:off x="9627427" y="2210109"/>
            <a:ext cx="293786" cy="46942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6A386FEF-BFF5-43DA-B68D-593D0AFA3F30}"/>
              </a:ext>
            </a:extLst>
          </p:cNvPr>
          <p:cNvSpPr/>
          <p:nvPr/>
        </p:nvSpPr>
        <p:spPr>
          <a:xfrm>
            <a:off x="9542620" y="3141197"/>
            <a:ext cx="293785" cy="46942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A2D8801-BB27-4DD9-8CB2-666BCFC48B77}"/>
              </a:ext>
            </a:extLst>
          </p:cNvPr>
          <p:cNvCxnSpPr>
            <a:cxnSpLocks/>
            <a:endCxn id="4" idx="1"/>
          </p:cNvCxnSpPr>
          <p:nvPr/>
        </p:nvCxnSpPr>
        <p:spPr>
          <a:xfrm>
            <a:off x="10039927" y="2438400"/>
            <a:ext cx="370247" cy="2411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710440-5EAA-4559-82B3-F34E7927075D}"/>
              </a:ext>
            </a:extLst>
          </p:cNvPr>
          <p:cNvCxnSpPr>
            <a:cxnSpLocks/>
            <a:endCxn id="4" idx="1"/>
          </p:cNvCxnSpPr>
          <p:nvPr/>
        </p:nvCxnSpPr>
        <p:spPr>
          <a:xfrm flipV="1">
            <a:off x="9952255" y="2679533"/>
            <a:ext cx="457919" cy="68219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43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Effect transition="in" filter="fade">
                                      <p:cBhvr>
                                        <p:cTn id="51" dur="500"/>
                                        <p:tgtEl>
                                          <p:spTgt spid="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xEl>
                                              <p:pRg st="1" end="1"/>
                                            </p:txEl>
                                          </p:spTgt>
                                        </p:tgtEl>
                                        <p:attrNameLst>
                                          <p:attrName>style.visibility</p:attrName>
                                        </p:attrNameLst>
                                      </p:cBhvr>
                                      <p:to>
                                        <p:strVal val="visible"/>
                                      </p:to>
                                    </p:set>
                                    <p:animEffect transition="in" filter="fade">
                                      <p:cBhvr>
                                        <p:cTn id="56" dur="500"/>
                                        <p:tgtEl>
                                          <p:spTgt spid="5">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fade">
                                      <p:cBhvr>
                                        <p:cTn id="61" dur="500"/>
                                        <p:tgtEl>
                                          <p:spTgt spid="5">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500"/>
                                        <p:tgtEl>
                                          <p:spTgt spid="5">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animEffect transition="in" filter="fade">
                                      <p:cBhvr>
                                        <p:cTn id="71" dur="500"/>
                                        <p:tgtEl>
                                          <p:spTgt spid="5">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fade">
                                      <p:cBhvr>
                                        <p:cTn id="76" dur="500"/>
                                        <p:tgtEl>
                                          <p:spTgt spid="5">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
                                            <p:txEl>
                                              <p:pRg st="7" end="7"/>
                                            </p:txEl>
                                          </p:spTgt>
                                        </p:tgtEl>
                                        <p:attrNameLst>
                                          <p:attrName>style.visibility</p:attrName>
                                        </p:attrNameLst>
                                      </p:cBhvr>
                                      <p:to>
                                        <p:strVal val="visible"/>
                                      </p:to>
                                    </p:set>
                                    <p:animEffect transition="in" filter="fade">
                                      <p:cBhvr>
                                        <p:cTn id="86" dur="500"/>
                                        <p:tgtEl>
                                          <p:spTgt spid="5">
                                            <p:txEl>
                                              <p:pRg st="7" end="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animEffect transition="in" filter="fade">
                                      <p:cBhvr>
                                        <p:cTn id="91" dur="500"/>
                                        <p:tgtEl>
                                          <p:spTgt spid="5">
                                            <p:txEl>
                                              <p:pRg st="8" end="8"/>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5">
                                            <p:txEl>
                                              <p:pRg st="9" end="9"/>
                                            </p:txEl>
                                          </p:spTgt>
                                        </p:tgtEl>
                                        <p:attrNameLst>
                                          <p:attrName>style.visibility</p:attrName>
                                        </p:attrNameLst>
                                      </p:cBhvr>
                                      <p:to>
                                        <p:strVal val="visible"/>
                                      </p:to>
                                    </p:set>
                                    <p:animEffect transition="in" filter="fade">
                                      <p:cBhvr>
                                        <p:cTn id="96" dur="500"/>
                                        <p:tgtEl>
                                          <p:spTgt spid="5">
                                            <p:txEl>
                                              <p:pRg st="9" end="9"/>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5">
                                            <p:txEl>
                                              <p:pRg st="10" end="10"/>
                                            </p:txEl>
                                          </p:spTgt>
                                        </p:tgtEl>
                                        <p:attrNameLst>
                                          <p:attrName>style.visibility</p:attrName>
                                        </p:attrNameLst>
                                      </p:cBhvr>
                                      <p:to>
                                        <p:strVal val="visible"/>
                                      </p:to>
                                    </p:set>
                                    <p:animEffect transition="in" filter="fade">
                                      <p:cBhvr>
                                        <p:cTn id="101" dur="500"/>
                                        <p:tgtEl>
                                          <p:spTgt spid="5">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
                                            <p:txEl>
                                              <p:pRg st="11" end="11"/>
                                            </p:txEl>
                                          </p:spTgt>
                                        </p:tgtEl>
                                        <p:attrNameLst>
                                          <p:attrName>style.visibility</p:attrName>
                                        </p:attrNameLst>
                                      </p:cBhvr>
                                      <p:to>
                                        <p:strVal val="visible"/>
                                      </p:to>
                                    </p:set>
                                    <p:animEffect transition="in" filter="fade">
                                      <p:cBhvr>
                                        <p:cTn id="106" dur="500"/>
                                        <p:tgtEl>
                                          <p:spTgt spid="5">
                                            <p:txEl>
                                              <p:pRg st="11" end="1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fade">
                                      <p:cBhvr>
                                        <p:cTn id="111" dur="500"/>
                                        <p:tgtEl>
                                          <p:spTgt spid="5">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5">
                                            <p:txEl>
                                              <p:pRg st="13" end="13"/>
                                            </p:txEl>
                                          </p:spTgt>
                                        </p:tgtEl>
                                        <p:attrNameLst>
                                          <p:attrName>style.visibility</p:attrName>
                                        </p:attrNameLst>
                                      </p:cBhvr>
                                      <p:to>
                                        <p:strVal val="visible"/>
                                      </p:to>
                                    </p:set>
                                    <p:animEffect transition="in" filter="fade">
                                      <p:cBhvr>
                                        <p:cTn id="116" dur="500"/>
                                        <p:tgtEl>
                                          <p:spTgt spid="5">
                                            <p:txEl>
                                              <p:pRg st="13" end="13"/>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5">
                                            <p:txEl>
                                              <p:pRg st="14" end="14"/>
                                            </p:txEl>
                                          </p:spTgt>
                                        </p:tgtEl>
                                        <p:attrNameLst>
                                          <p:attrName>style.visibility</p:attrName>
                                        </p:attrNameLst>
                                      </p:cBhvr>
                                      <p:to>
                                        <p:strVal val="visible"/>
                                      </p:to>
                                    </p:set>
                                    <p:animEffect transition="in" filter="fade">
                                      <p:cBhvr>
                                        <p:cTn id="121" dur="500"/>
                                        <p:tgtEl>
                                          <p:spTgt spid="5">
                                            <p:txEl>
                                              <p:pRg st="14" end="14"/>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
                                            <p:txEl>
                                              <p:pRg st="15" end="15"/>
                                            </p:txEl>
                                          </p:spTgt>
                                        </p:tgtEl>
                                        <p:attrNameLst>
                                          <p:attrName>style.visibility</p:attrName>
                                        </p:attrNameLst>
                                      </p:cBhvr>
                                      <p:to>
                                        <p:strVal val="visible"/>
                                      </p:to>
                                    </p:set>
                                    <p:animEffect transition="in" filter="fade">
                                      <p:cBhvr>
                                        <p:cTn id="126" dur="500"/>
                                        <p:tgtEl>
                                          <p:spTgt spid="5">
                                            <p:txEl>
                                              <p:pRg st="15" end="1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fade">
                                      <p:cBhvr>
                                        <p:cTn id="131" dur="500"/>
                                        <p:tgtEl>
                                          <p:spTgt spid="6"/>
                                        </p:tgtEl>
                                      </p:cBhvr>
                                    </p:animEffect>
                                  </p:childTnLst>
                                </p:cTn>
                              </p:par>
                              <p:par>
                                <p:cTn id="132" presetID="10" presetClass="entr" presetSubtype="0" fill="hold" nodeType="withEffect">
                                  <p:stCondLst>
                                    <p:cond delay="0"/>
                                  </p:stCondLst>
                                  <p:childTnLst>
                                    <p:set>
                                      <p:cBhvr>
                                        <p:cTn id="133" dur="1" fill="hold">
                                          <p:stCondLst>
                                            <p:cond delay="0"/>
                                          </p:stCondLst>
                                        </p:cTn>
                                        <p:tgtEl>
                                          <p:spTgt spid="9"/>
                                        </p:tgtEl>
                                        <p:attrNameLst>
                                          <p:attrName>style.visibility</p:attrName>
                                        </p:attrNameLst>
                                      </p:cBhvr>
                                      <p:to>
                                        <p:strVal val="visible"/>
                                      </p:to>
                                    </p:set>
                                    <p:animEffect transition="in" filter="fade">
                                      <p:cBhvr>
                                        <p:cTn id="134" dur="500"/>
                                        <p:tgtEl>
                                          <p:spTgt spid="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animEffect transition="in" filter="fade">
                                      <p:cBhvr>
                                        <p:cTn id="137" dur="500"/>
                                        <p:tgtEl>
                                          <p:spTgt spid="7"/>
                                        </p:tgtEl>
                                      </p:cBhvr>
                                    </p:animEffect>
                                  </p:childTnLst>
                                </p:cTn>
                              </p:par>
                              <p:par>
                                <p:cTn id="138" presetID="10" presetClass="entr" presetSubtype="0" fill="hold" nodeType="withEffect">
                                  <p:stCondLst>
                                    <p:cond delay="0"/>
                                  </p:stCondLst>
                                  <p:childTnLst>
                                    <p:set>
                                      <p:cBhvr>
                                        <p:cTn id="139" dur="1" fill="hold">
                                          <p:stCondLst>
                                            <p:cond delay="0"/>
                                          </p:stCondLst>
                                        </p:cTn>
                                        <p:tgtEl>
                                          <p:spTgt spid="11"/>
                                        </p:tgtEl>
                                        <p:attrNameLst>
                                          <p:attrName>style.visibility</p:attrName>
                                        </p:attrNameLst>
                                      </p:cBhvr>
                                      <p:to>
                                        <p:strVal val="visible"/>
                                      </p:to>
                                    </p:set>
                                    <p:animEffect transition="in" filter="fade">
                                      <p:cBhvr>
                                        <p:cTn id="140" dur="500"/>
                                        <p:tgtEl>
                                          <p:spTgt spid="1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
                                        </p:tgtEl>
                                        <p:attrNameLst>
                                          <p:attrName>style.visibility</p:attrName>
                                        </p:attrNameLst>
                                      </p:cBhvr>
                                      <p:to>
                                        <p:strVal val="visible"/>
                                      </p:to>
                                    </p:set>
                                    <p:animEffect transition="in" filter="fade">
                                      <p:cBhvr>
                                        <p:cTn id="1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4"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Add Templates in settings.py</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4607860" cy="5392783"/>
          </a:xfrm>
        </p:spPr>
        <p:txBody>
          <a:bodyPr>
            <a:normAutofit lnSpcReduction="10000"/>
          </a:bodyPr>
          <a:lstStyle/>
          <a:p>
            <a:pPr marL="0" indent="0">
              <a:buNone/>
            </a:pP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templates</a:t>
            </a:r>
          </a:p>
          <a:p>
            <a:pPr marL="0" indent="0">
              <a:buNone/>
            </a:pPr>
            <a:r>
              <a:rPr lang="en-US" sz="1600" b="1" dirty="0">
                <a:latin typeface="Times New Roman" panose="02020603050405020304" pitchFamily="18" charset="0"/>
                <a:cs typeface="Times New Roman" panose="02020603050405020304" pitchFamily="18" charset="0"/>
              </a:rPr>
              <a:t>		course</a:t>
            </a:r>
          </a:p>
          <a:p>
            <a:pPr marL="0" indent="0">
              <a:buNone/>
            </a:pPr>
            <a:r>
              <a:rPr lang="en-US" sz="1600" b="1" dirty="0">
                <a:latin typeface="Times New Roman" panose="02020603050405020304" pitchFamily="18" charset="0"/>
                <a:cs typeface="Times New Roman" panose="02020603050405020304" pitchFamily="18" charset="0"/>
              </a:rPr>
              <a:t>			courseone.html</a:t>
            </a:r>
          </a:p>
          <a:p>
            <a:pPr marL="0" indent="0">
              <a:buNone/>
            </a:pPr>
            <a:r>
              <a:rPr lang="en-US" sz="1600" b="1" dirty="0">
                <a:latin typeface="Times New Roman" panose="02020603050405020304" pitchFamily="18" charset="0"/>
                <a:cs typeface="Times New Roman" panose="02020603050405020304" pitchFamily="18" charset="0"/>
              </a:rPr>
              <a:t>			coursetwo.html</a:t>
            </a:r>
          </a:p>
          <a:p>
            <a:pPr marL="0" indent="0">
              <a:buNone/>
            </a:pPr>
            <a:r>
              <a:rPr lang="en-US" sz="1600" b="1" dirty="0">
                <a:latin typeface="Times New Roman" panose="02020603050405020304" pitchFamily="18" charset="0"/>
                <a:cs typeface="Times New Roman" panose="02020603050405020304" pitchFamily="18" charset="0"/>
              </a:rPr>
              <a:t>		fees</a:t>
            </a:r>
          </a:p>
          <a:p>
            <a:pPr marL="0" indent="0">
              <a:buNone/>
            </a:pPr>
            <a:r>
              <a:rPr lang="en-US" sz="1600" b="1" dirty="0">
                <a:latin typeface="Times New Roman" panose="02020603050405020304" pitchFamily="18" charset="0"/>
                <a:cs typeface="Times New Roman" panose="02020603050405020304" pitchFamily="18" charset="0"/>
              </a:rPr>
              <a:t>			feesone.html</a:t>
            </a:r>
          </a:p>
          <a:p>
            <a:pPr marL="0" indent="0">
              <a:buNone/>
            </a:pPr>
            <a:r>
              <a:rPr lang="en-US" sz="1600" b="1" dirty="0">
                <a:latin typeface="Times New Roman" panose="02020603050405020304" pitchFamily="18" charset="0"/>
                <a:cs typeface="Times New Roman" panose="02020603050405020304" pitchFamily="18" charset="0"/>
              </a:rPr>
              <a:t>			feestwo.html</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geekyshows</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__init__.py</a:t>
            </a:r>
          </a:p>
          <a:p>
            <a:pPr marL="0" indent="0">
              <a:buNone/>
            </a:pPr>
            <a:r>
              <a:rPr lang="en-US" sz="1600" dirty="0">
                <a:latin typeface="Times New Roman" panose="02020603050405020304" pitchFamily="18" charset="0"/>
                <a:cs typeface="Times New Roman" panose="02020603050405020304" pitchFamily="18" charset="0"/>
              </a:rPr>
              <a:t>		settings.py</a:t>
            </a:r>
          </a:p>
          <a:p>
            <a:pPr marL="0" indent="0">
              <a:buNone/>
            </a:pPr>
            <a:r>
              <a:rPr lang="en-US" sz="1600" dirty="0">
                <a:latin typeface="Times New Roman" panose="02020603050405020304" pitchFamily="18" charset="0"/>
                <a:cs typeface="Times New Roman" panose="02020603050405020304" pitchFamily="18" charset="0"/>
              </a:rPr>
              <a:t>		urls.py</a:t>
            </a:r>
          </a:p>
          <a:p>
            <a:pPr marL="0" indent="0">
              <a:buNone/>
            </a:pPr>
            <a:r>
              <a:rPr lang="en-US" sz="1600" dirty="0">
                <a:latin typeface="Times New Roman" panose="02020603050405020304" pitchFamily="18" charset="0"/>
                <a:cs typeface="Times New Roman" panose="02020603050405020304" pitchFamily="18" charset="0"/>
              </a:rPr>
              <a:t>		wsgi.py</a:t>
            </a:r>
          </a:p>
          <a:p>
            <a:pPr marL="0" indent="0">
              <a:buNone/>
            </a:pPr>
            <a:r>
              <a:rPr lang="en-US" sz="1600" dirty="0">
                <a:latin typeface="Times New Roman" panose="02020603050405020304" pitchFamily="18" charset="0"/>
                <a:cs typeface="Times New Roman" panose="02020603050405020304" pitchFamily="18" charset="0"/>
              </a:rPr>
              <a:t>	manage.py</a:t>
            </a:r>
          </a:p>
          <a:p>
            <a:pPr marL="0" indent="0">
              <a:buNone/>
            </a:pPr>
            <a:r>
              <a:rPr lang="en-US" sz="1600" dirty="0">
                <a:latin typeface="Times New Roman" panose="02020603050405020304" pitchFamily="18" charset="0"/>
                <a:cs typeface="Times New Roman" panose="02020603050405020304" pitchFamily="18" charset="0"/>
              </a:rPr>
              <a:t>	course</a:t>
            </a:r>
          </a:p>
          <a:p>
            <a:pPr marL="0" indent="0">
              <a:buNone/>
            </a:pPr>
            <a:r>
              <a:rPr lang="en-US" sz="1600" dirty="0">
                <a:latin typeface="Times New Roman" panose="02020603050405020304" pitchFamily="18" charset="0"/>
                <a:cs typeface="Times New Roman" panose="02020603050405020304" pitchFamily="18" charset="0"/>
              </a:rPr>
              <a:t>	fees</a:t>
            </a:r>
          </a:p>
        </p:txBody>
      </p:sp>
      <p:sp>
        <p:nvSpPr>
          <p:cNvPr id="5" name="Rectangle 4">
            <a:extLst>
              <a:ext uri="{FF2B5EF4-FFF2-40B4-BE49-F238E27FC236}">
                <a16:creationId xmlns:a16="http://schemas.microsoft.com/office/drawing/2014/main" id="{EA6CDD08-8D86-4F98-B847-29F8F19F5ADD}"/>
              </a:ext>
            </a:extLst>
          </p:cNvPr>
          <p:cNvSpPr/>
          <p:nvPr/>
        </p:nvSpPr>
        <p:spPr>
          <a:xfrm>
            <a:off x="5543772" y="1306792"/>
            <a:ext cx="6199991" cy="4462760"/>
          </a:xfrm>
          <a:prstGeom prst="rect">
            <a:avLst/>
          </a:prstGeom>
        </p:spPr>
        <p:txBody>
          <a:bodyPr wrap="square">
            <a:spAutoFit/>
          </a:bodyPr>
          <a:lstStyle/>
          <a:p>
            <a:r>
              <a:rPr lang="en-US" sz="2400" b="1" u="sng" dirty="0">
                <a:latin typeface="Times New Roman" panose="02020603050405020304" pitchFamily="18" charset="0"/>
                <a:cs typeface="Times New Roman" panose="02020603050405020304" pitchFamily="18" charset="0"/>
              </a:rPr>
              <a:t>settings.py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TEMPLATE_DIR = </a:t>
            </a:r>
            <a:r>
              <a:rPr lang="en-US" sz="2000" dirty="0" err="1">
                <a:latin typeface="Times New Roman" panose="02020603050405020304" pitchFamily="18" charset="0"/>
                <a:cs typeface="Times New Roman" panose="02020603050405020304" pitchFamily="18" charset="0"/>
              </a:rPr>
              <a:t>os.path.join</a:t>
            </a:r>
            <a:r>
              <a:rPr lang="en-US" sz="2000" dirty="0">
                <a:latin typeface="Times New Roman" panose="02020603050405020304" pitchFamily="18" charset="0"/>
                <a:cs typeface="Times New Roman" panose="02020603050405020304" pitchFamily="18" charset="0"/>
              </a:rPr>
              <a:t>(BASE_DIR, ‘templates’)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INSTALLED_APP = [</a:t>
            </a:r>
          </a:p>
          <a:p>
            <a:r>
              <a:rPr lang="en-US" sz="2000" dirty="0">
                <a:latin typeface="Times New Roman" panose="02020603050405020304" pitchFamily="18" charset="0"/>
                <a:cs typeface="Times New Roman" panose="02020603050405020304" pitchFamily="18" charset="0"/>
              </a:rPr>
              <a:t>	‘course’,</a:t>
            </a:r>
          </a:p>
          <a:p>
            <a:r>
              <a:rPr lang="en-US" sz="2000" dirty="0">
                <a:latin typeface="Times New Roman" panose="02020603050405020304" pitchFamily="18" charset="0"/>
                <a:cs typeface="Times New Roman" panose="02020603050405020304" pitchFamily="18" charset="0"/>
              </a:rPr>
              <a:t>	‘fees’</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TEMPLATES =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‘DIRS’: [TEMPLATES_DIR],</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3F2CDFD5-09DC-463E-8519-12F9D1C55A37}"/>
              </a:ext>
            </a:extLst>
          </p:cNvPr>
          <p:cNvSpPr/>
          <p:nvPr/>
        </p:nvSpPr>
        <p:spPr>
          <a:xfrm>
            <a:off x="8387255" y="3217047"/>
            <a:ext cx="3195145" cy="1015663"/>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Times New Roman" panose="02020603050405020304" pitchFamily="18" charset="0"/>
                <a:cs typeface="Times New Roman" panose="02020603050405020304" pitchFamily="18" charset="0"/>
              </a:rPr>
              <a:t>Directories where the engine should look for template source files, in search order.</a:t>
            </a:r>
          </a:p>
        </p:txBody>
      </p:sp>
      <p:cxnSp>
        <p:nvCxnSpPr>
          <p:cNvPr id="7" name="Straight Arrow Connector 6">
            <a:extLst>
              <a:ext uri="{FF2B5EF4-FFF2-40B4-BE49-F238E27FC236}">
                <a16:creationId xmlns:a16="http://schemas.microsoft.com/office/drawing/2014/main" id="{BD4B23E6-09FB-4A1E-AEDA-4955CC2A2901}"/>
              </a:ext>
            </a:extLst>
          </p:cNvPr>
          <p:cNvCxnSpPr>
            <a:cxnSpLocks/>
          </p:cNvCxnSpPr>
          <p:nvPr/>
        </p:nvCxnSpPr>
        <p:spPr>
          <a:xfrm flipH="1">
            <a:off x="9101959" y="4232710"/>
            <a:ext cx="346842" cy="5559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80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fade">
                                      <p:cBhvr>
                                        <p:cTn id="49" dur="500"/>
                                        <p:tgtEl>
                                          <p:spTgt spid="3">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500"/>
                                        <p:tgtEl>
                                          <p:spTgt spid="3">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Geeky Steps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8807670" cy="5467835"/>
          </a:xfrm>
        </p:spPr>
        <p:txBody>
          <a:bodyPr>
            <a:noAutofit/>
          </a:bodyPr>
          <a:lstStyle/>
          <a:p>
            <a:pPr defTabSz="457200"/>
            <a:r>
              <a:rPr lang="en-US" sz="1800" dirty="0">
                <a:latin typeface="Times New Roman" panose="02020603050405020304" pitchFamily="18" charset="0"/>
                <a:cs typeface="Times New Roman" panose="02020603050405020304" pitchFamily="18" charset="0"/>
              </a:rPr>
              <a:t>Create Django Project: </a:t>
            </a:r>
            <a:r>
              <a:rPr lang="en-US" sz="1800" i="1" dirty="0" err="1">
                <a:latin typeface="Times New Roman" panose="02020603050405020304" pitchFamily="18" charset="0"/>
                <a:cs typeface="Times New Roman" panose="02020603050405020304" pitchFamily="18" charset="0"/>
              </a:rPr>
              <a:t>django</a:t>
            </a:r>
            <a:r>
              <a:rPr lang="en-US" sz="1800" i="1" dirty="0">
                <a:latin typeface="Times New Roman" panose="02020603050405020304" pitchFamily="18" charset="0"/>
                <a:cs typeface="Times New Roman" panose="02020603050405020304" pitchFamily="18" charset="0"/>
              </a:rPr>
              <a:t>-admin </a:t>
            </a:r>
            <a:r>
              <a:rPr lang="en-US" sz="1800" i="1" dirty="0" err="1">
                <a:latin typeface="Times New Roman" panose="02020603050405020304" pitchFamily="18" charset="0"/>
                <a:cs typeface="Times New Roman" panose="02020603050405020304" pitchFamily="18" charset="0"/>
              </a:rPr>
              <a:t>startproject</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geekyshows</a:t>
            </a:r>
            <a:endParaRPr lang="en-US" sz="1800" i="1" dirty="0">
              <a:latin typeface="Times New Roman" panose="02020603050405020304" pitchFamily="18" charset="0"/>
              <a:cs typeface="Times New Roman" panose="02020603050405020304" pitchFamily="18" charset="0"/>
            </a:endParaRPr>
          </a:p>
          <a:p>
            <a:pPr defTabSz="457200"/>
            <a:r>
              <a:rPr lang="en-US" sz="1800" dirty="0">
                <a:latin typeface="Times New Roman" panose="02020603050405020304" pitchFamily="18" charset="0"/>
                <a:cs typeface="Times New Roman" panose="02020603050405020304" pitchFamily="18" charset="0"/>
              </a:rPr>
              <a:t>Create Django Application1: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course</a:t>
            </a:r>
          </a:p>
          <a:p>
            <a:pPr defTabSz="457200"/>
            <a:r>
              <a:rPr lang="en-US" sz="1800" dirty="0">
                <a:latin typeface="Times New Roman" panose="02020603050405020304" pitchFamily="18" charset="0"/>
                <a:cs typeface="Times New Roman" panose="02020603050405020304" pitchFamily="18" charset="0"/>
              </a:rPr>
              <a:t>Create Django Application2: </a:t>
            </a:r>
            <a:r>
              <a:rPr lang="en-US" sz="1800" i="1" dirty="0">
                <a:latin typeface="Times New Roman" panose="02020603050405020304" pitchFamily="18" charset="0"/>
                <a:cs typeface="Times New Roman" panose="02020603050405020304" pitchFamily="18" charset="0"/>
              </a:rPr>
              <a:t>python manage.py </a:t>
            </a:r>
            <a:r>
              <a:rPr lang="en-US" sz="1800" i="1" dirty="0" err="1">
                <a:latin typeface="Times New Roman" panose="02020603050405020304" pitchFamily="18" charset="0"/>
                <a:cs typeface="Times New Roman" panose="02020603050405020304" pitchFamily="18" charset="0"/>
              </a:rPr>
              <a:t>startapp</a:t>
            </a:r>
            <a:r>
              <a:rPr lang="en-US" sz="1800" i="1" dirty="0">
                <a:latin typeface="Times New Roman" panose="02020603050405020304" pitchFamily="18" charset="0"/>
                <a:cs typeface="Times New Roman" panose="02020603050405020304" pitchFamily="18" charset="0"/>
              </a:rPr>
              <a:t> fees</a:t>
            </a:r>
          </a:p>
          <a:p>
            <a:pPr defTabSz="457200"/>
            <a:r>
              <a:rPr lang="en-US" sz="1800" dirty="0">
                <a:latin typeface="Times New Roman" panose="02020603050405020304" pitchFamily="18" charset="0"/>
                <a:cs typeface="Times New Roman" panose="02020603050405020304" pitchFamily="18" charset="0"/>
              </a:rPr>
              <a:t>Add/Install Applications to Django Project (course and fees to </a:t>
            </a:r>
            <a:r>
              <a:rPr lang="en-US" sz="1800" dirty="0" err="1">
                <a:latin typeface="Times New Roman" panose="02020603050405020304" pitchFamily="18" charset="0"/>
                <a:cs typeface="Times New Roman" panose="02020603050405020304" pitchFamily="18" charset="0"/>
              </a:rPr>
              <a:t>geekyshows</a:t>
            </a:r>
            <a:r>
              <a:rPr lang="en-US" sz="1800" dirty="0">
                <a:latin typeface="Times New Roman" panose="02020603050405020304" pitchFamily="18" charset="0"/>
                <a:cs typeface="Times New Roman" panose="02020603050405020304" pitchFamily="18" charset="0"/>
              </a:rPr>
              <a:t>) using settings.py INSTALLED_APPS</a:t>
            </a:r>
          </a:p>
          <a:p>
            <a:pPr defTabSz="457200"/>
            <a:r>
              <a:rPr lang="en-US" sz="1800" dirty="0">
                <a:latin typeface="Times New Roman" panose="02020603050405020304" pitchFamily="18" charset="0"/>
                <a:cs typeface="Times New Roman" panose="02020603050405020304" pitchFamily="18" charset="0"/>
              </a:rPr>
              <a:t>Create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folder inside Root Project Directory</a:t>
            </a:r>
          </a:p>
          <a:p>
            <a:pPr defTabSz="457200"/>
            <a:r>
              <a:rPr lang="en-US" sz="1800" dirty="0">
                <a:latin typeface="Times New Roman" panose="02020603050405020304" pitchFamily="18" charset="0"/>
                <a:cs typeface="Times New Roman" panose="02020603050405020304" pitchFamily="18" charset="0"/>
              </a:rPr>
              <a:t>Add </a:t>
            </a:r>
            <a:r>
              <a:rPr lang="en-US" sz="1800" b="1" dirty="0">
                <a:latin typeface="Times New Roman" panose="02020603050405020304" pitchFamily="18" charset="0"/>
                <a:cs typeface="Times New Roman" panose="02020603050405020304" pitchFamily="18" charset="0"/>
              </a:rPr>
              <a:t>templates</a:t>
            </a:r>
            <a:r>
              <a:rPr lang="en-US" sz="1800" dirty="0">
                <a:latin typeface="Times New Roman" panose="02020603050405020304" pitchFamily="18" charset="0"/>
                <a:cs typeface="Times New Roman" panose="02020603050405020304" pitchFamily="18" charset="0"/>
              </a:rPr>
              <a:t> directory in settings.py </a:t>
            </a:r>
          </a:p>
          <a:p>
            <a:pPr marL="0" indent="0" defTabSz="457200">
              <a:buNone/>
            </a:pPr>
            <a:r>
              <a:rPr lang="en-US" sz="1800" dirty="0">
                <a:latin typeface="Times New Roman" panose="02020603050405020304" pitchFamily="18" charset="0"/>
                <a:cs typeface="Times New Roman" panose="02020603050405020304" pitchFamily="18" charset="0"/>
              </a:rPr>
              <a:t>	   TEMPLATE_DIR = </a:t>
            </a:r>
            <a:r>
              <a:rPr lang="en-US" sz="1800" dirty="0" err="1">
                <a:latin typeface="Times New Roman" panose="02020603050405020304" pitchFamily="18" charset="0"/>
                <a:cs typeface="Times New Roman" panose="02020603050405020304" pitchFamily="18" charset="0"/>
              </a:rPr>
              <a:t>os.path.join</a:t>
            </a:r>
            <a:r>
              <a:rPr lang="en-US" sz="1800" dirty="0">
                <a:latin typeface="Times New Roman" panose="02020603050405020304" pitchFamily="18" charset="0"/>
                <a:cs typeface="Times New Roman" panose="02020603050405020304" pitchFamily="18" charset="0"/>
              </a:rPr>
              <a:t>(BASE_DIR, ‘templates’)</a:t>
            </a:r>
          </a:p>
          <a:p>
            <a:pPr marL="0" indent="0" defTabSz="640080">
              <a:buNone/>
            </a:pPr>
            <a:r>
              <a:rPr lang="en-US" sz="1800" dirty="0">
                <a:latin typeface="Times New Roman" panose="02020603050405020304" pitchFamily="18" charset="0"/>
                <a:cs typeface="Times New Roman" panose="02020603050405020304" pitchFamily="18" charset="0"/>
              </a:rPr>
              <a:t>	TEMPLATES = [ {</a:t>
            </a:r>
          </a:p>
          <a:p>
            <a:pPr marL="0" indent="0" defTabSz="640080">
              <a:buNone/>
            </a:pPr>
            <a:r>
              <a:rPr lang="en-US" sz="1800" dirty="0">
                <a:latin typeface="Times New Roman" panose="02020603050405020304" pitchFamily="18" charset="0"/>
                <a:cs typeface="Times New Roman" panose="02020603050405020304" pitchFamily="18" charset="0"/>
              </a:rPr>
              <a:t>			‘DIRS’: [TEMPLATES_DIR],	} ]</a:t>
            </a:r>
          </a:p>
          <a:p>
            <a:pPr defTabSz="457200"/>
            <a:r>
              <a:rPr lang="en-US" sz="1800" dirty="0">
                <a:latin typeface="Times New Roman" panose="02020603050405020304" pitchFamily="18" charset="0"/>
                <a:cs typeface="Times New Roman" panose="02020603050405020304" pitchFamily="18" charset="0"/>
              </a:rPr>
              <a:t>Create Separate Directory for each application, inside templates directory</a:t>
            </a:r>
          </a:p>
          <a:p>
            <a:pPr defTabSz="457200"/>
            <a:r>
              <a:rPr lang="en-US" sz="1800" dirty="0">
                <a:latin typeface="Times New Roman" panose="02020603050405020304" pitchFamily="18" charset="0"/>
                <a:cs typeface="Times New Roman" panose="02020603050405020304" pitchFamily="18" charset="0"/>
              </a:rPr>
              <a:t>Create template files inside templates/</a:t>
            </a:r>
            <a:r>
              <a:rPr lang="en-US" sz="1800" dirty="0" err="1">
                <a:latin typeface="Times New Roman" panose="02020603050405020304" pitchFamily="18" charset="0"/>
                <a:cs typeface="Times New Roman" panose="02020603050405020304" pitchFamily="18" charset="0"/>
              </a:rPr>
              <a:t>temp_application</a:t>
            </a:r>
            <a:r>
              <a:rPr lang="en-US" sz="1800" dirty="0">
                <a:latin typeface="Times New Roman" panose="02020603050405020304" pitchFamily="18" charset="0"/>
                <a:cs typeface="Times New Roman" panose="02020603050405020304" pitchFamily="18" charset="0"/>
              </a:rPr>
              <a:t> folder/directory</a:t>
            </a:r>
          </a:p>
          <a:p>
            <a:pPr defTabSz="457200"/>
            <a:r>
              <a:rPr lang="en-US" sz="1800" dirty="0">
                <a:latin typeface="Times New Roman" panose="02020603050405020304" pitchFamily="18" charset="0"/>
                <a:cs typeface="Times New Roman" panose="02020603050405020304" pitchFamily="18" charset="0"/>
              </a:rPr>
              <a:t>Write View Function inside views.py file</a:t>
            </a:r>
          </a:p>
          <a:p>
            <a:pPr defTabSz="457200"/>
            <a:r>
              <a:rPr lang="en-US" sz="1800" dirty="0">
                <a:latin typeface="Times New Roman" panose="02020603050405020304" pitchFamily="18" charset="0"/>
                <a:cs typeface="Times New Roman" panose="02020603050405020304" pitchFamily="18" charset="0"/>
              </a:rPr>
              <a:t>Define </a:t>
            </a:r>
            <a:r>
              <a:rPr lang="en-US" sz="1800" dirty="0" err="1">
                <a:latin typeface="Times New Roman" panose="02020603050405020304" pitchFamily="18" charset="0"/>
                <a:cs typeface="Times New Roman" panose="02020603050405020304" pitchFamily="18" charset="0"/>
              </a:rPr>
              <a:t>url</a:t>
            </a:r>
            <a:r>
              <a:rPr lang="en-US" sz="1800" dirty="0">
                <a:latin typeface="Times New Roman" panose="02020603050405020304" pitchFamily="18" charset="0"/>
                <a:cs typeface="Times New Roman" panose="02020603050405020304" pitchFamily="18" charset="0"/>
              </a:rPr>
              <a:t> for view function of application using urls.py file</a:t>
            </a:r>
          </a:p>
        </p:txBody>
      </p:sp>
      <p:pic>
        <p:nvPicPr>
          <p:cNvPr id="6" name="Picture 5">
            <a:extLst>
              <a:ext uri="{FF2B5EF4-FFF2-40B4-BE49-F238E27FC236}">
                <a16:creationId xmlns:a16="http://schemas.microsoft.com/office/drawing/2014/main" id="{F0F26176-5106-479F-A6C4-60F3F63A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462" y="210208"/>
            <a:ext cx="1846358" cy="6148552"/>
          </a:xfrm>
          <a:prstGeom prst="rect">
            <a:avLst/>
          </a:prstGeom>
        </p:spPr>
      </p:pic>
    </p:spTree>
    <p:extLst>
      <p:ext uri="{BB962C8B-B14F-4D97-AF65-F5344CB8AC3E}">
        <p14:creationId xmlns:p14="http://schemas.microsoft.com/office/powerpoint/2010/main" val="19762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Write Templates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9311641"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When we create Template file for application we separate business logic and presentation from the application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a:t>
            </a:r>
          </a:p>
          <a:p>
            <a:pPr marL="0" indent="0">
              <a:buNone/>
            </a:pPr>
            <a:r>
              <a:rPr lang="en-US" sz="2000" dirty="0">
                <a:latin typeface="Times New Roman" panose="02020603050405020304" pitchFamily="18" charset="0"/>
                <a:cs typeface="Times New Roman" panose="02020603050405020304" pitchFamily="18" charset="0"/>
              </a:rPr>
              <a:t>Now we will write business logic in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and presentation code in template file. </a:t>
            </a:r>
          </a:p>
          <a:p>
            <a:pPr marL="0" indent="0">
              <a:buNone/>
            </a:pPr>
            <a:r>
              <a:rPr lang="en-US" sz="2000" b="1" i="1" dirty="0">
                <a:latin typeface="Times New Roman" panose="02020603050405020304" pitchFamily="18" charset="0"/>
                <a:cs typeface="Times New Roman" panose="02020603050405020304" pitchFamily="18" charset="0"/>
              </a:rPr>
              <a:t>templates/course</a:t>
            </a:r>
          </a:p>
          <a:p>
            <a:pPr marL="0" indent="0">
              <a:buNone/>
            </a:pPr>
            <a:r>
              <a:rPr lang="en-US" sz="1800" b="1" i="1" dirty="0">
                <a:latin typeface="Times New Roman" panose="02020603050405020304" pitchFamily="18" charset="0"/>
                <a:cs typeface="Times New Roman" panose="02020603050405020304" pitchFamily="18" charset="0"/>
              </a:rPr>
              <a:t>courseone.html</a:t>
            </a:r>
          </a:p>
          <a:p>
            <a:pPr marL="0" indent="0">
              <a:buNone/>
            </a:pPr>
            <a:r>
              <a:rPr lang="en-US" sz="1800" dirty="0">
                <a:latin typeface="Times New Roman" panose="02020603050405020304" pitchFamily="18" charset="0"/>
                <a:cs typeface="Times New Roman" panose="02020603050405020304" pitchFamily="18" charset="0"/>
              </a:rPr>
              <a:t>&lt;html&gt; </a:t>
            </a:r>
          </a:p>
          <a:p>
            <a:pPr marL="0" indent="0">
              <a:buNone/>
            </a:pPr>
            <a:r>
              <a:rPr lang="en-US" sz="1800" dirty="0">
                <a:latin typeface="Times New Roman" panose="02020603050405020304" pitchFamily="18" charset="0"/>
                <a:cs typeface="Times New Roman" panose="02020603050405020304" pitchFamily="18" charset="0"/>
              </a:rPr>
              <a:t>      &lt;head&gt;</a:t>
            </a:r>
          </a:p>
          <a:p>
            <a:pPr marL="0" indent="0">
              <a:buNone/>
            </a:pPr>
            <a:r>
              <a:rPr lang="en-US" sz="1800" dirty="0">
                <a:latin typeface="Times New Roman" panose="02020603050405020304" pitchFamily="18" charset="0"/>
                <a:cs typeface="Times New Roman" panose="02020603050405020304" pitchFamily="18" charset="0"/>
              </a:rPr>
              <a:t>          &lt;style&gt; ………. &lt;/style&gt;</a:t>
            </a:r>
          </a:p>
          <a:p>
            <a:pPr marL="0" indent="0">
              <a:buNone/>
            </a:pPr>
            <a:r>
              <a:rPr lang="en-US" sz="1800" dirty="0">
                <a:latin typeface="Times New Roman" panose="02020603050405020304" pitchFamily="18" charset="0"/>
                <a:cs typeface="Times New Roman" panose="02020603050405020304" pitchFamily="18" charset="0"/>
              </a:rPr>
              <a:t>     &lt;/head&gt;</a:t>
            </a:r>
          </a:p>
          <a:p>
            <a:pPr marL="0" indent="0">
              <a:buNone/>
            </a:pPr>
            <a:r>
              <a:rPr lang="en-US" sz="1800" dirty="0">
                <a:latin typeface="Times New Roman" panose="02020603050405020304" pitchFamily="18" charset="0"/>
                <a:cs typeface="Times New Roman" panose="02020603050405020304" pitchFamily="18" charset="0"/>
              </a:rPr>
              <a:t>     &lt;body&gt;</a:t>
            </a:r>
          </a:p>
          <a:p>
            <a:pPr marL="0" indent="0">
              <a:buNone/>
            </a:pPr>
            <a:r>
              <a:rPr lang="en-US" sz="1800" dirty="0">
                <a:latin typeface="Times New Roman" panose="02020603050405020304" pitchFamily="18" charset="0"/>
                <a:cs typeface="Times New Roman" panose="02020603050405020304" pitchFamily="18" charset="0"/>
              </a:rPr>
              <a:t>           &lt;h1&gt;Hello Django&lt;/h1&gt;</a:t>
            </a:r>
          </a:p>
          <a:p>
            <a:pPr marL="0" indent="0">
              <a:buNone/>
            </a:pPr>
            <a:r>
              <a:rPr lang="en-US" sz="1800" dirty="0">
                <a:latin typeface="Times New Roman" panose="02020603050405020304" pitchFamily="18" charset="0"/>
                <a:cs typeface="Times New Roman" panose="02020603050405020304" pitchFamily="18" charset="0"/>
              </a:rPr>
              <a:t>     &lt;/body&gt;</a:t>
            </a:r>
          </a:p>
          <a:p>
            <a:pPr marL="0" indent="0">
              <a:buNone/>
            </a:pPr>
            <a:r>
              <a:rPr lang="en-US" sz="1800" dirty="0">
                <a:latin typeface="Times New Roman" panose="02020603050405020304" pitchFamily="18" charset="0"/>
                <a:cs typeface="Times New Roman" panose="02020603050405020304" pitchFamily="18" charset="0"/>
              </a:rPr>
              <a:t>     &lt;script&gt;………….&lt;/script&gt;</a:t>
            </a:r>
          </a:p>
          <a:p>
            <a:pPr marL="0" indent="0">
              <a:buNone/>
            </a:pPr>
            <a:r>
              <a:rPr lang="en-US" sz="1800" dirty="0">
                <a:latin typeface="Times New Roman" panose="02020603050405020304" pitchFamily="18" charset="0"/>
                <a:cs typeface="Times New Roman" panose="02020603050405020304" pitchFamily="18" charset="0"/>
              </a:rPr>
              <a:t>&lt;/html&gt;</a:t>
            </a:r>
          </a:p>
        </p:txBody>
      </p:sp>
      <p:pic>
        <p:nvPicPr>
          <p:cNvPr id="4" name="Picture 3">
            <a:extLst>
              <a:ext uri="{FF2B5EF4-FFF2-40B4-BE49-F238E27FC236}">
                <a16:creationId xmlns:a16="http://schemas.microsoft.com/office/drawing/2014/main" id="{EF1A8895-AC12-46F7-A899-A914999AC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226" y="320041"/>
            <a:ext cx="1775623" cy="5913000"/>
          </a:xfrm>
          <a:prstGeom prst="rect">
            <a:avLst/>
          </a:prstGeom>
        </p:spPr>
      </p:pic>
      <p:sp>
        <p:nvSpPr>
          <p:cNvPr id="5" name="Rectangle 4">
            <a:extLst>
              <a:ext uri="{FF2B5EF4-FFF2-40B4-BE49-F238E27FC236}">
                <a16:creationId xmlns:a16="http://schemas.microsoft.com/office/drawing/2014/main" id="{C9BB2627-3093-4F6B-8ED6-B92FD72FADEE}"/>
              </a:ext>
            </a:extLst>
          </p:cNvPr>
          <p:cNvSpPr/>
          <p:nvPr/>
        </p:nvSpPr>
        <p:spPr>
          <a:xfrm>
            <a:off x="4156364" y="2406740"/>
            <a:ext cx="3288145"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templates/course</a:t>
            </a:r>
          </a:p>
          <a:p>
            <a:r>
              <a:rPr lang="en-US" b="1" i="1" dirty="0">
                <a:latin typeface="Times New Roman" panose="02020603050405020304" pitchFamily="18" charset="0"/>
                <a:cs typeface="Times New Roman" panose="02020603050405020304" pitchFamily="18" charset="0"/>
              </a:rPr>
              <a:t>coursetwo.html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&lt;h1&gt;Hello Python&lt;/h1&gt;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
        <p:nvSpPr>
          <p:cNvPr id="6" name="Rectangle 5">
            <a:extLst>
              <a:ext uri="{FF2B5EF4-FFF2-40B4-BE49-F238E27FC236}">
                <a16:creationId xmlns:a16="http://schemas.microsoft.com/office/drawing/2014/main" id="{90F8A3F5-51F6-4E13-8503-DB9FBCF1FEFB}"/>
              </a:ext>
            </a:extLst>
          </p:cNvPr>
          <p:cNvSpPr/>
          <p:nvPr/>
        </p:nvSpPr>
        <p:spPr>
          <a:xfrm>
            <a:off x="4156364" y="4685438"/>
            <a:ext cx="3288145"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templates/fees</a:t>
            </a:r>
          </a:p>
          <a:p>
            <a:r>
              <a:rPr lang="en-US" b="1" i="1" dirty="0">
                <a:latin typeface="Times New Roman" panose="02020603050405020304" pitchFamily="18" charset="0"/>
                <a:cs typeface="Times New Roman" panose="02020603050405020304" pitchFamily="18" charset="0"/>
              </a:rPr>
              <a:t>feesone.html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&lt;h1&gt;300&lt;/h1&gt;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
        <p:nvSpPr>
          <p:cNvPr id="7" name="Rectangle 6">
            <a:extLst>
              <a:ext uri="{FF2B5EF4-FFF2-40B4-BE49-F238E27FC236}">
                <a16:creationId xmlns:a16="http://schemas.microsoft.com/office/drawing/2014/main" id="{EB539341-2681-4077-9724-1F37B35FDA09}"/>
              </a:ext>
            </a:extLst>
          </p:cNvPr>
          <p:cNvSpPr/>
          <p:nvPr/>
        </p:nvSpPr>
        <p:spPr>
          <a:xfrm>
            <a:off x="7347529" y="2406739"/>
            <a:ext cx="2573712" cy="2031325"/>
          </a:xfrm>
          <a:prstGeom prst="rect">
            <a:avLst/>
          </a:prstGeom>
        </p:spPr>
        <p:txBody>
          <a:bodyPr wrap="square">
            <a:spAutoFit/>
          </a:bodyPr>
          <a:lstStyle/>
          <a:p>
            <a:r>
              <a:rPr lang="en-US" b="1" i="1" dirty="0">
                <a:latin typeface="Times New Roman" panose="02020603050405020304" pitchFamily="18" charset="0"/>
                <a:cs typeface="Times New Roman" panose="02020603050405020304" pitchFamily="18" charset="0"/>
              </a:rPr>
              <a:t>templates/fees</a:t>
            </a:r>
          </a:p>
          <a:p>
            <a:r>
              <a:rPr lang="en-US" b="1" i="1" dirty="0">
                <a:latin typeface="Times New Roman" panose="02020603050405020304" pitchFamily="18" charset="0"/>
                <a:cs typeface="Times New Roman" panose="02020603050405020304" pitchFamily="18" charset="0"/>
              </a:rPr>
              <a:t>feestwo.html</a:t>
            </a:r>
          </a:p>
          <a:p>
            <a:r>
              <a:rPr lang="en-US" dirty="0">
                <a:latin typeface="Times New Roman" panose="02020603050405020304" pitchFamily="18" charset="0"/>
                <a:cs typeface="Times New Roman" panose="02020603050405020304" pitchFamily="18" charset="0"/>
              </a:rPr>
              <a:t>&lt;html&gt; </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           &lt;h1&gt;200&lt;/h1&gt;</a:t>
            </a:r>
          </a:p>
          <a:p>
            <a:r>
              <a:rPr lang="en-US" dirty="0">
                <a:latin typeface="Times New Roman" panose="02020603050405020304" pitchFamily="18" charset="0"/>
                <a:cs typeface="Times New Roman" panose="02020603050405020304" pitchFamily="18" charset="0"/>
              </a:rPr>
              <a:t>     &lt;/body&gt;</a:t>
            </a:r>
          </a:p>
          <a:p>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29722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166254" y="33805"/>
            <a:ext cx="10972800" cy="1143000"/>
          </a:xfrm>
        </p:spPr>
        <p:txBody>
          <a:bodyPr>
            <a:normAutofit/>
          </a:bodyPr>
          <a:lstStyle/>
          <a:p>
            <a:pPr algn="ctr"/>
            <a:r>
              <a:rPr lang="en-US" sz="5400" b="1" u="sng" dirty="0">
                <a:latin typeface="Times New Roman" panose="02020603050405020304" pitchFamily="18" charset="0"/>
                <a:cs typeface="Times New Roman" panose="02020603050405020304" pitchFamily="18" charset="0"/>
              </a:rPr>
              <a:t>Rendering Templates Files</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176805"/>
            <a:ext cx="9311640"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By Creating Template file for application we separate business logic and presentation from the application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 Now we will write business logic in views.py file and presentation code in html file. </a:t>
            </a:r>
          </a:p>
          <a:p>
            <a:pPr marL="0" indent="0">
              <a:buNone/>
            </a:pPr>
            <a:r>
              <a:rPr lang="en-US" sz="2000" dirty="0">
                <a:latin typeface="Times New Roman" panose="02020603050405020304" pitchFamily="18" charset="0"/>
                <a:cs typeface="Times New Roman" panose="02020603050405020304" pitchFamily="18" charset="0"/>
              </a:rPr>
              <a:t>Still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will be responsible to process the template files for this we will use </a:t>
            </a:r>
            <a:r>
              <a:rPr lang="en-US" sz="2000" i="1" dirty="0">
                <a:latin typeface="Times New Roman" panose="02020603050405020304" pitchFamily="18" charset="0"/>
                <a:cs typeface="Times New Roman" panose="02020603050405020304" pitchFamily="18" charset="0"/>
              </a:rPr>
              <a:t>render() </a:t>
            </a:r>
            <a:r>
              <a:rPr lang="en-US" sz="2000" dirty="0">
                <a:latin typeface="Times New Roman" panose="02020603050405020304" pitchFamily="18" charset="0"/>
                <a:cs typeface="Times New Roman" panose="02020603050405020304" pitchFamily="18" charset="0"/>
              </a:rPr>
              <a:t>function in </a:t>
            </a:r>
            <a:r>
              <a:rPr lang="en-US" sz="2000" i="1" dirty="0">
                <a:latin typeface="Times New Roman" panose="02020603050405020304" pitchFamily="18" charset="0"/>
                <a:cs typeface="Times New Roman" panose="02020603050405020304" pitchFamily="18" charset="0"/>
              </a:rPr>
              <a:t>views.py </a:t>
            </a:r>
            <a:r>
              <a:rPr lang="en-US" sz="2000" dirty="0">
                <a:latin typeface="Times New Roman" panose="02020603050405020304" pitchFamily="18" charset="0"/>
                <a:cs typeface="Times New Roman" panose="02020603050405020304" pitchFamily="18" charset="0"/>
              </a:rPr>
              <a:t>file.</a:t>
            </a: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django.shortcuts</a:t>
            </a:r>
            <a:r>
              <a:rPr lang="en-US" sz="2000" dirty="0">
                <a:latin typeface="Times New Roman" panose="02020603050405020304" pitchFamily="18" charset="0"/>
                <a:cs typeface="Times New Roman" panose="02020603050405020304" pitchFamily="18" charset="0"/>
              </a:rPr>
              <a:t> import render</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function_name</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Dynamic Data, if else, any python code logic</a:t>
            </a:r>
          </a:p>
          <a:p>
            <a:pPr marL="0" indent="0">
              <a:buNone/>
            </a:pPr>
            <a:r>
              <a:rPr lang="en-US" sz="2000" dirty="0">
                <a:latin typeface="Times New Roman" panose="02020603050405020304" pitchFamily="18" charset="0"/>
                <a:cs typeface="Times New Roman" panose="02020603050405020304" pitchFamily="18" charset="0"/>
              </a:rPr>
              <a:t>	return 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learn_django</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render(request, ‘course/courseone.html’)</a:t>
            </a:r>
            <a:r>
              <a:rPr lang="en-US" sz="18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A378910-04BB-4B04-8D35-E4E9C3DC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0226" y="320041"/>
            <a:ext cx="1775623" cy="5913000"/>
          </a:xfrm>
          <a:prstGeom prst="rect">
            <a:avLst/>
          </a:prstGeom>
        </p:spPr>
      </p:pic>
    </p:spTree>
    <p:extLst>
      <p:ext uri="{BB962C8B-B14F-4D97-AF65-F5344CB8AC3E}">
        <p14:creationId xmlns:p14="http://schemas.microsoft.com/office/powerpoint/2010/main" val="319118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dirty="0">
                <a:latin typeface="Times New Roman" panose="02020603050405020304" pitchFamily="18" charset="0"/>
                <a:cs typeface="Times New Roman" panose="02020603050405020304" pitchFamily="18" charset="0"/>
              </a:rPr>
              <a:t>render ( )</a:t>
            </a:r>
            <a:endParaRPr lang="en-US" sz="5333"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34109" y="1176805"/>
            <a:ext cx="11148291"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render ( ) Function - It combines a given template with a given context dictionary and returns an </a:t>
            </a:r>
            <a:r>
              <a:rPr lang="en-US" sz="2000" dirty="0" err="1">
                <a:latin typeface="Times New Roman" panose="02020603050405020304" pitchFamily="18" charset="0"/>
                <a:cs typeface="Times New Roman" panose="02020603050405020304" pitchFamily="18" charset="0"/>
              </a:rPr>
              <a:t>HttpResponse</a:t>
            </a:r>
            <a:r>
              <a:rPr lang="en-US" sz="2000" dirty="0">
                <a:latin typeface="Times New Roman" panose="02020603050405020304" pitchFamily="18" charset="0"/>
                <a:cs typeface="Times New Roman" panose="02020603050405020304" pitchFamily="18" charset="0"/>
              </a:rPr>
              <a:t> object with that rendered text.</a:t>
            </a:r>
          </a:p>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r>
              <a:rPr lang="en-US" sz="2000" dirty="0">
                <a:latin typeface="Times New Roman" panose="02020603050405020304" pitchFamily="18" charset="0"/>
                <a:cs typeface="Times New Roman" panose="02020603050405020304" pitchFamily="18" charset="0"/>
              </a:rPr>
              <a:t>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r>
              <a:rPr lang="en-US" sz="2000" dirty="0">
                <a:latin typeface="Times New Roman" panose="02020603050405020304" pitchFamily="18" charset="0"/>
                <a:cs typeface="Times New Roman" panose="02020603050405020304" pitchFamily="18" charset="0"/>
              </a:rPr>
              <a:t>Where,</a:t>
            </a:r>
          </a:p>
          <a:p>
            <a:pPr marL="0" indent="0">
              <a:buNone/>
            </a:pPr>
            <a:r>
              <a:rPr lang="en-US" sz="2000" dirty="0">
                <a:latin typeface="Times New Roman" panose="02020603050405020304" pitchFamily="18" charset="0"/>
                <a:cs typeface="Times New Roman" panose="02020603050405020304" pitchFamily="18" charset="0"/>
              </a:rPr>
              <a:t>request – The request object used to generate this response.*</a:t>
            </a:r>
          </a:p>
          <a:p>
            <a:pPr marL="0" indent="0">
              <a:buNone/>
            </a:pP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 The full name of a template to use or sequence of template names. If a sequence is given, the first template that exists will be used. *</a:t>
            </a:r>
          </a:p>
          <a:p>
            <a:pPr marL="0" indent="0">
              <a:buNone/>
            </a:pPr>
            <a:r>
              <a:rPr lang="en-US" sz="2000" dirty="0">
                <a:latin typeface="Times New Roman" panose="02020603050405020304" pitchFamily="18" charset="0"/>
                <a:cs typeface="Times New Roman" panose="02020603050405020304" pitchFamily="18" charset="0"/>
              </a:rPr>
              <a:t>context – A dictionary of values to add to the template context. By default, this is an empty dictionary. If a value in the dictionary is callable, the view will call it just before rendering the template.</a:t>
            </a:r>
          </a:p>
          <a:p>
            <a:pPr marL="0" indent="0">
              <a:buNone/>
            </a:pP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 – The MIME type to use for the resulting document. Defaults to 'text/html'.</a:t>
            </a:r>
          </a:p>
          <a:p>
            <a:pPr marL="0" indent="0">
              <a:buNone/>
            </a:pPr>
            <a:r>
              <a:rPr lang="en-US" sz="2000" dirty="0">
                <a:latin typeface="Times New Roman" panose="02020603050405020304" pitchFamily="18" charset="0"/>
                <a:cs typeface="Times New Roman" panose="02020603050405020304" pitchFamily="18" charset="0"/>
              </a:rPr>
              <a:t>status – The status code for the response. Defaults to 200.</a:t>
            </a:r>
          </a:p>
          <a:p>
            <a:pPr marL="0" indent="0">
              <a:buNone/>
            </a:pPr>
            <a:r>
              <a:rPr lang="en-US" sz="2000" dirty="0">
                <a:latin typeface="Times New Roman" panose="02020603050405020304" pitchFamily="18" charset="0"/>
                <a:cs typeface="Times New Roman" panose="02020603050405020304" pitchFamily="18" charset="0"/>
              </a:rPr>
              <a:t>using – The NAME of a template engine to use for loading the template.</a:t>
            </a:r>
          </a:p>
        </p:txBody>
      </p:sp>
    </p:spTree>
    <p:extLst>
      <p:ext uri="{BB962C8B-B14F-4D97-AF65-F5344CB8AC3E}">
        <p14:creationId xmlns:p14="http://schemas.microsoft.com/office/powerpoint/2010/main" val="172734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400" b="1" dirty="0">
                <a:latin typeface="Times New Roman" panose="02020603050405020304" pitchFamily="18" charset="0"/>
                <a:cs typeface="Times New Roman" panose="02020603050405020304" pitchFamily="18" charset="0"/>
              </a:rPr>
              <a:t>render ( )</a:t>
            </a:r>
            <a:endParaRPr lang="en-US" sz="5333"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599" y="1295399"/>
            <a:ext cx="11157528" cy="539278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r>
              <a:rPr lang="en-US" sz="2000" dirty="0">
                <a:latin typeface="Times New Roman" panose="02020603050405020304" pitchFamily="18" charset="0"/>
                <a:cs typeface="Times New Roman" panose="02020603050405020304" pitchFamily="18" charset="0"/>
              </a:rPr>
              <a:t>render(request, </a:t>
            </a:r>
            <a:r>
              <a:rPr lang="en-US" sz="2000" dirty="0" err="1">
                <a:latin typeface="Times New Roman" panose="02020603050405020304" pitchFamily="18" charset="0"/>
                <a:cs typeface="Times New Roman" panose="02020603050405020304" pitchFamily="18" charset="0"/>
              </a:rPr>
              <a:t>template_name</a:t>
            </a:r>
            <a:r>
              <a:rPr lang="en-US" sz="2000" dirty="0">
                <a:latin typeface="Times New Roman" panose="02020603050405020304" pitchFamily="18" charset="0"/>
                <a:cs typeface="Times New Roman" panose="02020603050405020304" pitchFamily="18" charset="0"/>
              </a:rPr>
              <a:t>, context=</a:t>
            </a:r>
            <a:r>
              <a:rPr lang="en-US" sz="2000" dirty="0" err="1">
                <a:latin typeface="Times New Roman" panose="02020603050405020304" pitchFamily="18" charset="0"/>
                <a:cs typeface="Times New Roman" panose="02020603050405020304" pitchFamily="18" charset="0"/>
              </a:rPr>
              <a:t>dict_name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MIME_type</a:t>
            </a:r>
            <a:r>
              <a:rPr lang="en-US" sz="2000" dirty="0">
                <a:latin typeface="Times New Roman" panose="02020603050405020304" pitchFamily="18" charset="0"/>
                <a:cs typeface="Times New Roman" panose="02020603050405020304" pitchFamily="18" charset="0"/>
              </a:rPr>
              <a:t>, status=None, using=None)</a:t>
            </a:r>
          </a:p>
          <a:p>
            <a:pPr marL="0" indent="0">
              <a:buNone/>
            </a:pPr>
            <a:r>
              <a:rPr lang="en-US" sz="2000" dirty="0">
                <a:latin typeface="Times New Roman" panose="02020603050405020304" pitchFamily="18" charset="0"/>
                <a:cs typeface="Times New Roman" panose="02020603050405020304" pitchFamily="18" charset="0"/>
              </a:rPr>
              <a:t>Example:- </a:t>
            </a:r>
          </a:p>
          <a:p>
            <a:pPr marL="0" indent="0">
              <a:buNone/>
            </a:pPr>
            <a:r>
              <a:rPr lang="en-US" sz="2000" dirty="0">
                <a:latin typeface="Times New Roman" panose="02020603050405020304" pitchFamily="18" charset="0"/>
                <a:cs typeface="Times New Roman" panose="02020603050405020304" pitchFamily="18" charset="0"/>
              </a:rPr>
              <a:t>render(request, ‘courseone.html’, context=</a:t>
            </a:r>
            <a:r>
              <a:rPr lang="en-US" sz="2000" dirty="0" err="1">
                <a:latin typeface="Times New Roman" panose="02020603050405020304" pitchFamily="18" charset="0"/>
                <a:cs typeface="Times New Roman" panose="02020603050405020304" pitchFamily="18" charset="0"/>
              </a:rPr>
              <a:t>cname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=‘application/</a:t>
            </a:r>
            <a:r>
              <a:rPr lang="en-US" sz="2000" dirty="0" err="1">
                <a:latin typeface="Times New Roman" panose="02020603050405020304" pitchFamily="18" charset="0"/>
                <a:cs typeface="Times New Roman" panose="02020603050405020304" pitchFamily="18" charset="0"/>
              </a:rPr>
              <a:t>xhtml+xml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render(request, ‘course/courseone.html’, context=</a:t>
            </a:r>
            <a:r>
              <a:rPr lang="en-US" sz="2000" dirty="0" err="1">
                <a:latin typeface="Times New Roman" panose="02020603050405020304" pitchFamily="18" charset="0"/>
                <a:cs typeface="Times New Roman" panose="02020603050405020304" pitchFamily="18" charset="0"/>
              </a:rPr>
              <a:t>cname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content_type</a:t>
            </a:r>
            <a:r>
              <a:rPr lang="en-US" sz="2000" dirty="0">
                <a:latin typeface="Times New Roman" panose="02020603050405020304" pitchFamily="18" charset="0"/>
                <a:cs typeface="Times New Roman" panose="02020603050405020304" pitchFamily="18" charset="0"/>
              </a:rPr>
              <a:t>=‘application/</a:t>
            </a:r>
            <a:r>
              <a:rPr lang="en-US" sz="2000" dirty="0" err="1">
                <a:latin typeface="Times New Roman" panose="02020603050405020304" pitchFamily="18" charset="0"/>
                <a:cs typeface="Times New Roman" panose="02020603050405020304" pitchFamily="18" charset="0"/>
              </a:rPr>
              <a:t>xhtml+xml</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render(request, ‘course/coursetwo.html’)</a:t>
            </a:r>
          </a:p>
        </p:txBody>
      </p:sp>
    </p:spTree>
    <p:extLst>
      <p:ext uri="{BB962C8B-B14F-4D97-AF65-F5344CB8AC3E}">
        <p14:creationId xmlns:p14="http://schemas.microsoft.com/office/powerpoint/2010/main" val="7612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397164" y="142332"/>
            <a:ext cx="6271491" cy="6498613"/>
          </a:xfrm>
        </p:spPr>
        <p:txBody>
          <a:bodyPr>
            <a:normAutofit/>
          </a:bodyPr>
          <a:lstStyle/>
          <a:p>
            <a:pPr marL="0" indent="0">
              <a:buNone/>
            </a:pPr>
            <a:r>
              <a:rPr lang="en-US" sz="2000" b="1" i="1" dirty="0">
                <a:latin typeface="Times New Roman" panose="02020603050405020304" pitchFamily="18" charset="0"/>
                <a:cs typeface="Times New Roman" panose="02020603050405020304" pitchFamily="18" charset="0"/>
              </a:rPr>
              <a:t>templates/course</a:t>
            </a:r>
          </a:p>
          <a:p>
            <a:pPr marL="0" indent="0">
              <a:buNone/>
            </a:pPr>
            <a:r>
              <a:rPr lang="en-US" sz="2000" b="1" i="1" dirty="0">
                <a:latin typeface="Times New Roman" panose="02020603050405020304" pitchFamily="18" charset="0"/>
                <a:cs typeface="Times New Roman" panose="02020603050405020304" pitchFamily="18" charset="0"/>
              </a:rPr>
              <a:t>courseone.html</a:t>
            </a:r>
          </a:p>
          <a:p>
            <a:pPr marL="0" indent="0">
              <a:buNone/>
            </a:pPr>
            <a:r>
              <a:rPr lang="en-US" sz="2000" dirty="0">
                <a:latin typeface="Times New Roman" panose="02020603050405020304" pitchFamily="18" charset="0"/>
                <a:cs typeface="Times New Roman" panose="02020603050405020304" pitchFamily="18" charset="0"/>
              </a:rPr>
              <a:t>&lt;html&gt; </a:t>
            </a:r>
          </a:p>
          <a:p>
            <a:pPr marL="0" indent="0">
              <a:buNone/>
            </a:pPr>
            <a:r>
              <a:rPr lang="en-US" sz="2000" dirty="0">
                <a:latin typeface="Times New Roman" panose="02020603050405020304" pitchFamily="18" charset="0"/>
                <a:cs typeface="Times New Roman" panose="02020603050405020304" pitchFamily="18" charset="0"/>
              </a:rPr>
              <a:t>      &lt;head&gt;</a:t>
            </a:r>
          </a:p>
          <a:p>
            <a:pPr marL="0" indent="0">
              <a:buNone/>
            </a:pPr>
            <a:r>
              <a:rPr lang="en-US" sz="2000" dirty="0">
                <a:latin typeface="Times New Roman" panose="02020603050405020304" pitchFamily="18" charset="0"/>
                <a:cs typeface="Times New Roman" panose="02020603050405020304" pitchFamily="18" charset="0"/>
              </a:rPr>
              <a:t>          &lt;style&gt; ………. &lt;/style&gt;</a:t>
            </a:r>
          </a:p>
          <a:p>
            <a:pPr marL="0" indent="0">
              <a:buNone/>
            </a:pPr>
            <a:r>
              <a:rPr lang="en-US" sz="2000" dirty="0">
                <a:latin typeface="Times New Roman" panose="02020603050405020304" pitchFamily="18" charset="0"/>
                <a:cs typeface="Times New Roman" panose="02020603050405020304" pitchFamily="18" charset="0"/>
              </a:rPr>
              <a:t>     &lt;/head&gt;</a:t>
            </a:r>
          </a:p>
          <a:p>
            <a:pPr marL="0" indent="0">
              <a:buNone/>
            </a:pPr>
            <a:r>
              <a:rPr lang="en-US" sz="2000" dirty="0">
                <a:latin typeface="Times New Roman" panose="02020603050405020304" pitchFamily="18" charset="0"/>
                <a:cs typeface="Times New Roman" panose="02020603050405020304" pitchFamily="18" charset="0"/>
              </a:rPr>
              <a:t>     &lt;body&gt;</a:t>
            </a:r>
          </a:p>
          <a:p>
            <a:pPr marL="0" indent="0">
              <a:buNone/>
            </a:pPr>
            <a:r>
              <a:rPr lang="en-US" sz="2000" dirty="0">
                <a:latin typeface="Times New Roman" panose="02020603050405020304" pitchFamily="18" charset="0"/>
                <a:cs typeface="Times New Roman" panose="02020603050405020304" pitchFamily="18" charset="0"/>
              </a:rPr>
              <a:t>           &lt;h1&gt;Hello Django&lt;/h1&gt;</a:t>
            </a:r>
          </a:p>
          <a:p>
            <a:pPr marL="0" indent="0">
              <a:buNone/>
            </a:pPr>
            <a:r>
              <a:rPr lang="en-US" sz="2000" dirty="0">
                <a:latin typeface="Times New Roman" panose="02020603050405020304" pitchFamily="18" charset="0"/>
                <a:cs typeface="Times New Roman" panose="02020603050405020304" pitchFamily="18" charset="0"/>
              </a:rPr>
              <a:t>     &lt;/body&gt;</a:t>
            </a:r>
          </a:p>
          <a:p>
            <a:pPr marL="0" indent="0">
              <a:buNone/>
            </a:pPr>
            <a:r>
              <a:rPr lang="en-US" sz="2000" dirty="0">
                <a:latin typeface="Times New Roman" panose="02020603050405020304" pitchFamily="18" charset="0"/>
                <a:cs typeface="Times New Roman" panose="02020603050405020304" pitchFamily="18" charset="0"/>
              </a:rPr>
              <a:t>     &lt;script&gt;………….&lt;/script&gt;</a:t>
            </a:r>
          </a:p>
          <a:p>
            <a:pPr marL="0" indent="0">
              <a:buNone/>
            </a:pPr>
            <a:r>
              <a:rPr lang="en-US" sz="2000" dirty="0">
                <a:latin typeface="Times New Roman" panose="02020603050405020304" pitchFamily="18" charset="0"/>
                <a:cs typeface="Times New Roman" panose="02020603050405020304" pitchFamily="18" charset="0"/>
              </a:rPr>
              <a:t>&lt;/html&gt;</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views.py</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django.shortcuts</a:t>
            </a:r>
            <a:r>
              <a:rPr lang="en-US" sz="2000" dirty="0">
                <a:latin typeface="Times New Roman" panose="02020603050405020304" pitchFamily="18" charset="0"/>
                <a:cs typeface="Times New Roman" panose="02020603050405020304" pitchFamily="18" charset="0"/>
              </a:rPr>
              <a:t> import render</a:t>
            </a:r>
          </a:p>
          <a:p>
            <a:pPr marL="0" indent="0">
              <a:buNone/>
            </a:pPr>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learn_django</a:t>
            </a:r>
            <a:r>
              <a:rPr lang="en-US" sz="2000" dirty="0">
                <a:latin typeface="Times New Roman" panose="02020603050405020304" pitchFamily="18" charset="0"/>
                <a:cs typeface="Times New Roman" panose="02020603050405020304" pitchFamily="18" charset="0"/>
              </a:rPr>
              <a:t>(request):</a:t>
            </a:r>
          </a:p>
          <a:p>
            <a:pPr marL="0" indent="0">
              <a:buNone/>
            </a:pPr>
            <a:r>
              <a:rPr lang="en-US" sz="2000" dirty="0">
                <a:latin typeface="Times New Roman" panose="02020603050405020304" pitchFamily="18" charset="0"/>
                <a:cs typeface="Times New Roman" panose="02020603050405020304" pitchFamily="18" charset="0"/>
              </a:rPr>
              <a:t>	return render(request, ‘course/courseone.html’)</a:t>
            </a:r>
          </a:p>
        </p:txBody>
      </p:sp>
      <p:pic>
        <p:nvPicPr>
          <p:cNvPr id="4" name="Picture 3">
            <a:extLst>
              <a:ext uri="{FF2B5EF4-FFF2-40B4-BE49-F238E27FC236}">
                <a16:creationId xmlns:a16="http://schemas.microsoft.com/office/drawing/2014/main" id="{8A378910-04BB-4B04-8D35-E4E9C3DC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9182" y="217055"/>
            <a:ext cx="1889418" cy="6291946"/>
          </a:xfrm>
          <a:prstGeom prst="rect">
            <a:avLst/>
          </a:prstGeom>
        </p:spPr>
      </p:pic>
    </p:spTree>
    <p:extLst>
      <p:ext uri="{BB962C8B-B14F-4D97-AF65-F5344CB8AC3E}">
        <p14:creationId xmlns:p14="http://schemas.microsoft.com/office/powerpoint/2010/main" val="252541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862</Words>
  <Application>Microsoft Office PowerPoint</Application>
  <PresentationFormat>Widescreen</PresentationFormat>
  <Paragraphs>204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Create Template Folder and Files</vt:lpstr>
      <vt:lpstr>Create Template Folder and Files</vt:lpstr>
      <vt:lpstr>Add Templates in settings.py</vt:lpstr>
      <vt:lpstr>Geeky Steps</vt:lpstr>
      <vt:lpstr>Write Templates Files</vt:lpstr>
      <vt:lpstr>Rendering Templates Files</vt:lpstr>
      <vt:lpstr>render ( )</vt:lpstr>
      <vt:lpstr>render ( )</vt:lpstr>
      <vt:lpstr>PowerPoint Presentation</vt:lpstr>
      <vt:lpstr>Geeky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Templates in settings.py</dc:title>
  <dc:creator>RK</dc:creator>
  <cp:lastModifiedBy>RK</cp:lastModifiedBy>
  <cp:revision>56</cp:revision>
  <dcterms:created xsi:type="dcterms:W3CDTF">2020-01-21T09:19:32Z</dcterms:created>
  <dcterms:modified xsi:type="dcterms:W3CDTF">2020-02-11T19:02:05Z</dcterms:modified>
</cp:coreProperties>
</file>