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5" r:id="rId2"/>
    <p:sldId id="286" r:id="rId3"/>
    <p:sldId id="287" r:id="rId4"/>
    <p:sldId id="293" r:id="rId5"/>
    <p:sldId id="292" r:id="rId6"/>
    <p:sldId id="290" r:id="rId7"/>
    <p:sldId id="291" r:id="rId8"/>
    <p:sldId id="288" r:id="rId9"/>
    <p:sldId id="289" r:id="rId10"/>
    <p:sldId id="303" r:id="rId11"/>
    <p:sldId id="306" r:id="rId12"/>
    <p:sldId id="304" r:id="rId13"/>
    <p:sldId id="313" r:id="rId14"/>
    <p:sldId id="294" r:id="rId15"/>
    <p:sldId id="298" r:id="rId16"/>
    <p:sldId id="299" r:id="rId17"/>
    <p:sldId id="300" r:id="rId18"/>
    <p:sldId id="295" r:id="rId19"/>
    <p:sldId id="305" r:id="rId20"/>
    <p:sldId id="296" r:id="rId21"/>
    <p:sldId id="297" r:id="rId22"/>
    <p:sldId id="301" r:id="rId23"/>
    <p:sldId id="307" r:id="rId24"/>
    <p:sldId id="308" r:id="rId25"/>
    <p:sldId id="309" r:id="rId26"/>
    <p:sldId id="310" r:id="rId27"/>
    <p:sldId id="311" r:id="rId28"/>
    <p:sldId id="31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5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321B1-ED16-44BF-B058-00FD4F6FA7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0E62D17-E8C1-47A8-AD34-FCE460FE38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FA35EEA-BB55-4B5A-874C-FAFF1CA90710}"/>
              </a:ext>
            </a:extLst>
          </p:cNvPr>
          <p:cNvSpPr>
            <a:spLocks noGrp="1"/>
          </p:cNvSpPr>
          <p:nvPr>
            <p:ph type="dt" sz="half" idx="10"/>
          </p:nvPr>
        </p:nvSpPr>
        <p:spPr/>
        <p:txBody>
          <a:bodyPr/>
          <a:lstStyle/>
          <a:p>
            <a:fld id="{3D659D79-D489-4921-8F10-AE0E29D170C0}" type="datetimeFigureOut">
              <a:rPr lang="en-US" smtClean="0"/>
              <a:t>3/3/2020</a:t>
            </a:fld>
            <a:endParaRPr lang="en-US"/>
          </a:p>
        </p:txBody>
      </p:sp>
      <p:sp>
        <p:nvSpPr>
          <p:cNvPr id="5" name="Footer Placeholder 4">
            <a:extLst>
              <a:ext uri="{FF2B5EF4-FFF2-40B4-BE49-F238E27FC236}">
                <a16:creationId xmlns:a16="http://schemas.microsoft.com/office/drawing/2014/main" id="{A894A45B-37B9-440C-B74C-6AE6D03C7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5F52E-30ED-4113-B1F5-0E23ECE31457}"/>
              </a:ext>
            </a:extLst>
          </p:cNvPr>
          <p:cNvSpPr>
            <a:spLocks noGrp="1"/>
          </p:cNvSpPr>
          <p:nvPr>
            <p:ph type="sldNum" sz="quarter" idx="12"/>
          </p:nvPr>
        </p:nvSpPr>
        <p:spPr/>
        <p:txBody>
          <a:bodyPr/>
          <a:lstStyle/>
          <a:p>
            <a:fld id="{377FA4ED-0033-4606-BC18-040522F72D0A}" type="slidenum">
              <a:rPr lang="en-US" smtClean="0"/>
              <a:t>‹#›</a:t>
            </a:fld>
            <a:endParaRPr lang="en-US"/>
          </a:p>
        </p:txBody>
      </p:sp>
    </p:spTree>
    <p:extLst>
      <p:ext uri="{BB962C8B-B14F-4D97-AF65-F5344CB8AC3E}">
        <p14:creationId xmlns:p14="http://schemas.microsoft.com/office/powerpoint/2010/main" val="3319511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96F78-AA0B-4133-BCB2-2FC4252053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08347FF-24CB-43C0-98F5-ABA7976728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B95B97-60ED-4CCD-B9A1-12EC2CFD5265}"/>
              </a:ext>
            </a:extLst>
          </p:cNvPr>
          <p:cNvSpPr>
            <a:spLocks noGrp="1"/>
          </p:cNvSpPr>
          <p:nvPr>
            <p:ph type="dt" sz="half" idx="10"/>
          </p:nvPr>
        </p:nvSpPr>
        <p:spPr/>
        <p:txBody>
          <a:bodyPr/>
          <a:lstStyle/>
          <a:p>
            <a:fld id="{3D659D79-D489-4921-8F10-AE0E29D170C0}" type="datetimeFigureOut">
              <a:rPr lang="en-US" smtClean="0"/>
              <a:t>3/3/2020</a:t>
            </a:fld>
            <a:endParaRPr lang="en-US"/>
          </a:p>
        </p:txBody>
      </p:sp>
      <p:sp>
        <p:nvSpPr>
          <p:cNvPr id="5" name="Footer Placeholder 4">
            <a:extLst>
              <a:ext uri="{FF2B5EF4-FFF2-40B4-BE49-F238E27FC236}">
                <a16:creationId xmlns:a16="http://schemas.microsoft.com/office/drawing/2014/main" id="{80BC126F-6C00-4581-B962-8D1A1825F3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6917A4-D1EE-42E8-93A6-790B1C87C26D}"/>
              </a:ext>
            </a:extLst>
          </p:cNvPr>
          <p:cNvSpPr>
            <a:spLocks noGrp="1"/>
          </p:cNvSpPr>
          <p:nvPr>
            <p:ph type="sldNum" sz="quarter" idx="12"/>
          </p:nvPr>
        </p:nvSpPr>
        <p:spPr/>
        <p:txBody>
          <a:bodyPr/>
          <a:lstStyle/>
          <a:p>
            <a:fld id="{377FA4ED-0033-4606-BC18-040522F72D0A}" type="slidenum">
              <a:rPr lang="en-US" smtClean="0"/>
              <a:t>‹#›</a:t>
            </a:fld>
            <a:endParaRPr lang="en-US"/>
          </a:p>
        </p:txBody>
      </p:sp>
    </p:spTree>
    <p:extLst>
      <p:ext uri="{BB962C8B-B14F-4D97-AF65-F5344CB8AC3E}">
        <p14:creationId xmlns:p14="http://schemas.microsoft.com/office/powerpoint/2010/main" val="1436179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67B74C-DD81-4FA8-B81F-CA689CA672C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76F02F-3CB4-44EB-A6BC-CBA95E25D7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4CDA4F-B928-439E-9F93-84B9096A57CF}"/>
              </a:ext>
            </a:extLst>
          </p:cNvPr>
          <p:cNvSpPr>
            <a:spLocks noGrp="1"/>
          </p:cNvSpPr>
          <p:nvPr>
            <p:ph type="dt" sz="half" idx="10"/>
          </p:nvPr>
        </p:nvSpPr>
        <p:spPr/>
        <p:txBody>
          <a:bodyPr/>
          <a:lstStyle/>
          <a:p>
            <a:fld id="{3D659D79-D489-4921-8F10-AE0E29D170C0}" type="datetimeFigureOut">
              <a:rPr lang="en-US" smtClean="0"/>
              <a:t>3/3/2020</a:t>
            </a:fld>
            <a:endParaRPr lang="en-US"/>
          </a:p>
        </p:txBody>
      </p:sp>
      <p:sp>
        <p:nvSpPr>
          <p:cNvPr id="5" name="Footer Placeholder 4">
            <a:extLst>
              <a:ext uri="{FF2B5EF4-FFF2-40B4-BE49-F238E27FC236}">
                <a16:creationId xmlns:a16="http://schemas.microsoft.com/office/drawing/2014/main" id="{B310BC42-531A-4ABF-99F1-7FB677F773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C0B9B9-E1CC-4839-87D2-3534CD947B08}"/>
              </a:ext>
            </a:extLst>
          </p:cNvPr>
          <p:cNvSpPr>
            <a:spLocks noGrp="1"/>
          </p:cNvSpPr>
          <p:nvPr>
            <p:ph type="sldNum" sz="quarter" idx="12"/>
          </p:nvPr>
        </p:nvSpPr>
        <p:spPr/>
        <p:txBody>
          <a:bodyPr/>
          <a:lstStyle/>
          <a:p>
            <a:fld id="{377FA4ED-0033-4606-BC18-040522F72D0A}" type="slidenum">
              <a:rPr lang="en-US" smtClean="0"/>
              <a:t>‹#›</a:t>
            </a:fld>
            <a:endParaRPr lang="en-US"/>
          </a:p>
        </p:txBody>
      </p:sp>
    </p:spTree>
    <p:extLst>
      <p:ext uri="{BB962C8B-B14F-4D97-AF65-F5344CB8AC3E}">
        <p14:creationId xmlns:p14="http://schemas.microsoft.com/office/powerpoint/2010/main" val="3388524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BF926-1942-40A0-8161-4D8B4401E4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C293C9-0415-4CBF-8F77-E79F3BA447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05A1D8-CC6E-4CB5-BC7D-2D37D3F42322}"/>
              </a:ext>
            </a:extLst>
          </p:cNvPr>
          <p:cNvSpPr>
            <a:spLocks noGrp="1"/>
          </p:cNvSpPr>
          <p:nvPr>
            <p:ph type="dt" sz="half" idx="10"/>
          </p:nvPr>
        </p:nvSpPr>
        <p:spPr/>
        <p:txBody>
          <a:bodyPr/>
          <a:lstStyle/>
          <a:p>
            <a:fld id="{3D659D79-D489-4921-8F10-AE0E29D170C0}" type="datetimeFigureOut">
              <a:rPr lang="en-US" smtClean="0"/>
              <a:t>3/3/2020</a:t>
            </a:fld>
            <a:endParaRPr lang="en-US"/>
          </a:p>
        </p:txBody>
      </p:sp>
      <p:sp>
        <p:nvSpPr>
          <p:cNvPr id="5" name="Footer Placeholder 4">
            <a:extLst>
              <a:ext uri="{FF2B5EF4-FFF2-40B4-BE49-F238E27FC236}">
                <a16:creationId xmlns:a16="http://schemas.microsoft.com/office/drawing/2014/main" id="{560F1E9F-0FB7-4823-ACA3-5AF616E296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93814C-6233-4A6C-BD39-9189B211DC08}"/>
              </a:ext>
            </a:extLst>
          </p:cNvPr>
          <p:cNvSpPr>
            <a:spLocks noGrp="1"/>
          </p:cNvSpPr>
          <p:nvPr>
            <p:ph type="sldNum" sz="quarter" idx="12"/>
          </p:nvPr>
        </p:nvSpPr>
        <p:spPr/>
        <p:txBody>
          <a:bodyPr/>
          <a:lstStyle/>
          <a:p>
            <a:fld id="{377FA4ED-0033-4606-BC18-040522F72D0A}" type="slidenum">
              <a:rPr lang="en-US" smtClean="0"/>
              <a:t>‹#›</a:t>
            </a:fld>
            <a:endParaRPr lang="en-US"/>
          </a:p>
        </p:txBody>
      </p:sp>
    </p:spTree>
    <p:extLst>
      <p:ext uri="{BB962C8B-B14F-4D97-AF65-F5344CB8AC3E}">
        <p14:creationId xmlns:p14="http://schemas.microsoft.com/office/powerpoint/2010/main" val="2015633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AB54D-758C-4FF1-AFF9-E104936863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182EF9E-0C1F-4522-8BE0-26005C4FE2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4B4FD9-2128-41C7-84C6-2613D42433D1}"/>
              </a:ext>
            </a:extLst>
          </p:cNvPr>
          <p:cNvSpPr>
            <a:spLocks noGrp="1"/>
          </p:cNvSpPr>
          <p:nvPr>
            <p:ph type="dt" sz="half" idx="10"/>
          </p:nvPr>
        </p:nvSpPr>
        <p:spPr/>
        <p:txBody>
          <a:bodyPr/>
          <a:lstStyle/>
          <a:p>
            <a:fld id="{3D659D79-D489-4921-8F10-AE0E29D170C0}" type="datetimeFigureOut">
              <a:rPr lang="en-US" smtClean="0"/>
              <a:t>3/3/2020</a:t>
            </a:fld>
            <a:endParaRPr lang="en-US"/>
          </a:p>
        </p:txBody>
      </p:sp>
      <p:sp>
        <p:nvSpPr>
          <p:cNvPr id="5" name="Footer Placeholder 4">
            <a:extLst>
              <a:ext uri="{FF2B5EF4-FFF2-40B4-BE49-F238E27FC236}">
                <a16:creationId xmlns:a16="http://schemas.microsoft.com/office/drawing/2014/main" id="{8CA16685-8F12-461C-9678-1EA72D0DFA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AE3CFD-2F02-4AC9-B797-DBF7775B4D44}"/>
              </a:ext>
            </a:extLst>
          </p:cNvPr>
          <p:cNvSpPr>
            <a:spLocks noGrp="1"/>
          </p:cNvSpPr>
          <p:nvPr>
            <p:ph type="sldNum" sz="quarter" idx="12"/>
          </p:nvPr>
        </p:nvSpPr>
        <p:spPr/>
        <p:txBody>
          <a:bodyPr/>
          <a:lstStyle/>
          <a:p>
            <a:fld id="{377FA4ED-0033-4606-BC18-040522F72D0A}" type="slidenum">
              <a:rPr lang="en-US" smtClean="0"/>
              <a:t>‹#›</a:t>
            </a:fld>
            <a:endParaRPr lang="en-US"/>
          </a:p>
        </p:txBody>
      </p:sp>
    </p:spTree>
    <p:extLst>
      <p:ext uri="{BB962C8B-B14F-4D97-AF65-F5344CB8AC3E}">
        <p14:creationId xmlns:p14="http://schemas.microsoft.com/office/powerpoint/2010/main" val="1658989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02CC5-FF8B-46B8-896C-1033FE5D1F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DD494A-4940-4F62-89ED-886FF1B587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FA1E29-85EB-4B30-A2BD-0DCF1CDC62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A87940-6BE3-4EEF-85E3-3283BDD2561B}"/>
              </a:ext>
            </a:extLst>
          </p:cNvPr>
          <p:cNvSpPr>
            <a:spLocks noGrp="1"/>
          </p:cNvSpPr>
          <p:nvPr>
            <p:ph type="dt" sz="half" idx="10"/>
          </p:nvPr>
        </p:nvSpPr>
        <p:spPr/>
        <p:txBody>
          <a:bodyPr/>
          <a:lstStyle/>
          <a:p>
            <a:fld id="{3D659D79-D489-4921-8F10-AE0E29D170C0}" type="datetimeFigureOut">
              <a:rPr lang="en-US" smtClean="0"/>
              <a:t>3/3/2020</a:t>
            </a:fld>
            <a:endParaRPr lang="en-US"/>
          </a:p>
        </p:txBody>
      </p:sp>
      <p:sp>
        <p:nvSpPr>
          <p:cNvPr id="6" name="Footer Placeholder 5">
            <a:extLst>
              <a:ext uri="{FF2B5EF4-FFF2-40B4-BE49-F238E27FC236}">
                <a16:creationId xmlns:a16="http://schemas.microsoft.com/office/drawing/2014/main" id="{AE4A1685-2B06-48AE-BBD1-625F547D5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A6C0F3-F853-4836-BC65-FF9BA3BCF1CE}"/>
              </a:ext>
            </a:extLst>
          </p:cNvPr>
          <p:cNvSpPr>
            <a:spLocks noGrp="1"/>
          </p:cNvSpPr>
          <p:nvPr>
            <p:ph type="sldNum" sz="quarter" idx="12"/>
          </p:nvPr>
        </p:nvSpPr>
        <p:spPr/>
        <p:txBody>
          <a:bodyPr/>
          <a:lstStyle/>
          <a:p>
            <a:fld id="{377FA4ED-0033-4606-BC18-040522F72D0A}" type="slidenum">
              <a:rPr lang="en-US" smtClean="0"/>
              <a:t>‹#›</a:t>
            </a:fld>
            <a:endParaRPr lang="en-US"/>
          </a:p>
        </p:txBody>
      </p:sp>
    </p:spTree>
    <p:extLst>
      <p:ext uri="{BB962C8B-B14F-4D97-AF65-F5344CB8AC3E}">
        <p14:creationId xmlns:p14="http://schemas.microsoft.com/office/powerpoint/2010/main" val="47073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87699-2F51-4017-9141-4069059EAF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D2CFBB-977D-40F2-95EF-B64AB8EE17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19A826-7C37-4801-A233-E9D6890690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B78D4D-B923-4664-834D-A1C6F5E23C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77B647-28AF-47E4-9D83-F1EF39DB26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154C29D-B77B-4ECE-BAA6-2B175810F1FA}"/>
              </a:ext>
            </a:extLst>
          </p:cNvPr>
          <p:cNvSpPr>
            <a:spLocks noGrp="1"/>
          </p:cNvSpPr>
          <p:nvPr>
            <p:ph type="dt" sz="half" idx="10"/>
          </p:nvPr>
        </p:nvSpPr>
        <p:spPr/>
        <p:txBody>
          <a:bodyPr/>
          <a:lstStyle/>
          <a:p>
            <a:fld id="{3D659D79-D489-4921-8F10-AE0E29D170C0}" type="datetimeFigureOut">
              <a:rPr lang="en-US" smtClean="0"/>
              <a:t>3/3/2020</a:t>
            </a:fld>
            <a:endParaRPr lang="en-US"/>
          </a:p>
        </p:txBody>
      </p:sp>
      <p:sp>
        <p:nvSpPr>
          <p:cNvPr id="8" name="Footer Placeholder 7">
            <a:extLst>
              <a:ext uri="{FF2B5EF4-FFF2-40B4-BE49-F238E27FC236}">
                <a16:creationId xmlns:a16="http://schemas.microsoft.com/office/drawing/2014/main" id="{DEC63CA7-C164-42C6-A143-98C016D995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73D0568-B175-40A8-83E0-B1A495B33D3A}"/>
              </a:ext>
            </a:extLst>
          </p:cNvPr>
          <p:cNvSpPr>
            <a:spLocks noGrp="1"/>
          </p:cNvSpPr>
          <p:nvPr>
            <p:ph type="sldNum" sz="quarter" idx="12"/>
          </p:nvPr>
        </p:nvSpPr>
        <p:spPr/>
        <p:txBody>
          <a:bodyPr/>
          <a:lstStyle/>
          <a:p>
            <a:fld id="{377FA4ED-0033-4606-BC18-040522F72D0A}" type="slidenum">
              <a:rPr lang="en-US" smtClean="0"/>
              <a:t>‹#›</a:t>
            </a:fld>
            <a:endParaRPr lang="en-US"/>
          </a:p>
        </p:txBody>
      </p:sp>
    </p:spTree>
    <p:extLst>
      <p:ext uri="{BB962C8B-B14F-4D97-AF65-F5344CB8AC3E}">
        <p14:creationId xmlns:p14="http://schemas.microsoft.com/office/powerpoint/2010/main" val="1047023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18CD8-4B5C-49AB-ACD4-425CD80969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76AF523-AF9D-4CB4-8EEF-52449B098EC3}"/>
              </a:ext>
            </a:extLst>
          </p:cNvPr>
          <p:cNvSpPr>
            <a:spLocks noGrp="1"/>
          </p:cNvSpPr>
          <p:nvPr>
            <p:ph type="dt" sz="half" idx="10"/>
          </p:nvPr>
        </p:nvSpPr>
        <p:spPr/>
        <p:txBody>
          <a:bodyPr/>
          <a:lstStyle/>
          <a:p>
            <a:fld id="{3D659D79-D489-4921-8F10-AE0E29D170C0}" type="datetimeFigureOut">
              <a:rPr lang="en-US" smtClean="0"/>
              <a:t>3/3/2020</a:t>
            </a:fld>
            <a:endParaRPr lang="en-US"/>
          </a:p>
        </p:txBody>
      </p:sp>
      <p:sp>
        <p:nvSpPr>
          <p:cNvPr id="4" name="Footer Placeholder 3">
            <a:extLst>
              <a:ext uri="{FF2B5EF4-FFF2-40B4-BE49-F238E27FC236}">
                <a16:creationId xmlns:a16="http://schemas.microsoft.com/office/drawing/2014/main" id="{09F10652-F67B-4124-A01E-18BBFB30D3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C30080-B400-469B-825B-EB0CC55178D4}"/>
              </a:ext>
            </a:extLst>
          </p:cNvPr>
          <p:cNvSpPr>
            <a:spLocks noGrp="1"/>
          </p:cNvSpPr>
          <p:nvPr>
            <p:ph type="sldNum" sz="quarter" idx="12"/>
          </p:nvPr>
        </p:nvSpPr>
        <p:spPr/>
        <p:txBody>
          <a:bodyPr/>
          <a:lstStyle/>
          <a:p>
            <a:fld id="{377FA4ED-0033-4606-BC18-040522F72D0A}" type="slidenum">
              <a:rPr lang="en-US" smtClean="0"/>
              <a:t>‹#›</a:t>
            </a:fld>
            <a:endParaRPr lang="en-US"/>
          </a:p>
        </p:txBody>
      </p:sp>
    </p:spTree>
    <p:extLst>
      <p:ext uri="{BB962C8B-B14F-4D97-AF65-F5344CB8AC3E}">
        <p14:creationId xmlns:p14="http://schemas.microsoft.com/office/powerpoint/2010/main" val="1975991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86AE03-A3A7-42E1-8976-FF37A0CD71A6}"/>
              </a:ext>
            </a:extLst>
          </p:cNvPr>
          <p:cNvSpPr>
            <a:spLocks noGrp="1"/>
          </p:cNvSpPr>
          <p:nvPr>
            <p:ph type="dt" sz="half" idx="10"/>
          </p:nvPr>
        </p:nvSpPr>
        <p:spPr/>
        <p:txBody>
          <a:bodyPr/>
          <a:lstStyle/>
          <a:p>
            <a:fld id="{3D659D79-D489-4921-8F10-AE0E29D170C0}" type="datetimeFigureOut">
              <a:rPr lang="en-US" smtClean="0"/>
              <a:t>3/3/2020</a:t>
            </a:fld>
            <a:endParaRPr lang="en-US"/>
          </a:p>
        </p:txBody>
      </p:sp>
      <p:sp>
        <p:nvSpPr>
          <p:cNvPr id="3" name="Footer Placeholder 2">
            <a:extLst>
              <a:ext uri="{FF2B5EF4-FFF2-40B4-BE49-F238E27FC236}">
                <a16:creationId xmlns:a16="http://schemas.microsoft.com/office/drawing/2014/main" id="{AE35D6B0-3CD1-4E07-8C97-BB0919A49C8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46B18F6-AB0B-4E52-9BFA-04B7E1B9C325}"/>
              </a:ext>
            </a:extLst>
          </p:cNvPr>
          <p:cNvSpPr>
            <a:spLocks noGrp="1"/>
          </p:cNvSpPr>
          <p:nvPr>
            <p:ph type="sldNum" sz="quarter" idx="12"/>
          </p:nvPr>
        </p:nvSpPr>
        <p:spPr/>
        <p:txBody>
          <a:bodyPr/>
          <a:lstStyle/>
          <a:p>
            <a:fld id="{377FA4ED-0033-4606-BC18-040522F72D0A}" type="slidenum">
              <a:rPr lang="en-US" smtClean="0"/>
              <a:t>‹#›</a:t>
            </a:fld>
            <a:endParaRPr lang="en-US"/>
          </a:p>
        </p:txBody>
      </p:sp>
    </p:spTree>
    <p:extLst>
      <p:ext uri="{BB962C8B-B14F-4D97-AF65-F5344CB8AC3E}">
        <p14:creationId xmlns:p14="http://schemas.microsoft.com/office/powerpoint/2010/main" val="2723784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935F4-A600-4AB4-892B-841B84A07B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A395DE8-C171-4FFF-ABB2-720B8BB803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2BFE613-7C77-40AD-8755-F601478341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30DCF5-0875-4F6F-A34C-97E334F69BEE}"/>
              </a:ext>
            </a:extLst>
          </p:cNvPr>
          <p:cNvSpPr>
            <a:spLocks noGrp="1"/>
          </p:cNvSpPr>
          <p:nvPr>
            <p:ph type="dt" sz="half" idx="10"/>
          </p:nvPr>
        </p:nvSpPr>
        <p:spPr/>
        <p:txBody>
          <a:bodyPr/>
          <a:lstStyle/>
          <a:p>
            <a:fld id="{3D659D79-D489-4921-8F10-AE0E29D170C0}" type="datetimeFigureOut">
              <a:rPr lang="en-US" smtClean="0"/>
              <a:t>3/3/2020</a:t>
            </a:fld>
            <a:endParaRPr lang="en-US"/>
          </a:p>
        </p:txBody>
      </p:sp>
      <p:sp>
        <p:nvSpPr>
          <p:cNvPr id="6" name="Footer Placeholder 5">
            <a:extLst>
              <a:ext uri="{FF2B5EF4-FFF2-40B4-BE49-F238E27FC236}">
                <a16:creationId xmlns:a16="http://schemas.microsoft.com/office/drawing/2014/main" id="{A325F588-6668-4448-BFEB-96F024FC82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7A776F-6300-4217-824B-912C770A9438}"/>
              </a:ext>
            </a:extLst>
          </p:cNvPr>
          <p:cNvSpPr>
            <a:spLocks noGrp="1"/>
          </p:cNvSpPr>
          <p:nvPr>
            <p:ph type="sldNum" sz="quarter" idx="12"/>
          </p:nvPr>
        </p:nvSpPr>
        <p:spPr/>
        <p:txBody>
          <a:bodyPr/>
          <a:lstStyle/>
          <a:p>
            <a:fld id="{377FA4ED-0033-4606-BC18-040522F72D0A}" type="slidenum">
              <a:rPr lang="en-US" smtClean="0"/>
              <a:t>‹#›</a:t>
            </a:fld>
            <a:endParaRPr lang="en-US"/>
          </a:p>
        </p:txBody>
      </p:sp>
    </p:spTree>
    <p:extLst>
      <p:ext uri="{BB962C8B-B14F-4D97-AF65-F5344CB8AC3E}">
        <p14:creationId xmlns:p14="http://schemas.microsoft.com/office/powerpoint/2010/main" val="2605178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05F5B-5A94-4ECB-B8CC-D06A0A232A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0BB9AA-CFFE-4B73-A065-EC7A2B56A3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E8ADA8-1BAB-4D25-9A3C-F60CF246A8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CBB524-0C60-472E-8D04-707E30B3B2E8}"/>
              </a:ext>
            </a:extLst>
          </p:cNvPr>
          <p:cNvSpPr>
            <a:spLocks noGrp="1"/>
          </p:cNvSpPr>
          <p:nvPr>
            <p:ph type="dt" sz="half" idx="10"/>
          </p:nvPr>
        </p:nvSpPr>
        <p:spPr/>
        <p:txBody>
          <a:bodyPr/>
          <a:lstStyle/>
          <a:p>
            <a:fld id="{3D659D79-D489-4921-8F10-AE0E29D170C0}" type="datetimeFigureOut">
              <a:rPr lang="en-US" smtClean="0"/>
              <a:t>3/3/2020</a:t>
            </a:fld>
            <a:endParaRPr lang="en-US"/>
          </a:p>
        </p:txBody>
      </p:sp>
      <p:sp>
        <p:nvSpPr>
          <p:cNvPr id="6" name="Footer Placeholder 5">
            <a:extLst>
              <a:ext uri="{FF2B5EF4-FFF2-40B4-BE49-F238E27FC236}">
                <a16:creationId xmlns:a16="http://schemas.microsoft.com/office/drawing/2014/main" id="{8B997D81-AEA9-4130-8626-9507E5EB25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FAF22D-AA49-4085-BBBB-4037A3358CF0}"/>
              </a:ext>
            </a:extLst>
          </p:cNvPr>
          <p:cNvSpPr>
            <a:spLocks noGrp="1"/>
          </p:cNvSpPr>
          <p:nvPr>
            <p:ph type="sldNum" sz="quarter" idx="12"/>
          </p:nvPr>
        </p:nvSpPr>
        <p:spPr/>
        <p:txBody>
          <a:bodyPr/>
          <a:lstStyle/>
          <a:p>
            <a:fld id="{377FA4ED-0033-4606-BC18-040522F72D0A}" type="slidenum">
              <a:rPr lang="en-US" smtClean="0"/>
              <a:t>‹#›</a:t>
            </a:fld>
            <a:endParaRPr lang="en-US"/>
          </a:p>
        </p:txBody>
      </p:sp>
    </p:spTree>
    <p:extLst>
      <p:ext uri="{BB962C8B-B14F-4D97-AF65-F5344CB8AC3E}">
        <p14:creationId xmlns:p14="http://schemas.microsoft.com/office/powerpoint/2010/main" val="1282198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8BCA74-A630-44C5-8F9D-B8B4629034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0CE56DF-1156-4A4B-8813-214AD53C70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2A0E90-AF8D-47F7-A7B7-7849AB348D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659D79-D489-4921-8F10-AE0E29D170C0}" type="datetimeFigureOut">
              <a:rPr lang="en-US" smtClean="0"/>
              <a:t>3/3/2020</a:t>
            </a:fld>
            <a:endParaRPr lang="en-US"/>
          </a:p>
        </p:txBody>
      </p:sp>
      <p:sp>
        <p:nvSpPr>
          <p:cNvPr id="5" name="Footer Placeholder 4">
            <a:extLst>
              <a:ext uri="{FF2B5EF4-FFF2-40B4-BE49-F238E27FC236}">
                <a16:creationId xmlns:a16="http://schemas.microsoft.com/office/drawing/2014/main" id="{4E9DD51D-94BD-497C-826F-6BBDF96607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3C0DE1-F0AD-4598-A2F1-751D5361C3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7FA4ED-0033-4606-BC18-040522F72D0A}" type="slidenum">
              <a:rPr lang="en-US" smtClean="0"/>
              <a:t>‹#›</a:t>
            </a:fld>
            <a:endParaRPr lang="en-US"/>
          </a:p>
        </p:txBody>
      </p:sp>
    </p:spTree>
    <p:extLst>
      <p:ext uri="{BB962C8B-B14F-4D97-AF65-F5344CB8AC3E}">
        <p14:creationId xmlns:p14="http://schemas.microsoft.com/office/powerpoint/2010/main" val="3259654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sz="5400" b="1" u="sng" dirty="0">
                <a:latin typeface="Times New Roman" panose="02020603050405020304" pitchFamily="18" charset="0"/>
                <a:cs typeface="Times New Roman" panose="02020603050405020304" pitchFamily="18" charset="0"/>
              </a:rPr>
              <a:t>Model</a:t>
            </a:r>
            <a:endParaRPr lang="en-US" sz="5333"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1295399"/>
            <a:ext cx="10972800" cy="5392783"/>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A model is the single, definitive source of information about your data. </a:t>
            </a:r>
          </a:p>
          <a:p>
            <a:pPr marL="0" indent="0">
              <a:buNone/>
            </a:pPr>
            <a:r>
              <a:rPr lang="en-US" sz="2400" dirty="0">
                <a:latin typeface="Times New Roman" panose="02020603050405020304" pitchFamily="18" charset="0"/>
                <a:cs typeface="Times New Roman" panose="02020603050405020304" pitchFamily="18" charset="0"/>
              </a:rPr>
              <a:t>It contains the essential fields and behaviors of the data you’re storing. </a:t>
            </a:r>
          </a:p>
          <a:p>
            <a:pPr marL="0" indent="0">
              <a:buNone/>
            </a:pPr>
            <a:r>
              <a:rPr lang="en-US" sz="2400" dirty="0">
                <a:latin typeface="Times New Roman" panose="02020603050405020304" pitchFamily="18" charset="0"/>
                <a:cs typeface="Times New Roman" panose="02020603050405020304" pitchFamily="18" charset="0"/>
              </a:rPr>
              <a:t>Generally, each model maps to a single database table.</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3763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511787"/>
            <a:ext cx="10972800" cy="6239995"/>
          </a:xfrm>
        </p:spPr>
        <p:txBody>
          <a:bodyPr>
            <a:normAutofit/>
          </a:bodyPr>
          <a:lstStyle/>
          <a:p>
            <a:pPr marL="0" indent="0">
              <a:buNone/>
            </a:pPr>
            <a:r>
              <a:rPr lang="en-US" sz="1800" b="1" u="sng" dirty="0">
                <a:latin typeface="Times New Roman" panose="02020603050405020304" pitchFamily="18" charset="0"/>
                <a:cs typeface="Times New Roman" panose="02020603050405020304" pitchFamily="18" charset="0"/>
              </a:rPr>
              <a:t>models.py</a:t>
            </a:r>
          </a:p>
          <a:p>
            <a:pPr marL="0" indent="0" defTabSz="548640">
              <a:buNone/>
            </a:pPr>
            <a:r>
              <a:rPr lang="en-US" sz="1800" dirty="0">
                <a:latin typeface="Times New Roman" panose="02020603050405020304" pitchFamily="18" charset="0"/>
                <a:cs typeface="Times New Roman" panose="02020603050405020304" pitchFamily="18" charset="0"/>
              </a:rPr>
              <a:t>class Student(</a:t>
            </a:r>
            <a:r>
              <a:rPr lang="en-US" sz="1800" dirty="0" err="1">
                <a:latin typeface="Times New Roman" panose="02020603050405020304" pitchFamily="18" charset="0"/>
                <a:cs typeface="Times New Roman" panose="02020603050405020304" pitchFamily="18" charset="0"/>
              </a:rPr>
              <a:t>models.Model</a:t>
            </a:r>
            <a:r>
              <a:rPr lang="en-US" sz="1800" dirty="0">
                <a:latin typeface="Times New Roman" panose="02020603050405020304" pitchFamily="18" charset="0"/>
                <a:cs typeface="Times New Roman" panose="02020603050405020304" pitchFamily="18" charset="0"/>
              </a:rPr>
              <a:t>):</a:t>
            </a:r>
          </a:p>
          <a:p>
            <a:pPr marL="0" indent="0" defTabSz="54864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stuid</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models.IntegerField</a:t>
            </a:r>
            <a:r>
              <a:rPr lang="en-US" sz="1800" dirty="0">
                <a:latin typeface="Times New Roman" panose="02020603050405020304" pitchFamily="18" charset="0"/>
                <a:cs typeface="Times New Roman" panose="02020603050405020304" pitchFamily="18" charset="0"/>
              </a:rPr>
              <a:t>()</a:t>
            </a:r>
          </a:p>
          <a:p>
            <a:pPr marL="0" indent="0" defTabSz="54864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stuname</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models.CharField</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max_length</a:t>
            </a:r>
            <a:r>
              <a:rPr lang="en-US" sz="1800" dirty="0">
                <a:latin typeface="Times New Roman" panose="02020603050405020304" pitchFamily="18" charset="0"/>
                <a:cs typeface="Times New Roman" panose="02020603050405020304" pitchFamily="18" charset="0"/>
              </a:rPr>
              <a:t>=70)</a:t>
            </a:r>
          </a:p>
          <a:p>
            <a:pPr marL="0" indent="0" defTabSz="54864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stuemail</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models.EmailField</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max_length</a:t>
            </a:r>
            <a:r>
              <a:rPr lang="en-US" sz="1800" dirty="0">
                <a:latin typeface="Times New Roman" panose="02020603050405020304" pitchFamily="18" charset="0"/>
                <a:cs typeface="Times New Roman" panose="02020603050405020304" pitchFamily="18" charset="0"/>
              </a:rPr>
              <a:t>=70)</a:t>
            </a:r>
          </a:p>
          <a:p>
            <a:pPr marL="0" indent="0" defTabSz="54864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stupass</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models.CharField</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max_length</a:t>
            </a:r>
            <a:r>
              <a:rPr lang="en-US" sz="1800" dirty="0">
                <a:latin typeface="Times New Roman" panose="02020603050405020304" pitchFamily="18" charset="0"/>
                <a:cs typeface="Times New Roman" panose="02020603050405020304" pitchFamily="18" charset="0"/>
              </a:rPr>
              <a:t>=70)</a:t>
            </a:r>
          </a:p>
          <a:p>
            <a:pPr marL="0" indent="0" defTabSz="548640">
              <a:buNone/>
            </a:pPr>
            <a:endParaRPr lang="en-US" sz="1800" dirty="0">
              <a:latin typeface="Times New Roman" panose="02020603050405020304" pitchFamily="18" charset="0"/>
              <a:cs typeface="Times New Roman" panose="02020603050405020304" pitchFamily="18" charset="0"/>
            </a:endParaRPr>
          </a:p>
          <a:p>
            <a:pPr marL="0" indent="0" defTabSz="548640">
              <a:buNone/>
            </a:pPr>
            <a:r>
              <a:rPr lang="en-US" sz="1800" b="1" dirty="0">
                <a:latin typeface="Times New Roman" panose="02020603050405020304" pitchFamily="18" charset="0"/>
                <a:cs typeface="Times New Roman" panose="02020603050405020304" pitchFamily="18" charset="0"/>
              </a:rPr>
              <a:t>python manage.py </a:t>
            </a:r>
            <a:r>
              <a:rPr lang="en-US" sz="1800" b="1" dirty="0" err="1">
                <a:latin typeface="Times New Roman" panose="02020603050405020304" pitchFamily="18" charset="0"/>
                <a:cs typeface="Times New Roman" panose="02020603050405020304" pitchFamily="18" charset="0"/>
              </a:rPr>
              <a:t>makemigrations</a:t>
            </a:r>
            <a:endParaRPr lang="en-US" sz="1800" b="1" dirty="0">
              <a:latin typeface="Times New Roman" panose="02020603050405020304" pitchFamily="18" charset="0"/>
              <a:cs typeface="Times New Roman" panose="02020603050405020304" pitchFamily="18" charset="0"/>
            </a:endParaRPr>
          </a:p>
          <a:p>
            <a:pPr marL="0" indent="0" defTabSz="548640">
              <a:buNone/>
            </a:pPr>
            <a:endParaRPr lang="en-US" sz="1800" dirty="0">
              <a:latin typeface="Times New Roman" panose="02020603050405020304" pitchFamily="18" charset="0"/>
              <a:cs typeface="Times New Roman" panose="02020603050405020304" pitchFamily="18" charset="0"/>
            </a:endParaRPr>
          </a:p>
          <a:p>
            <a:pPr marL="0" indent="0" defTabSz="548640">
              <a:buNone/>
            </a:pPr>
            <a:r>
              <a:rPr lang="en-US" sz="1800" dirty="0">
                <a:latin typeface="Times New Roman" panose="02020603050405020304" pitchFamily="18" charset="0"/>
                <a:cs typeface="Times New Roman" panose="02020603050405020304" pitchFamily="18" charset="0"/>
              </a:rPr>
              <a:t>CREATE TABLE "</a:t>
            </a:r>
            <a:r>
              <a:rPr lang="en-US" sz="1800" dirty="0" err="1">
                <a:latin typeface="Times New Roman" panose="02020603050405020304" pitchFamily="18" charset="0"/>
                <a:cs typeface="Times New Roman" panose="02020603050405020304" pitchFamily="18" charset="0"/>
              </a:rPr>
              <a:t>enroll_student</a:t>
            </a:r>
            <a:r>
              <a:rPr lang="en-US" sz="1800" dirty="0">
                <a:latin typeface="Times New Roman" panose="02020603050405020304" pitchFamily="18" charset="0"/>
                <a:cs typeface="Times New Roman" panose="02020603050405020304" pitchFamily="18" charset="0"/>
              </a:rPr>
              <a:t>" (</a:t>
            </a:r>
          </a:p>
          <a:p>
            <a:pPr marL="0" indent="0" defTabSz="548640">
              <a:buNone/>
            </a:pPr>
            <a:r>
              <a:rPr lang="en-US" sz="1800" dirty="0">
                <a:latin typeface="Times New Roman" panose="02020603050405020304" pitchFamily="18" charset="0"/>
                <a:cs typeface="Times New Roman" panose="02020603050405020304" pitchFamily="18" charset="0"/>
              </a:rPr>
              <a:t>	"id" integer NOT NULL PRIMARY KEY AUTOINCREMENT, </a:t>
            </a:r>
          </a:p>
          <a:p>
            <a:pPr marL="0" indent="0" defTabSz="54864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stuid</a:t>
            </a:r>
            <a:r>
              <a:rPr lang="en-US" sz="1800" dirty="0">
                <a:latin typeface="Times New Roman" panose="02020603050405020304" pitchFamily="18" charset="0"/>
                <a:cs typeface="Times New Roman" panose="02020603050405020304" pitchFamily="18" charset="0"/>
              </a:rPr>
              <a:t>" integer NOT NULL, </a:t>
            </a:r>
          </a:p>
          <a:p>
            <a:pPr marL="0" indent="0" defTabSz="54864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stuname</a:t>
            </a:r>
            <a:r>
              <a:rPr lang="en-US" sz="1800" dirty="0">
                <a:latin typeface="Times New Roman" panose="02020603050405020304" pitchFamily="18" charset="0"/>
                <a:cs typeface="Times New Roman" panose="02020603050405020304" pitchFamily="18" charset="0"/>
              </a:rPr>
              <a:t>" varchar(70) NOT NULL, </a:t>
            </a:r>
          </a:p>
          <a:p>
            <a:pPr marL="0" indent="0" defTabSz="54864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stuemail</a:t>
            </a:r>
            <a:r>
              <a:rPr lang="en-US" sz="1800" dirty="0">
                <a:latin typeface="Times New Roman" panose="02020603050405020304" pitchFamily="18" charset="0"/>
                <a:cs typeface="Times New Roman" panose="02020603050405020304" pitchFamily="18" charset="0"/>
              </a:rPr>
              <a:t>" varchar(70) NOT NULL, </a:t>
            </a:r>
          </a:p>
          <a:p>
            <a:pPr marL="0" indent="0" defTabSz="54864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stupass</a:t>
            </a:r>
            <a:r>
              <a:rPr lang="en-US" sz="1800" dirty="0">
                <a:latin typeface="Times New Roman" panose="02020603050405020304" pitchFamily="18" charset="0"/>
                <a:cs typeface="Times New Roman" panose="02020603050405020304" pitchFamily="18" charset="0"/>
              </a:rPr>
              <a:t>" varchar(70) NOT NULL</a:t>
            </a:r>
          </a:p>
          <a:p>
            <a:pPr marL="0" indent="0" defTabSz="548640">
              <a:buNone/>
            </a:pPr>
            <a:r>
              <a:rPr lang="en-US" sz="18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65648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fade">
                                      <p:cBhvr>
                                        <p:cTn id="57" dur="500"/>
                                        <p:tgtEl>
                                          <p:spTgt spid="3">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3" end="13"/>
                                            </p:txEl>
                                          </p:spTgt>
                                        </p:tgtEl>
                                        <p:attrNameLst>
                                          <p:attrName>style.visibility</p:attrName>
                                        </p:attrNameLst>
                                      </p:cBhvr>
                                      <p:to>
                                        <p:strVal val="visible"/>
                                      </p:to>
                                    </p:set>
                                    <p:animEffect transition="in" filter="fade">
                                      <p:cBhvr>
                                        <p:cTn id="62" dur="500"/>
                                        <p:tgtEl>
                                          <p:spTgt spid="3">
                                            <p:txEl>
                                              <p:pRg st="13" end="1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4" end="14"/>
                                            </p:txEl>
                                          </p:spTgt>
                                        </p:tgtEl>
                                        <p:attrNameLst>
                                          <p:attrName>style.visibility</p:attrName>
                                        </p:attrNameLst>
                                      </p:cBhvr>
                                      <p:to>
                                        <p:strVal val="visible"/>
                                      </p:to>
                                    </p:set>
                                    <p:animEffect transition="in" filter="fade">
                                      <p:cBhvr>
                                        <p:cTn id="67" dur="500"/>
                                        <p:tgtEl>
                                          <p:spTgt spid="3">
                                            <p:txEl>
                                              <p:pRg st="14" end="1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5" end="15"/>
                                            </p:txEl>
                                          </p:spTgt>
                                        </p:tgtEl>
                                        <p:attrNameLst>
                                          <p:attrName>style.visibility</p:attrName>
                                        </p:attrNameLst>
                                      </p:cBhvr>
                                      <p:to>
                                        <p:strVal val="visible"/>
                                      </p:to>
                                    </p:set>
                                    <p:animEffect transition="in" filter="fade">
                                      <p:cBhvr>
                                        <p:cTn id="72"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511787"/>
            <a:ext cx="10972800" cy="6221522"/>
          </a:xfrm>
        </p:spPr>
        <p:txBody>
          <a:bodyPr>
            <a:noAutofit/>
          </a:bodyPr>
          <a:lstStyle/>
          <a:p>
            <a:pPr marL="0" indent="0">
              <a:buNone/>
            </a:pPr>
            <a:r>
              <a:rPr lang="en-US" sz="1800" b="1" dirty="0">
                <a:latin typeface="Times New Roman" panose="02020603050405020304" pitchFamily="18" charset="0"/>
                <a:cs typeface="Times New Roman" panose="02020603050405020304" pitchFamily="18" charset="0"/>
              </a:rPr>
              <a:t>enroll/migrations/0001_initial.py</a:t>
            </a:r>
          </a:p>
          <a:p>
            <a:pPr marL="0" indent="0" defTabSz="548640">
              <a:buNone/>
            </a:pPr>
            <a:r>
              <a:rPr lang="en-US" sz="1800" dirty="0">
                <a:latin typeface="Times New Roman" panose="02020603050405020304" pitchFamily="18" charset="0"/>
                <a:cs typeface="Times New Roman" panose="02020603050405020304" pitchFamily="18" charset="0"/>
              </a:rPr>
              <a:t>from </a:t>
            </a:r>
            <a:r>
              <a:rPr lang="en-US" sz="1800" dirty="0" err="1">
                <a:latin typeface="Times New Roman" panose="02020603050405020304" pitchFamily="18" charset="0"/>
                <a:cs typeface="Times New Roman" panose="02020603050405020304" pitchFamily="18" charset="0"/>
              </a:rPr>
              <a:t>django.db</a:t>
            </a:r>
            <a:r>
              <a:rPr lang="en-US" sz="1800" dirty="0">
                <a:latin typeface="Times New Roman" panose="02020603050405020304" pitchFamily="18" charset="0"/>
                <a:cs typeface="Times New Roman" panose="02020603050405020304" pitchFamily="18" charset="0"/>
              </a:rPr>
              <a:t> import migrations, models</a:t>
            </a:r>
          </a:p>
          <a:p>
            <a:pPr marL="0" indent="0" defTabSz="548640">
              <a:buNone/>
            </a:pPr>
            <a:r>
              <a:rPr lang="en-US" sz="1800" dirty="0">
                <a:latin typeface="Times New Roman" panose="02020603050405020304" pitchFamily="18" charset="0"/>
                <a:cs typeface="Times New Roman" panose="02020603050405020304" pitchFamily="18" charset="0"/>
              </a:rPr>
              <a:t>class Migration(</a:t>
            </a:r>
            <a:r>
              <a:rPr lang="en-US" sz="1800" dirty="0" err="1">
                <a:latin typeface="Times New Roman" panose="02020603050405020304" pitchFamily="18" charset="0"/>
                <a:cs typeface="Times New Roman" panose="02020603050405020304" pitchFamily="18" charset="0"/>
              </a:rPr>
              <a:t>migrations.Migration</a:t>
            </a:r>
            <a:r>
              <a:rPr lang="en-US" sz="1800" dirty="0">
                <a:latin typeface="Times New Roman" panose="02020603050405020304" pitchFamily="18" charset="0"/>
                <a:cs typeface="Times New Roman" panose="02020603050405020304" pitchFamily="18" charset="0"/>
              </a:rPr>
              <a:t>):</a:t>
            </a:r>
          </a:p>
          <a:p>
            <a:pPr marL="0" indent="0" defTabSz="548640">
              <a:buNone/>
            </a:pPr>
            <a:r>
              <a:rPr lang="en-US" sz="1800" dirty="0">
                <a:latin typeface="Times New Roman" panose="02020603050405020304" pitchFamily="18" charset="0"/>
                <a:cs typeface="Times New Roman" panose="02020603050405020304" pitchFamily="18" charset="0"/>
              </a:rPr>
              <a:t>    initial = True</a:t>
            </a:r>
          </a:p>
          <a:p>
            <a:pPr marL="0" indent="0" defTabSz="548640">
              <a:buNone/>
            </a:pPr>
            <a:r>
              <a:rPr lang="en-US" sz="1800" dirty="0">
                <a:latin typeface="Times New Roman" panose="02020603050405020304" pitchFamily="18" charset="0"/>
                <a:cs typeface="Times New Roman" panose="02020603050405020304" pitchFamily="18" charset="0"/>
              </a:rPr>
              <a:t>    dependencies = [ ]</a:t>
            </a:r>
          </a:p>
          <a:p>
            <a:pPr marL="0" indent="0" defTabSz="548640">
              <a:buNone/>
            </a:pPr>
            <a:r>
              <a:rPr lang="en-US" sz="1800" dirty="0">
                <a:latin typeface="Times New Roman" panose="02020603050405020304" pitchFamily="18" charset="0"/>
                <a:cs typeface="Times New Roman" panose="02020603050405020304" pitchFamily="18" charset="0"/>
              </a:rPr>
              <a:t>    operations = [</a:t>
            </a:r>
          </a:p>
          <a:p>
            <a:pPr marL="0" indent="0" defTabSz="54864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migrations.CreateModel</a:t>
            </a:r>
            <a:r>
              <a:rPr lang="en-US" sz="1800" dirty="0">
                <a:latin typeface="Times New Roman" panose="02020603050405020304" pitchFamily="18" charset="0"/>
                <a:cs typeface="Times New Roman" panose="02020603050405020304" pitchFamily="18" charset="0"/>
              </a:rPr>
              <a:t>(</a:t>
            </a:r>
          </a:p>
          <a:p>
            <a:pPr marL="0" indent="0" defTabSz="548640">
              <a:buNone/>
            </a:pPr>
            <a:r>
              <a:rPr lang="en-US" sz="1800" dirty="0">
                <a:latin typeface="Times New Roman" panose="02020603050405020304" pitchFamily="18" charset="0"/>
                <a:cs typeface="Times New Roman" panose="02020603050405020304" pitchFamily="18" charset="0"/>
              </a:rPr>
              <a:t>            name='Student',</a:t>
            </a:r>
          </a:p>
          <a:p>
            <a:pPr marL="0" indent="0" defTabSz="548640">
              <a:buNone/>
            </a:pPr>
            <a:r>
              <a:rPr lang="en-US" sz="1800" dirty="0">
                <a:latin typeface="Times New Roman" panose="02020603050405020304" pitchFamily="18" charset="0"/>
                <a:cs typeface="Times New Roman" panose="02020603050405020304" pitchFamily="18" charset="0"/>
              </a:rPr>
              <a:t>            fields=[</a:t>
            </a:r>
          </a:p>
          <a:p>
            <a:pPr marL="0" indent="0" defTabSz="548640">
              <a:buNone/>
            </a:pPr>
            <a:r>
              <a:rPr lang="en-US" sz="1800" dirty="0">
                <a:latin typeface="Times New Roman" panose="02020603050405020304" pitchFamily="18" charset="0"/>
                <a:cs typeface="Times New Roman" panose="02020603050405020304" pitchFamily="18" charset="0"/>
              </a:rPr>
              <a:t>                ('id', </a:t>
            </a:r>
            <a:r>
              <a:rPr lang="en-US" sz="1800" dirty="0" err="1">
                <a:latin typeface="Times New Roman" panose="02020603050405020304" pitchFamily="18" charset="0"/>
                <a:cs typeface="Times New Roman" panose="02020603050405020304" pitchFamily="18" charset="0"/>
              </a:rPr>
              <a:t>models.AutoField</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auto_created</a:t>
            </a:r>
            <a:r>
              <a:rPr lang="en-US" sz="1800" dirty="0">
                <a:latin typeface="Times New Roman" panose="02020603050405020304" pitchFamily="18" charset="0"/>
                <a:cs typeface="Times New Roman" panose="02020603050405020304" pitchFamily="18" charset="0"/>
              </a:rPr>
              <a:t>=True, </a:t>
            </a:r>
            <a:r>
              <a:rPr lang="en-US" sz="1800" dirty="0" err="1">
                <a:latin typeface="Times New Roman" panose="02020603050405020304" pitchFamily="18" charset="0"/>
                <a:cs typeface="Times New Roman" panose="02020603050405020304" pitchFamily="18" charset="0"/>
              </a:rPr>
              <a:t>primary_key</a:t>
            </a:r>
            <a:r>
              <a:rPr lang="en-US" sz="1800" dirty="0">
                <a:latin typeface="Times New Roman" panose="02020603050405020304" pitchFamily="18" charset="0"/>
                <a:cs typeface="Times New Roman" panose="02020603050405020304" pitchFamily="18" charset="0"/>
              </a:rPr>
              <a:t>=True, serialize=False, </a:t>
            </a:r>
            <a:r>
              <a:rPr lang="en-US" sz="1800" dirty="0" err="1">
                <a:latin typeface="Times New Roman" panose="02020603050405020304" pitchFamily="18" charset="0"/>
                <a:cs typeface="Times New Roman" panose="02020603050405020304" pitchFamily="18" charset="0"/>
              </a:rPr>
              <a:t>verbose_name</a:t>
            </a:r>
            <a:r>
              <a:rPr lang="en-US" sz="1800" dirty="0">
                <a:latin typeface="Times New Roman" panose="02020603050405020304" pitchFamily="18" charset="0"/>
                <a:cs typeface="Times New Roman" panose="02020603050405020304" pitchFamily="18" charset="0"/>
              </a:rPr>
              <a:t>='ID')),</a:t>
            </a:r>
          </a:p>
          <a:p>
            <a:pPr marL="0" indent="0" defTabSz="54864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stuid</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models.IntegerField</a:t>
            </a:r>
            <a:r>
              <a:rPr lang="en-US" sz="1800" dirty="0">
                <a:latin typeface="Times New Roman" panose="02020603050405020304" pitchFamily="18" charset="0"/>
                <a:cs typeface="Times New Roman" panose="02020603050405020304" pitchFamily="18" charset="0"/>
              </a:rPr>
              <a:t>()),</a:t>
            </a:r>
          </a:p>
          <a:p>
            <a:pPr marL="0" indent="0" defTabSz="54864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stuname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models.CharField</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max_length</a:t>
            </a:r>
            <a:r>
              <a:rPr lang="en-US" sz="1800" dirty="0">
                <a:latin typeface="Times New Roman" panose="02020603050405020304" pitchFamily="18" charset="0"/>
                <a:cs typeface="Times New Roman" panose="02020603050405020304" pitchFamily="18" charset="0"/>
              </a:rPr>
              <a:t>=70)),</a:t>
            </a:r>
          </a:p>
          <a:p>
            <a:pPr marL="0" indent="0" defTabSz="54864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stuemail</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models.EmailField</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max_length</a:t>
            </a:r>
            <a:r>
              <a:rPr lang="en-US" sz="1800" dirty="0">
                <a:latin typeface="Times New Roman" panose="02020603050405020304" pitchFamily="18" charset="0"/>
                <a:cs typeface="Times New Roman" panose="02020603050405020304" pitchFamily="18" charset="0"/>
              </a:rPr>
              <a:t>=70)),</a:t>
            </a:r>
          </a:p>
          <a:p>
            <a:pPr marL="0" indent="0" defTabSz="54864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stupass</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models.CharField</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max_length</a:t>
            </a:r>
            <a:r>
              <a:rPr lang="en-US" sz="1800" dirty="0">
                <a:latin typeface="Times New Roman" panose="02020603050405020304" pitchFamily="18" charset="0"/>
                <a:cs typeface="Times New Roman" panose="02020603050405020304" pitchFamily="18" charset="0"/>
              </a:rPr>
              <a:t>=70)),</a:t>
            </a:r>
          </a:p>
          <a:p>
            <a:pPr marL="0" indent="0" defTabSz="548640">
              <a:buNone/>
            </a:pPr>
            <a:r>
              <a:rPr lang="en-US" sz="1800" dirty="0">
                <a:latin typeface="Times New Roman" panose="02020603050405020304" pitchFamily="18" charset="0"/>
                <a:cs typeface="Times New Roman" panose="02020603050405020304" pitchFamily="18" charset="0"/>
              </a:rPr>
              <a:t>            ],  ),  ]</a:t>
            </a:r>
          </a:p>
        </p:txBody>
      </p:sp>
      <p:sp>
        <p:nvSpPr>
          <p:cNvPr id="2" name="Rectangle 1">
            <a:extLst>
              <a:ext uri="{FF2B5EF4-FFF2-40B4-BE49-F238E27FC236}">
                <a16:creationId xmlns:a16="http://schemas.microsoft.com/office/drawing/2014/main" id="{76451FFF-DC62-4490-A140-7902A970CB57}"/>
              </a:ext>
            </a:extLst>
          </p:cNvPr>
          <p:cNvSpPr/>
          <p:nvPr/>
        </p:nvSpPr>
        <p:spPr>
          <a:xfrm>
            <a:off x="3880769" y="2314201"/>
            <a:ext cx="3895810" cy="369332"/>
          </a:xfrm>
          <a:prstGeom prst="rect">
            <a:avLst/>
          </a:prstGeom>
          <a:ln w="28575"/>
        </p:spPr>
        <p:style>
          <a:lnRef idx="2">
            <a:schemeClr val="accent1"/>
          </a:lnRef>
          <a:fillRef idx="1">
            <a:schemeClr val="lt1"/>
          </a:fillRef>
          <a:effectRef idx="0">
            <a:schemeClr val="accent1"/>
          </a:effectRef>
          <a:fontRef idx="minor">
            <a:schemeClr val="dk1"/>
          </a:fontRef>
        </p:style>
        <p:txBody>
          <a:bodyPr wrap="none">
            <a:spAutoFit/>
          </a:bodyPr>
          <a:lstStyle/>
          <a:p>
            <a:r>
              <a:rPr lang="en-US" dirty="0"/>
              <a:t>A list of migrations this one depends on</a:t>
            </a:r>
          </a:p>
        </p:txBody>
      </p:sp>
      <p:cxnSp>
        <p:nvCxnSpPr>
          <p:cNvPr id="5" name="Straight Arrow Connector 4">
            <a:extLst>
              <a:ext uri="{FF2B5EF4-FFF2-40B4-BE49-F238E27FC236}">
                <a16:creationId xmlns:a16="http://schemas.microsoft.com/office/drawing/2014/main" id="{25EA93FE-8DC5-4949-BFA6-D1BCFD805F19}"/>
              </a:ext>
            </a:extLst>
          </p:cNvPr>
          <p:cNvCxnSpPr>
            <a:cxnSpLocks/>
            <a:stCxn id="2" idx="1"/>
          </p:cNvCxnSpPr>
          <p:nvPr/>
        </p:nvCxnSpPr>
        <p:spPr>
          <a:xfrm flipH="1" flipV="1">
            <a:off x="2697018" y="2225964"/>
            <a:ext cx="1183751" cy="27290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014D40E9-336C-4198-A46E-E2E517D2E6D6}"/>
              </a:ext>
            </a:extLst>
          </p:cNvPr>
          <p:cNvSpPr/>
          <p:nvPr/>
        </p:nvSpPr>
        <p:spPr>
          <a:xfrm>
            <a:off x="3880769" y="2890982"/>
            <a:ext cx="6048322" cy="369332"/>
          </a:xfrm>
          <a:prstGeom prst="rect">
            <a:avLst/>
          </a:prstGeom>
          <a:ln w="28575"/>
        </p:spPr>
        <p:style>
          <a:lnRef idx="2">
            <a:schemeClr val="accent1"/>
          </a:lnRef>
          <a:fillRef idx="1">
            <a:schemeClr val="lt1"/>
          </a:fillRef>
          <a:effectRef idx="0">
            <a:schemeClr val="accent1"/>
          </a:effectRef>
          <a:fontRef idx="minor">
            <a:schemeClr val="dk1"/>
          </a:fontRef>
        </p:style>
        <p:txBody>
          <a:bodyPr wrap="none">
            <a:spAutoFit/>
          </a:bodyPr>
          <a:lstStyle/>
          <a:p>
            <a:r>
              <a:rPr lang="en-US" dirty="0"/>
              <a:t>A list of Operation classes that define what this migration does</a:t>
            </a:r>
          </a:p>
        </p:txBody>
      </p:sp>
      <p:cxnSp>
        <p:nvCxnSpPr>
          <p:cNvPr id="9" name="Straight Arrow Connector 8">
            <a:extLst>
              <a:ext uri="{FF2B5EF4-FFF2-40B4-BE49-F238E27FC236}">
                <a16:creationId xmlns:a16="http://schemas.microsoft.com/office/drawing/2014/main" id="{61E1679B-9296-443F-AFE4-6D14394A0637}"/>
              </a:ext>
            </a:extLst>
          </p:cNvPr>
          <p:cNvCxnSpPr>
            <a:cxnSpLocks/>
          </p:cNvCxnSpPr>
          <p:nvPr/>
        </p:nvCxnSpPr>
        <p:spPr>
          <a:xfrm flipH="1" flipV="1">
            <a:off x="2262909" y="2596187"/>
            <a:ext cx="2133600" cy="29479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991F24AF-9814-4F34-8D9F-9E385DD96139}"/>
              </a:ext>
            </a:extLst>
          </p:cNvPr>
          <p:cNvSpPr/>
          <p:nvPr/>
        </p:nvSpPr>
        <p:spPr>
          <a:xfrm>
            <a:off x="4872399" y="124691"/>
            <a:ext cx="6931673" cy="2031325"/>
          </a:xfrm>
          <a:prstGeom prst="rect">
            <a:avLst/>
          </a:prstGeom>
          <a:ln w="28575"/>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The “initial migrations” for an app are the migrations that create the first version of that app’s tables. Usually an app will have one initial migration, but in some cases of complex model interdependencies it may have two or more.</a:t>
            </a:r>
          </a:p>
          <a:p>
            <a:r>
              <a:rPr lang="en-US" dirty="0"/>
              <a:t>Initial migrations are marked with an initial = True class attribute on the migration class. If an initial class attribute isn’t found, a migration will be considered “initial” if it is the first migration in the app.</a:t>
            </a:r>
          </a:p>
        </p:txBody>
      </p:sp>
      <p:cxnSp>
        <p:nvCxnSpPr>
          <p:cNvPr id="12" name="Straight Arrow Connector 11">
            <a:extLst>
              <a:ext uri="{FF2B5EF4-FFF2-40B4-BE49-F238E27FC236}">
                <a16:creationId xmlns:a16="http://schemas.microsoft.com/office/drawing/2014/main" id="{103A3B9D-8E24-443A-A516-2F6655727B00}"/>
              </a:ext>
            </a:extLst>
          </p:cNvPr>
          <p:cNvCxnSpPr/>
          <p:nvPr/>
        </p:nvCxnSpPr>
        <p:spPr>
          <a:xfrm flipH="1">
            <a:off x="2189018" y="1771595"/>
            <a:ext cx="268778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3381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500"/>
                                        <p:tgtEl>
                                          <p:spTgt spid="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fade">
                                      <p:cBhvr>
                                        <p:cTn id="77" dur="500"/>
                                        <p:tgtEl>
                                          <p:spTgt spid="3">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12"/>
                                        </p:tgtEl>
                                        <p:attrNameLst>
                                          <p:attrName>style.visibility</p:attrName>
                                        </p:attrNameLst>
                                      </p:cBhvr>
                                      <p:to>
                                        <p:strVal val="visible"/>
                                      </p:to>
                                    </p:set>
                                    <p:animEffect transition="in" filter="fade">
                                      <p:cBhvr>
                                        <p:cTn id="82" dur="500"/>
                                        <p:tgtEl>
                                          <p:spTgt spid="12"/>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6"/>
                                        </p:tgtEl>
                                        <p:attrNameLst>
                                          <p:attrName>style.visibility</p:attrName>
                                        </p:attrNameLst>
                                      </p:cBhvr>
                                      <p:to>
                                        <p:strVal val="visible"/>
                                      </p:to>
                                    </p:set>
                                    <p:animEffect transition="in" filter="fade">
                                      <p:cBhvr>
                                        <p:cTn id="85" dur="500"/>
                                        <p:tgtEl>
                                          <p:spTgt spid="6"/>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5"/>
                                        </p:tgtEl>
                                        <p:attrNameLst>
                                          <p:attrName>style.visibility</p:attrName>
                                        </p:attrNameLst>
                                      </p:cBhvr>
                                      <p:to>
                                        <p:strVal val="visible"/>
                                      </p:to>
                                    </p:set>
                                    <p:animEffect transition="in" filter="fade">
                                      <p:cBhvr>
                                        <p:cTn id="90" dur="500"/>
                                        <p:tgtEl>
                                          <p:spTgt spid="5"/>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2"/>
                                        </p:tgtEl>
                                        <p:attrNameLst>
                                          <p:attrName>style.visibility</p:attrName>
                                        </p:attrNameLst>
                                      </p:cBhvr>
                                      <p:to>
                                        <p:strVal val="visible"/>
                                      </p:to>
                                    </p:set>
                                    <p:animEffect transition="in" filter="fade">
                                      <p:cBhvr>
                                        <p:cTn id="93" dur="500"/>
                                        <p:tgtEl>
                                          <p:spTgt spid="2"/>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9"/>
                                        </p:tgtEl>
                                        <p:attrNameLst>
                                          <p:attrName>style.visibility</p:attrName>
                                        </p:attrNameLst>
                                      </p:cBhvr>
                                      <p:to>
                                        <p:strVal val="visible"/>
                                      </p:to>
                                    </p:set>
                                    <p:animEffect transition="in" filter="fade">
                                      <p:cBhvr>
                                        <p:cTn id="98" dur="500"/>
                                        <p:tgtEl>
                                          <p:spTgt spid="9"/>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7"/>
                                        </p:tgtEl>
                                        <p:attrNameLst>
                                          <p:attrName>style.visibility</p:attrName>
                                        </p:attrNameLst>
                                      </p:cBhvr>
                                      <p:to>
                                        <p:strVal val="visible"/>
                                      </p:to>
                                    </p:set>
                                    <p:animEffect transition="in" filter="fade">
                                      <p:cBhvr>
                                        <p:cTn id="10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animBg="1"/>
      <p:bldP spid="7"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511787"/>
            <a:ext cx="10972800" cy="6221522"/>
          </a:xfrm>
        </p:spPr>
        <p:txBody>
          <a:bodyPr>
            <a:noAutofit/>
          </a:bodyPr>
          <a:lstStyle/>
          <a:p>
            <a:pPr marL="0" indent="0">
              <a:buNone/>
            </a:pPr>
            <a:r>
              <a:rPr lang="en-US" sz="1800" b="1" dirty="0">
                <a:latin typeface="Times New Roman" panose="02020603050405020304" pitchFamily="18" charset="0"/>
                <a:cs typeface="Times New Roman" panose="02020603050405020304" pitchFamily="18" charset="0"/>
              </a:rPr>
              <a:t>enroll/migrations/0002_student_comment.py</a:t>
            </a:r>
          </a:p>
          <a:p>
            <a:pPr marL="0" indent="0" defTabSz="548640">
              <a:buNone/>
            </a:pPr>
            <a:r>
              <a:rPr lang="en-US" sz="1800" dirty="0">
                <a:latin typeface="Times New Roman" panose="02020603050405020304" pitchFamily="18" charset="0"/>
                <a:cs typeface="Times New Roman" panose="02020603050405020304" pitchFamily="18" charset="0"/>
              </a:rPr>
              <a:t>from </a:t>
            </a:r>
            <a:r>
              <a:rPr lang="en-US" sz="1800" dirty="0" err="1">
                <a:latin typeface="Times New Roman" panose="02020603050405020304" pitchFamily="18" charset="0"/>
                <a:cs typeface="Times New Roman" panose="02020603050405020304" pitchFamily="18" charset="0"/>
              </a:rPr>
              <a:t>django.db</a:t>
            </a:r>
            <a:r>
              <a:rPr lang="en-US" sz="1800" dirty="0">
                <a:latin typeface="Times New Roman" panose="02020603050405020304" pitchFamily="18" charset="0"/>
                <a:cs typeface="Times New Roman" panose="02020603050405020304" pitchFamily="18" charset="0"/>
              </a:rPr>
              <a:t> import migrations, models</a:t>
            </a:r>
          </a:p>
          <a:p>
            <a:pPr marL="0" indent="0" defTabSz="548640">
              <a:buNone/>
            </a:pPr>
            <a:r>
              <a:rPr lang="en-US" sz="1800" dirty="0">
                <a:latin typeface="Times New Roman" panose="02020603050405020304" pitchFamily="18" charset="0"/>
                <a:cs typeface="Times New Roman" panose="02020603050405020304" pitchFamily="18" charset="0"/>
              </a:rPr>
              <a:t>class Migration(</a:t>
            </a:r>
            <a:r>
              <a:rPr lang="en-US" sz="1800" dirty="0" err="1">
                <a:latin typeface="Times New Roman" panose="02020603050405020304" pitchFamily="18" charset="0"/>
                <a:cs typeface="Times New Roman" panose="02020603050405020304" pitchFamily="18" charset="0"/>
              </a:rPr>
              <a:t>migrations.Migration</a:t>
            </a:r>
            <a:r>
              <a:rPr lang="en-US" sz="1800" dirty="0">
                <a:latin typeface="Times New Roman" panose="02020603050405020304" pitchFamily="18" charset="0"/>
                <a:cs typeface="Times New Roman" panose="02020603050405020304" pitchFamily="18" charset="0"/>
              </a:rPr>
              <a:t>):</a:t>
            </a:r>
          </a:p>
          <a:p>
            <a:pPr marL="0" indent="0" defTabSz="548640">
              <a:buNone/>
            </a:pPr>
            <a:r>
              <a:rPr lang="en-US" sz="1800" dirty="0">
                <a:latin typeface="Times New Roman" panose="02020603050405020304" pitchFamily="18" charset="0"/>
                <a:cs typeface="Times New Roman" panose="02020603050405020304" pitchFamily="18" charset="0"/>
              </a:rPr>
              <a:t>    dependencies = [('enroll', '0001_initial'), ]</a:t>
            </a:r>
          </a:p>
          <a:p>
            <a:pPr marL="0" indent="0" defTabSz="548640">
              <a:buNone/>
            </a:pPr>
            <a:r>
              <a:rPr lang="en-US" sz="1800" dirty="0">
                <a:latin typeface="Times New Roman" panose="02020603050405020304" pitchFamily="18" charset="0"/>
                <a:cs typeface="Times New Roman" panose="02020603050405020304" pitchFamily="18" charset="0"/>
              </a:rPr>
              <a:t>    operations = [</a:t>
            </a:r>
          </a:p>
          <a:p>
            <a:pPr marL="0" indent="0" defTabSz="54864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migrations.AddField</a:t>
            </a:r>
            <a:r>
              <a:rPr lang="en-US" sz="1800" dirty="0">
                <a:latin typeface="Times New Roman" panose="02020603050405020304" pitchFamily="18" charset="0"/>
                <a:cs typeface="Times New Roman" panose="02020603050405020304" pitchFamily="18" charset="0"/>
              </a:rPr>
              <a:t>(</a:t>
            </a:r>
          </a:p>
          <a:p>
            <a:pPr marL="0" indent="0" defTabSz="54864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model_name</a:t>
            </a:r>
            <a:r>
              <a:rPr lang="en-US" sz="1800" dirty="0">
                <a:latin typeface="Times New Roman" panose="02020603050405020304" pitchFamily="18" charset="0"/>
                <a:cs typeface="Times New Roman" panose="02020603050405020304" pitchFamily="18" charset="0"/>
              </a:rPr>
              <a:t>='student',</a:t>
            </a:r>
          </a:p>
          <a:p>
            <a:pPr marL="0" indent="0" defTabSz="548640">
              <a:buNone/>
            </a:pPr>
            <a:r>
              <a:rPr lang="en-US" sz="1800" dirty="0">
                <a:latin typeface="Times New Roman" panose="02020603050405020304" pitchFamily="18" charset="0"/>
                <a:cs typeface="Times New Roman" panose="02020603050405020304" pitchFamily="18" charset="0"/>
              </a:rPr>
              <a:t>            name='comment',</a:t>
            </a:r>
          </a:p>
          <a:p>
            <a:pPr marL="0" indent="0" defTabSz="548640">
              <a:buNone/>
            </a:pPr>
            <a:r>
              <a:rPr lang="en-US" sz="1800" dirty="0">
                <a:latin typeface="Times New Roman" panose="02020603050405020304" pitchFamily="18" charset="0"/>
                <a:cs typeface="Times New Roman" panose="02020603050405020304" pitchFamily="18" charset="0"/>
              </a:rPr>
              <a:t>            field=</a:t>
            </a:r>
            <a:r>
              <a:rPr lang="en-US" sz="1800" dirty="0" err="1">
                <a:latin typeface="Times New Roman" panose="02020603050405020304" pitchFamily="18" charset="0"/>
                <a:cs typeface="Times New Roman" panose="02020603050405020304" pitchFamily="18" charset="0"/>
              </a:rPr>
              <a:t>models.CharField</a:t>
            </a:r>
            <a:r>
              <a:rPr lang="en-US" sz="1800" dirty="0">
                <a:latin typeface="Times New Roman" panose="02020603050405020304" pitchFamily="18" charset="0"/>
                <a:cs typeface="Times New Roman" panose="02020603050405020304" pitchFamily="18" charset="0"/>
              </a:rPr>
              <a:t>(default='not available', </a:t>
            </a:r>
            <a:r>
              <a:rPr lang="en-US" sz="1800" dirty="0" err="1">
                <a:latin typeface="Times New Roman" panose="02020603050405020304" pitchFamily="18" charset="0"/>
                <a:cs typeface="Times New Roman" panose="02020603050405020304" pitchFamily="18" charset="0"/>
              </a:rPr>
              <a:t>max_length</a:t>
            </a:r>
            <a:r>
              <a:rPr lang="en-US" sz="1800" dirty="0">
                <a:latin typeface="Times New Roman" panose="02020603050405020304" pitchFamily="18" charset="0"/>
                <a:cs typeface="Times New Roman" panose="02020603050405020304" pitchFamily="18" charset="0"/>
              </a:rPr>
              <a:t>=40),</a:t>
            </a:r>
          </a:p>
          <a:p>
            <a:pPr marL="0" indent="0" defTabSz="548640">
              <a:buNone/>
            </a:pPr>
            <a:r>
              <a:rPr lang="en-US" sz="1800" dirty="0">
                <a:latin typeface="Times New Roman" panose="02020603050405020304" pitchFamily="18" charset="0"/>
                <a:cs typeface="Times New Roman" panose="02020603050405020304" pitchFamily="18" charset="0"/>
              </a:rPr>
              <a:t>        ),  ]</a:t>
            </a:r>
          </a:p>
        </p:txBody>
      </p:sp>
      <p:sp>
        <p:nvSpPr>
          <p:cNvPr id="2" name="Rectangle 1">
            <a:extLst>
              <a:ext uri="{FF2B5EF4-FFF2-40B4-BE49-F238E27FC236}">
                <a16:creationId xmlns:a16="http://schemas.microsoft.com/office/drawing/2014/main" id="{76451FFF-DC62-4490-A140-7902A970CB57}"/>
              </a:ext>
            </a:extLst>
          </p:cNvPr>
          <p:cNvSpPr/>
          <p:nvPr/>
        </p:nvSpPr>
        <p:spPr>
          <a:xfrm>
            <a:off x="5736750" y="1549259"/>
            <a:ext cx="3895810" cy="369332"/>
          </a:xfrm>
          <a:prstGeom prst="rect">
            <a:avLst/>
          </a:prstGeom>
          <a:ln w="28575"/>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A list of migrations this one depends on</a:t>
            </a:r>
          </a:p>
        </p:txBody>
      </p:sp>
      <p:cxnSp>
        <p:nvCxnSpPr>
          <p:cNvPr id="5" name="Straight Arrow Connector 4">
            <a:extLst>
              <a:ext uri="{FF2B5EF4-FFF2-40B4-BE49-F238E27FC236}">
                <a16:creationId xmlns:a16="http://schemas.microsoft.com/office/drawing/2014/main" id="{25EA93FE-8DC5-4949-BFA6-D1BCFD805F19}"/>
              </a:ext>
            </a:extLst>
          </p:cNvPr>
          <p:cNvCxnSpPr>
            <a:cxnSpLocks/>
            <a:stCxn id="2" idx="1"/>
          </p:cNvCxnSpPr>
          <p:nvPr/>
        </p:nvCxnSpPr>
        <p:spPr>
          <a:xfrm flipH="1">
            <a:off x="4858327" y="1733925"/>
            <a:ext cx="87842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014D40E9-336C-4198-A46E-E2E517D2E6D6}"/>
              </a:ext>
            </a:extLst>
          </p:cNvPr>
          <p:cNvSpPr/>
          <p:nvPr/>
        </p:nvSpPr>
        <p:spPr>
          <a:xfrm>
            <a:off x="4457294" y="2411521"/>
            <a:ext cx="6048322" cy="369332"/>
          </a:xfrm>
          <a:prstGeom prst="rect">
            <a:avLst/>
          </a:prstGeom>
          <a:ln w="28575"/>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A list of Operation classes that define what this migration does</a:t>
            </a:r>
          </a:p>
        </p:txBody>
      </p:sp>
      <p:cxnSp>
        <p:nvCxnSpPr>
          <p:cNvPr id="9" name="Straight Arrow Connector 8">
            <a:extLst>
              <a:ext uri="{FF2B5EF4-FFF2-40B4-BE49-F238E27FC236}">
                <a16:creationId xmlns:a16="http://schemas.microsoft.com/office/drawing/2014/main" id="{61E1679B-9296-443F-AFE4-6D14394A0637}"/>
              </a:ext>
            </a:extLst>
          </p:cNvPr>
          <p:cNvCxnSpPr>
            <a:cxnSpLocks/>
          </p:cNvCxnSpPr>
          <p:nvPr/>
        </p:nvCxnSpPr>
        <p:spPr>
          <a:xfrm flipH="1" flipV="1">
            <a:off x="2290618" y="2179782"/>
            <a:ext cx="2161309" cy="41640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2350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fade">
                                      <p:cBhvr>
                                        <p:cTn id="57" dur="500"/>
                                        <p:tgtEl>
                                          <p:spTgt spid="5"/>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
                                        </p:tgtEl>
                                        <p:attrNameLst>
                                          <p:attrName>style.visibility</p:attrName>
                                        </p:attrNameLst>
                                      </p:cBhvr>
                                      <p:to>
                                        <p:strVal val="visible"/>
                                      </p:to>
                                    </p:set>
                                    <p:animEffect transition="in" filter="fade">
                                      <p:cBhvr>
                                        <p:cTn id="60" dur="500"/>
                                        <p:tgtEl>
                                          <p:spTgt spid="2"/>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9"/>
                                        </p:tgtEl>
                                        <p:attrNameLst>
                                          <p:attrName>style.visibility</p:attrName>
                                        </p:attrNameLst>
                                      </p:cBhvr>
                                      <p:to>
                                        <p:strVal val="visible"/>
                                      </p:to>
                                    </p:set>
                                    <p:animEffect transition="in" filter="fade">
                                      <p:cBhvr>
                                        <p:cTn id="65" dur="500"/>
                                        <p:tgtEl>
                                          <p:spTgt spid="9"/>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7"/>
                                        </p:tgtEl>
                                        <p:attrNameLst>
                                          <p:attrName>style.visibility</p:attrName>
                                        </p:attrNameLst>
                                      </p:cBhvr>
                                      <p:to>
                                        <p:strVal val="visible"/>
                                      </p:to>
                                    </p:set>
                                    <p:animEffect transition="in" filter="fade">
                                      <p:cBhvr>
                                        <p:cTn id="6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sz="5333" b="1" u="sng" dirty="0">
                <a:latin typeface="Times New Roman" panose="02020603050405020304" pitchFamily="18" charset="0"/>
                <a:cs typeface="Times New Roman" panose="02020603050405020304" pitchFamily="18" charset="0"/>
              </a:rPr>
              <a:t>Geeky Steps</a:t>
            </a: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1176805"/>
            <a:ext cx="8807670" cy="5467835"/>
          </a:xfrm>
        </p:spPr>
        <p:txBody>
          <a:bodyPr>
            <a:noAutofit/>
          </a:bodyPr>
          <a:lstStyle/>
          <a:p>
            <a:pPr defTabSz="457200"/>
            <a:r>
              <a:rPr lang="en-US" sz="1800" dirty="0">
                <a:latin typeface="Times New Roman" panose="02020603050405020304" pitchFamily="18" charset="0"/>
                <a:cs typeface="Times New Roman" panose="02020603050405020304" pitchFamily="18" charset="0"/>
              </a:rPr>
              <a:t>Create Django Project: </a:t>
            </a:r>
            <a:r>
              <a:rPr lang="en-US" sz="1800" i="1" dirty="0" err="1">
                <a:latin typeface="Times New Roman" panose="02020603050405020304" pitchFamily="18" charset="0"/>
                <a:cs typeface="Times New Roman" panose="02020603050405020304" pitchFamily="18" charset="0"/>
              </a:rPr>
              <a:t>django</a:t>
            </a:r>
            <a:r>
              <a:rPr lang="en-US" sz="1800" i="1" dirty="0">
                <a:latin typeface="Times New Roman" panose="02020603050405020304" pitchFamily="18" charset="0"/>
                <a:cs typeface="Times New Roman" panose="02020603050405020304" pitchFamily="18" charset="0"/>
              </a:rPr>
              <a:t>-admin </a:t>
            </a:r>
            <a:r>
              <a:rPr lang="en-US" sz="1800" i="1" dirty="0" err="1">
                <a:latin typeface="Times New Roman" panose="02020603050405020304" pitchFamily="18" charset="0"/>
                <a:cs typeface="Times New Roman" panose="02020603050405020304" pitchFamily="18" charset="0"/>
              </a:rPr>
              <a:t>startproject</a:t>
            </a:r>
            <a:r>
              <a:rPr lang="en-US" sz="1800" i="1" dirty="0">
                <a:latin typeface="Times New Roman" panose="02020603050405020304" pitchFamily="18" charset="0"/>
                <a:cs typeface="Times New Roman" panose="02020603050405020304" pitchFamily="18" charset="0"/>
              </a:rPr>
              <a:t> </a:t>
            </a:r>
            <a:r>
              <a:rPr lang="en-US" sz="1800" i="1" dirty="0" err="1">
                <a:latin typeface="Times New Roman" panose="02020603050405020304" pitchFamily="18" charset="0"/>
                <a:cs typeface="Times New Roman" panose="02020603050405020304" pitchFamily="18" charset="0"/>
              </a:rPr>
              <a:t>geekyshows</a:t>
            </a:r>
            <a:endParaRPr lang="en-US" sz="1800" i="1" dirty="0">
              <a:latin typeface="Times New Roman" panose="02020603050405020304" pitchFamily="18" charset="0"/>
              <a:cs typeface="Times New Roman" panose="02020603050405020304" pitchFamily="18" charset="0"/>
            </a:endParaRPr>
          </a:p>
          <a:p>
            <a:pPr defTabSz="457200"/>
            <a:r>
              <a:rPr lang="en-US" sz="1800" dirty="0">
                <a:latin typeface="Times New Roman" panose="02020603050405020304" pitchFamily="18" charset="0"/>
                <a:cs typeface="Times New Roman" panose="02020603050405020304" pitchFamily="18" charset="0"/>
              </a:rPr>
              <a:t>Create Django Application: </a:t>
            </a:r>
            <a:r>
              <a:rPr lang="en-US" sz="1800" i="1" dirty="0">
                <a:latin typeface="Times New Roman" panose="02020603050405020304" pitchFamily="18" charset="0"/>
                <a:cs typeface="Times New Roman" panose="02020603050405020304" pitchFamily="18" charset="0"/>
              </a:rPr>
              <a:t>python manage.py </a:t>
            </a:r>
            <a:r>
              <a:rPr lang="en-US" sz="1800" i="1" dirty="0" err="1">
                <a:latin typeface="Times New Roman" panose="02020603050405020304" pitchFamily="18" charset="0"/>
                <a:cs typeface="Times New Roman" panose="02020603050405020304" pitchFamily="18" charset="0"/>
              </a:rPr>
              <a:t>startapp</a:t>
            </a:r>
            <a:r>
              <a:rPr lang="en-US" sz="1800" i="1" dirty="0">
                <a:latin typeface="Times New Roman" panose="02020603050405020304" pitchFamily="18" charset="0"/>
                <a:cs typeface="Times New Roman" panose="02020603050405020304" pitchFamily="18" charset="0"/>
              </a:rPr>
              <a:t> enroll</a:t>
            </a:r>
          </a:p>
          <a:p>
            <a:pPr defTabSz="457200"/>
            <a:r>
              <a:rPr lang="en-US" sz="1800" dirty="0">
                <a:latin typeface="Times New Roman" panose="02020603050405020304" pitchFamily="18" charset="0"/>
                <a:cs typeface="Times New Roman" panose="02020603050405020304" pitchFamily="18" charset="0"/>
              </a:rPr>
              <a:t>Add/Install Applications to Django Project using settings.py INSTALLED_APPS</a:t>
            </a:r>
          </a:p>
          <a:p>
            <a:pPr defTabSz="457200"/>
            <a:r>
              <a:rPr lang="en-US" sz="1800" dirty="0">
                <a:latin typeface="Times New Roman" panose="02020603050405020304" pitchFamily="18" charset="0"/>
                <a:cs typeface="Times New Roman" panose="02020603050405020304" pitchFamily="18" charset="0"/>
              </a:rPr>
              <a:t>Create </a:t>
            </a:r>
            <a:r>
              <a:rPr lang="en-US" sz="1800" b="1" dirty="0">
                <a:latin typeface="Times New Roman" panose="02020603050405020304" pitchFamily="18" charset="0"/>
                <a:cs typeface="Times New Roman" panose="02020603050405020304" pitchFamily="18" charset="0"/>
              </a:rPr>
              <a:t>templates</a:t>
            </a:r>
            <a:r>
              <a:rPr lang="en-US" sz="1800" dirty="0">
                <a:latin typeface="Times New Roman" panose="02020603050405020304" pitchFamily="18" charset="0"/>
                <a:cs typeface="Times New Roman" panose="02020603050405020304" pitchFamily="18" charset="0"/>
              </a:rPr>
              <a:t> folder inside application</a:t>
            </a:r>
          </a:p>
          <a:p>
            <a:pPr defTabSz="457200"/>
            <a:r>
              <a:rPr lang="en-US" sz="1800" dirty="0">
                <a:latin typeface="Times New Roman" panose="02020603050405020304" pitchFamily="18" charset="0"/>
                <a:cs typeface="Times New Roman" panose="02020603050405020304" pitchFamily="18" charset="0"/>
              </a:rPr>
              <a:t>Create </a:t>
            </a:r>
            <a:r>
              <a:rPr lang="en-US" sz="1800" b="1" dirty="0">
                <a:latin typeface="Times New Roman" panose="02020603050405020304" pitchFamily="18" charset="0"/>
                <a:cs typeface="Times New Roman" panose="02020603050405020304" pitchFamily="18" charset="0"/>
              </a:rPr>
              <a:t>static</a:t>
            </a:r>
            <a:r>
              <a:rPr lang="en-US" sz="1800" dirty="0">
                <a:latin typeface="Times New Roman" panose="02020603050405020304" pitchFamily="18" charset="0"/>
                <a:cs typeface="Times New Roman" panose="02020603050405020304" pitchFamily="18" charset="0"/>
              </a:rPr>
              <a:t> folder inside application</a:t>
            </a:r>
          </a:p>
          <a:p>
            <a:pPr defTabSz="457200"/>
            <a:r>
              <a:rPr lang="en-US" sz="1800" dirty="0">
                <a:latin typeface="Times New Roman" panose="02020603050405020304" pitchFamily="18" charset="0"/>
                <a:cs typeface="Times New Roman" panose="02020603050405020304" pitchFamily="18" charset="0"/>
              </a:rPr>
              <a:t>Open models.py file which is inside application</a:t>
            </a:r>
          </a:p>
          <a:p>
            <a:pPr defTabSz="457200"/>
            <a:r>
              <a:rPr lang="en-US" sz="1800" dirty="0">
                <a:latin typeface="Times New Roman" panose="02020603050405020304" pitchFamily="18" charset="0"/>
                <a:cs typeface="Times New Roman" panose="02020603050405020304" pitchFamily="18" charset="0"/>
              </a:rPr>
              <a:t>Write Model Class</a:t>
            </a:r>
          </a:p>
          <a:p>
            <a:pPr defTabSz="457200"/>
            <a:r>
              <a:rPr lang="en-US" sz="1800" dirty="0">
                <a:latin typeface="Times New Roman" panose="02020603050405020304" pitchFamily="18" charset="0"/>
                <a:cs typeface="Times New Roman" panose="02020603050405020304" pitchFamily="18" charset="0"/>
              </a:rPr>
              <a:t>Run </a:t>
            </a:r>
            <a:r>
              <a:rPr lang="en-US" sz="1800" i="1" dirty="0">
                <a:latin typeface="Times New Roman" panose="02020603050405020304" pitchFamily="18" charset="0"/>
                <a:cs typeface="Times New Roman" panose="02020603050405020304" pitchFamily="18" charset="0"/>
              </a:rPr>
              <a:t>python manage.py </a:t>
            </a:r>
            <a:r>
              <a:rPr lang="en-US" sz="1800" i="1" dirty="0" err="1">
                <a:latin typeface="Times New Roman" panose="02020603050405020304" pitchFamily="18" charset="0"/>
                <a:cs typeface="Times New Roman" panose="02020603050405020304" pitchFamily="18" charset="0"/>
              </a:rPr>
              <a:t>makemigrations</a:t>
            </a:r>
            <a:r>
              <a:rPr lang="en-US" sz="1800" dirty="0">
                <a:latin typeface="Times New Roman" panose="02020603050405020304" pitchFamily="18" charset="0"/>
                <a:cs typeface="Times New Roman" panose="02020603050405020304" pitchFamily="18" charset="0"/>
              </a:rPr>
              <a:t> Command</a:t>
            </a:r>
          </a:p>
          <a:p>
            <a:pPr defTabSz="457200"/>
            <a:r>
              <a:rPr lang="en-US" sz="1800" dirty="0">
                <a:latin typeface="Times New Roman" panose="02020603050405020304" pitchFamily="18" charset="0"/>
                <a:cs typeface="Times New Roman" panose="02020603050405020304" pitchFamily="18" charset="0"/>
              </a:rPr>
              <a:t>A migration file will be generate automatically inside </a:t>
            </a:r>
            <a:r>
              <a:rPr lang="en-US" sz="1800" b="1" dirty="0">
                <a:latin typeface="Times New Roman" panose="02020603050405020304" pitchFamily="18" charset="0"/>
                <a:cs typeface="Times New Roman" panose="02020603050405020304" pitchFamily="18" charset="0"/>
              </a:rPr>
              <a:t>migrations</a:t>
            </a:r>
            <a:r>
              <a:rPr lang="en-US" sz="1800" dirty="0">
                <a:latin typeface="Times New Roman" panose="02020603050405020304" pitchFamily="18" charset="0"/>
                <a:cs typeface="Times New Roman" panose="02020603050405020304" pitchFamily="18" charset="0"/>
              </a:rPr>
              <a:t> folder</a:t>
            </a:r>
          </a:p>
          <a:p>
            <a:pPr defTabSz="457200"/>
            <a:r>
              <a:rPr lang="en-US" sz="1800" dirty="0">
                <a:latin typeface="Times New Roman" panose="02020603050405020304" pitchFamily="18" charset="0"/>
                <a:cs typeface="Times New Roman" panose="02020603050405020304" pitchFamily="18" charset="0"/>
              </a:rPr>
              <a:t>Run </a:t>
            </a:r>
            <a:r>
              <a:rPr lang="en-US" sz="1800" i="1" dirty="0">
                <a:latin typeface="Times New Roman" panose="02020603050405020304" pitchFamily="18" charset="0"/>
                <a:cs typeface="Times New Roman" panose="02020603050405020304" pitchFamily="18" charset="0"/>
              </a:rPr>
              <a:t>python manage.py migrate</a:t>
            </a:r>
            <a:r>
              <a:rPr lang="en-US" sz="1800" dirty="0">
                <a:latin typeface="Times New Roman" panose="02020603050405020304" pitchFamily="18" charset="0"/>
                <a:cs typeface="Times New Roman" panose="02020603050405020304" pitchFamily="18" charset="0"/>
              </a:rPr>
              <a:t> Command</a:t>
            </a:r>
          </a:p>
          <a:p>
            <a:pPr defTabSz="457200"/>
            <a:r>
              <a:rPr lang="en-US" sz="1800" dirty="0">
                <a:latin typeface="Times New Roman" panose="02020603050405020304" pitchFamily="18" charset="0"/>
                <a:cs typeface="Times New Roman" panose="02020603050405020304" pitchFamily="18" charset="0"/>
              </a:rPr>
              <a:t>Database table will be created automatically </a:t>
            </a:r>
          </a:p>
          <a:p>
            <a:pPr defTabSz="457200"/>
            <a:r>
              <a:rPr lang="en-US" sz="1800" dirty="0">
                <a:latin typeface="Times New Roman" panose="02020603050405020304" pitchFamily="18" charset="0"/>
                <a:cs typeface="Times New Roman" panose="02020603050405020304" pitchFamily="18" charset="0"/>
              </a:rPr>
              <a:t>Write View Function inside views.py file</a:t>
            </a:r>
          </a:p>
          <a:p>
            <a:pPr defTabSz="457200"/>
            <a:r>
              <a:rPr lang="en-US" sz="1800" dirty="0">
                <a:latin typeface="Times New Roman" panose="02020603050405020304" pitchFamily="18" charset="0"/>
                <a:cs typeface="Times New Roman" panose="02020603050405020304" pitchFamily="18" charset="0"/>
              </a:rPr>
              <a:t>Define </a:t>
            </a:r>
            <a:r>
              <a:rPr lang="en-US" sz="1800" dirty="0" err="1">
                <a:latin typeface="Times New Roman" panose="02020603050405020304" pitchFamily="18" charset="0"/>
                <a:cs typeface="Times New Roman" panose="02020603050405020304" pitchFamily="18" charset="0"/>
              </a:rPr>
              <a:t>url</a:t>
            </a:r>
            <a:r>
              <a:rPr lang="en-US" sz="1800" dirty="0">
                <a:latin typeface="Times New Roman" panose="02020603050405020304" pitchFamily="18" charset="0"/>
                <a:cs typeface="Times New Roman" panose="02020603050405020304" pitchFamily="18" charset="0"/>
              </a:rPr>
              <a:t> for view function of application using urls.py file</a:t>
            </a:r>
          </a:p>
          <a:p>
            <a:pPr defTabSz="457200"/>
            <a:r>
              <a:rPr lang="en-US" sz="1800" dirty="0">
                <a:latin typeface="Times New Roman" panose="02020603050405020304" pitchFamily="18" charset="0"/>
                <a:cs typeface="Times New Roman" panose="02020603050405020304" pitchFamily="18" charset="0"/>
              </a:rPr>
              <a:t>Write Template files code</a:t>
            </a:r>
          </a:p>
          <a:p>
            <a:pPr defTabSz="457200"/>
            <a:r>
              <a:rPr lang="en-US" sz="1800" dirty="0">
                <a:latin typeface="Times New Roman" panose="02020603050405020304" pitchFamily="18" charset="0"/>
                <a:cs typeface="Times New Roman" panose="02020603050405020304" pitchFamily="18" charset="0"/>
              </a:rPr>
              <a:t>Write Static file code</a:t>
            </a:r>
          </a:p>
        </p:txBody>
      </p:sp>
      <p:pic>
        <p:nvPicPr>
          <p:cNvPr id="6" name="Picture 5">
            <a:extLst>
              <a:ext uri="{FF2B5EF4-FFF2-40B4-BE49-F238E27FC236}">
                <a16:creationId xmlns:a16="http://schemas.microsoft.com/office/drawing/2014/main" id="{723A7247-D6BA-4E2E-97F2-9918B43D99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0313" y="213360"/>
            <a:ext cx="2086159" cy="6278158"/>
          </a:xfrm>
          <a:prstGeom prst="rect">
            <a:avLst/>
          </a:prstGeom>
        </p:spPr>
      </p:pic>
    </p:spTree>
    <p:extLst>
      <p:ext uri="{BB962C8B-B14F-4D97-AF65-F5344CB8AC3E}">
        <p14:creationId xmlns:p14="http://schemas.microsoft.com/office/powerpoint/2010/main" val="3296462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500"/>
                                        <p:tgtEl>
                                          <p:spTgt spid="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fade">
                                      <p:cBhvr>
                                        <p:cTn id="7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sz="5400" b="1" u="sng" dirty="0">
                <a:latin typeface="Times New Roman" panose="02020603050405020304" pitchFamily="18" charset="0"/>
                <a:cs typeface="Times New Roman" panose="02020603050405020304" pitchFamily="18" charset="0"/>
              </a:rPr>
              <a:t>Built-in Field Options</a:t>
            </a:r>
            <a:endParaRPr lang="en-US" sz="5333"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1295399"/>
            <a:ext cx="10972800" cy="5392783"/>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null – It can contain either True or False. If True, Django will store empty values as NULL in the database. Default is False.</a:t>
            </a:r>
          </a:p>
          <a:p>
            <a:pPr marL="0" indent="0">
              <a:buNone/>
            </a:pPr>
            <a:r>
              <a:rPr lang="en-US" sz="2000" dirty="0">
                <a:latin typeface="Times New Roman" panose="02020603050405020304" pitchFamily="18" charset="0"/>
                <a:cs typeface="Times New Roman" panose="02020603050405020304" pitchFamily="18" charset="0"/>
              </a:rPr>
              <a:t>Avoid using null on string-based fields such as </a:t>
            </a:r>
            <a:r>
              <a:rPr lang="en-US" sz="2000" dirty="0" err="1">
                <a:latin typeface="Times New Roman" panose="02020603050405020304" pitchFamily="18" charset="0"/>
                <a:cs typeface="Times New Roman" panose="02020603050405020304" pitchFamily="18" charset="0"/>
              </a:rPr>
              <a:t>CharField</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TextField</a:t>
            </a:r>
            <a:r>
              <a:rPr lang="en-US" sz="2000" dirty="0">
                <a:latin typeface="Times New Roman" panose="02020603050405020304" pitchFamily="18" charset="0"/>
                <a:cs typeface="Times New Roman" panose="02020603050405020304" pitchFamily="18" charset="0"/>
              </a:rPr>
              <a:t>. If a string-based field has null=True, that means it has two possible values for “no data”: NULL, and the empty string.</a:t>
            </a:r>
          </a:p>
          <a:p>
            <a:pPr marL="0" indent="0">
              <a:buNone/>
            </a:pPr>
            <a:r>
              <a:rPr lang="en-US" sz="2000" dirty="0">
                <a:latin typeface="Times New Roman" panose="02020603050405020304" pitchFamily="18" charset="0"/>
                <a:cs typeface="Times New Roman" panose="02020603050405020304" pitchFamily="18" charset="0"/>
              </a:rPr>
              <a:t>Example:- null=True/False</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blank – It can contain either True or False. If True, the field is allowed to be blank. This is different than null. null is purely database-related, whereas blank is validation-related. If a field has blank=True, form validation will allow entry of an empty value. If a field has blank=False, the field will be required. Default is False.</a:t>
            </a:r>
          </a:p>
          <a:p>
            <a:pPr marL="0" indent="0">
              <a:buNone/>
            </a:pPr>
            <a:r>
              <a:rPr lang="en-US" sz="2000" dirty="0">
                <a:latin typeface="Times New Roman" panose="02020603050405020304" pitchFamily="18" charset="0"/>
                <a:cs typeface="Times New Roman" panose="02020603050405020304" pitchFamily="18" charset="0"/>
              </a:rPr>
              <a:t>Example:- blank=True/False</a:t>
            </a:r>
          </a:p>
        </p:txBody>
      </p:sp>
    </p:spTree>
    <p:extLst>
      <p:ext uri="{BB962C8B-B14F-4D97-AF65-F5344CB8AC3E}">
        <p14:creationId xmlns:p14="http://schemas.microsoft.com/office/powerpoint/2010/main" val="1499858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sz="5400" b="1" u="sng" dirty="0">
                <a:latin typeface="Times New Roman" panose="02020603050405020304" pitchFamily="18" charset="0"/>
                <a:cs typeface="Times New Roman" panose="02020603050405020304" pitchFamily="18" charset="0"/>
              </a:rPr>
              <a:t>Built-in Field Options</a:t>
            </a:r>
            <a:endParaRPr lang="en-US" sz="5333"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1295399"/>
            <a:ext cx="10972800" cy="5392783"/>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default - The default value for the field. This can be a value or a callable object. If callable it will be called every time a new object is created.</a:t>
            </a:r>
          </a:p>
          <a:p>
            <a:pPr marL="0" indent="0">
              <a:buNone/>
            </a:pPr>
            <a:r>
              <a:rPr lang="en-US" sz="2000" dirty="0">
                <a:latin typeface="Times New Roman" panose="02020603050405020304" pitchFamily="18" charset="0"/>
                <a:cs typeface="Times New Roman" panose="02020603050405020304" pitchFamily="18" charset="0"/>
              </a:rPr>
              <a:t>Example:- default=‘Not Available’</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verbose_name</a:t>
            </a:r>
            <a:r>
              <a:rPr lang="en-US" sz="2000" dirty="0">
                <a:latin typeface="Times New Roman" panose="02020603050405020304" pitchFamily="18" charset="0"/>
                <a:cs typeface="Times New Roman" panose="02020603050405020304" pitchFamily="18" charset="0"/>
              </a:rPr>
              <a:t> - A human-readable name for the field. If the verbose name isn’t given, Django will automatically create it using the field’s attribute name, converting underscores to spaces.</a:t>
            </a:r>
          </a:p>
          <a:p>
            <a:pPr marL="0" indent="0">
              <a:buNone/>
            </a:pPr>
            <a:r>
              <a:rPr lang="en-US" sz="2000" dirty="0">
                <a:latin typeface="Times New Roman" panose="02020603050405020304" pitchFamily="18" charset="0"/>
                <a:cs typeface="Times New Roman" panose="02020603050405020304" pitchFamily="18" charset="0"/>
              </a:rPr>
              <a:t>Example:- </a:t>
            </a:r>
            <a:r>
              <a:rPr lang="en-US" sz="2000" dirty="0" err="1">
                <a:latin typeface="Times New Roman" panose="02020603050405020304" pitchFamily="18" charset="0"/>
                <a:cs typeface="Times New Roman" panose="02020603050405020304" pitchFamily="18" charset="0"/>
              </a:rPr>
              <a:t>verbose_name</a:t>
            </a:r>
            <a:r>
              <a:rPr lang="en-US" sz="2000" dirty="0">
                <a:latin typeface="Times New Roman" panose="02020603050405020304" pitchFamily="18" charset="0"/>
                <a:cs typeface="Times New Roman" panose="02020603050405020304" pitchFamily="18" charset="0"/>
              </a:rPr>
              <a:t>=‘Student Name’</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db_column</a:t>
            </a:r>
            <a:r>
              <a:rPr lang="en-US" sz="2000" dirty="0">
                <a:latin typeface="Times New Roman" panose="02020603050405020304" pitchFamily="18" charset="0"/>
                <a:cs typeface="Times New Roman" panose="02020603050405020304" pitchFamily="18" charset="0"/>
              </a:rPr>
              <a:t> - The name of the database column to use for this field. If this isn’t given, Django will use the field’s name.</a:t>
            </a:r>
          </a:p>
          <a:p>
            <a:pPr marL="0" indent="0">
              <a:buNone/>
            </a:pPr>
            <a:r>
              <a:rPr lang="en-US" sz="2000" dirty="0">
                <a:latin typeface="Times New Roman" panose="02020603050405020304" pitchFamily="18" charset="0"/>
                <a:cs typeface="Times New Roman" panose="02020603050405020304" pitchFamily="18" charset="0"/>
              </a:rPr>
              <a:t>Example- </a:t>
            </a:r>
            <a:r>
              <a:rPr lang="en-US" sz="2000" dirty="0" err="1">
                <a:latin typeface="Times New Roman" panose="02020603050405020304" pitchFamily="18" charset="0"/>
                <a:cs typeface="Times New Roman" panose="02020603050405020304" pitchFamily="18" charset="0"/>
              </a:rPr>
              <a:t>db_column</a:t>
            </a:r>
            <a:r>
              <a:rPr lang="en-US" sz="2000" dirty="0">
                <a:latin typeface="Times New Roman" panose="02020603050405020304" pitchFamily="18" charset="0"/>
                <a:cs typeface="Times New Roman" panose="02020603050405020304" pitchFamily="18" charset="0"/>
              </a:rPr>
              <a:t> = 'Student Name’</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211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sz="5400" b="1" u="sng" dirty="0">
                <a:latin typeface="Times New Roman" panose="02020603050405020304" pitchFamily="18" charset="0"/>
                <a:cs typeface="Times New Roman" panose="02020603050405020304" pitchFamily="18" charset="0"/>
              </a:rPr>
              <a:t>Built-in Field Options</a:t>
            </a:r>
            <a:endParaRPr lang="en-US" sz="5333"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1295399"/>
            <a:ext cx="10972800" cy="5392783"/>
          </a:xfrm>
        </p:spPr>
        <p:txBody>
          <a:bodyPr>
            <a:normAutofit/>
          </a:bodyPr>
          <a:lstStyle/>
          <a:p>
            <a:pPr marL="0" indent="0">
              <a:buNone/>
            </a:pPr>
            <a:r>
              <a:rPr lang="en-US" sz="2400" dirty="0" err="1">
                <a:latin typeface="Times New Roman" panose="02020603050405020304" pitchFamily="18" charset="0"/>
                <a:cs typeface="Times New Roman" panose="02020603050405020304" pitchFamily="18" charset="0"/>
              </a:rPr>
              <a:t>primary_key</a:t>
            </a:r>
            <a:r>
              <a:rPr lang="en-US" sz="2400" dirty="0">
                <a:latin typeface="Times New Roman" panose="02020603050405020304" pitchFamily="18" charset="0"/>
                <a:cs typeface="Times New Roman" panose="02020603050405020304" pitchFamily="18" charset="0"/>
              </a:rPr>
              <a:t> – If True, this field is the primary key for the model. </a:t>
            </a:r>
          </a:p>
          <a:p>
            <a:pPr marL="0" indent="0">
              <a:buNone/>
            </a:pPr>
            <a:r>
              <a:rPr lang="en-US" sz="2400" dirty="0">
                <a:latin typeface="Times New Roman" panose="02020603050405020304" pitchFamily="18" charset="0"/>
                <a:cs typeface="Times New Roman" panose="02020603050405020304" pitchFamily="18" charset="0"/>
              </a:rPr>
              <a:t>If you don’t specify </a:t>
            </a:r>
            <a:r>
              <a:rPr lang="en-US" sz="2400" dirty="0" err="1">
                <a:latin typeface="Times New Roman" panose="02020603050405020304" pitchFamily="18" charset="0"/>
                <a:cs typeface="Times New Roman" panose="02020603050405020304" pitchFamily="18" charset="0"/>
              </a:rPr>
              <a:t>primary_key</a:t>
            </a:r>
            <a:r>
              <a:rPr lang="en-US" sz="2400" dirty="0">
                <a:latin typeface="Times New Roman" panose="02020603050405020304" pitchFamily="18" charset="0"/>
                <a:cs typeface="Times New Roman" panose="02020603050405020304" pitchFamily="18" charset="0"/>
              </a:rPr>
              <a:t>=True for any field in your model, Django will automatically add an </a:t>
            </a:r>
            <a:r>
              <a:rPr lang="en-US" sz="2400" dirty="0" err="1">
                <a:latin typeface="Times New Roman" panose="02020603050405020304" pitchFamily="18" charset="0"/>
                <a:cs typeface="Times New Roman" panose="02020603050405020304" pitchFamily="18" charset="0"/>
              </a:rPr>
              <a:t>AutoField</a:t>
            </a:r>
            <a:r>
              <a:rPr lang="en-US" sz="2400" dirty="0">
                <a:latin typeface="Times New Roman" panose="02020603050405020304" pitchFamily="18" charset="0"/>
                <a:cs typeface="Times New Roman" panose="02020603050405020304" pitchFamily="18" charset="0"/>
              </a:rPr>
              <a:t> to hold the primary key, so you don’t need to set </a:t>
            </a:r>
            <a:r>
              <a:rPr lang="en-US" sz="2400" dirty="0" err="1">
                <a:latin typeface="Times New Roman" panose="02020603050405020304" pitchFamily="18" charset="0"/>
                <a:cs typeface="Times New Roman" panose="02020603050405020304" pitchFamily="18" charset="0"/>
              </a:rPr>
              <a:t>primary_key</a:t>
            </a:r>
            <a:r>
              <a:rPr lang="en-US" sz="2400" dirty="0">
                <a:latin typeface="Times New Roman" panose="02020603050405020304" pitchFamily="18" charset="0"/>
                <a:cs typeface="Times New Roman" panose="02020603050405020304" pitchFamily="18" charset="0"/>
              </a:rPr>
              <a:t>=True on any of your fields unless you want to override the default primary-key behavior. </a:t>
            </a:r>
          </a:p>
          <a:p>
            <a:pPr marL="0" indent="0">
              <a:buNone/>
            </a:pPr>
            <a:r>
              <a:rPr lang="en-US" sz="2400" dirty="0">
                <a:latin typeface="Times New Roman" panose="02020603050405020304" pitchFamily="18" charset="0"/>
                <a:cs typeface="Times New Roman" panose="02020603050405020304" pitchFamily="18" charset="0"/>
              </a:rPr>
              <a:t>The primary key field is read-only. If you change the value of the primary key on an existing object and then save it, a new object will be created alongside the old one. </a:t>
            </a:r>
            <a:r>
              <a:rPr lang="en-US" sz="2400" dirty="0" err="1">
                <a:latin typeface="Times New Roman" panose="02020603050405020304" pitchFamily="18" charset="0"/>
                <a:cs typeface="Times New Roman" panose="02020603050405020304" pitchFamily="18" charset="0"/>
              </a:rPr>
              <a:t>primary_key</a:t>
            </a:r>
            <a:r>
              <a:rPr lang="en-US" sz="2400" dirty="0">
                <a:latin typeface="Times New Roman" panose="02020603050405020304" pitchFamily="18" charset="0"/>
                <a:cs typeface="Times New Roman" panose="02020603050405020304" pitchFamily="18" charset="0"/>
              </a:rPr>
              <a:t>=True implies null=False and unique=True. Only one primary key is allowed on an object.</a:t>
            </a:r>
          </a:p>
          <a:p>
            <a:pPr marL="0" indent="0">
              <a:buNone/>
            </a:pPr>
            <a:r>
              <a:rPr lang="en-US" sz="2400" dirty="0">
                <a:latin typeface="Times New Roman" panose="02020603050405020304" pitchFamily="18" charset="0"/>
                <a:cs typeface="Times New Roman" panose="02020603050405020304" pitchFamily="18" charset="0"/>
              </a:rPr>
              <a:t>Example:- </a:t>
            </a:r>
            <a:r>
              <a:rPr lang="en-US" sz="2400" dirty="0" err="1">
                <a:latin typeface="Times New Roman" panose="02020603050405020304" pitchFamily="18" charset="0"/>
                <a:cs typeface="Times New Roman" panose="02020603050405020304" pitchFamily="18" charset="0"/>
              </a:rPr>
              <a:t>primary_key</a:t>
            </a:r>
            <a:r>
              <a:rPr lang="en-US" sz="2400" dirty="0">
                <a:latin typeface="Times New Roman" panose="02020603050405020304" pitchFamily="18" charset="0"/>
                <a:cs typeface="Times New Roman" panose="02020603050405020304" pitchFamily="18" charset="0"/>
              </a:rPr>
              <a:t>=True</a:t>
            </a:r>
          </a:p>
        </p:txBody>
      </p:sp>
    </p:spTree>
    <p:extLst>
      <p:ext uri="{BB962C8B-B14F-4D97-AF65-F5344CB8AC3E}">
        <p14:creationId xmlns:p14="http://schemas.microsoft.com/office/powerpoint/2010/main" val="4012594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sz="5400" b="1" u="sng" dirty="0">
                <a:latin typeface="Times New Roman" panose="02020603050405020304" pitchFamily="18" charset="0"/>
                <a:cs typeface="Times New Roman" panose="02020603050405020304" pitchFamily="18" charset="0"/>
              </a:rPr>
              <a:t>Built-in Field Options</a:t>
            </a:r>
            <a:endParaRPr lang="en-US" sz="5333"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1295399"/>
            <a:ext cx="10972800" cy="5392783"/>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unique - If True, this field must be unique throughout the table. </a:t>
            </a:r>
          </a:p>
          <a:p>
            <a:pPr marL="0" indent="0">
              <a:buNone/>
            </a:pPr>
            <a:r>
              <a:rPr lang="en-US" sz="2400" dirty="0">
                <a:latin typeface="Times New Roman" panose="02020603050405020304" pitchFamily="18" charset="0"/>
                <a:cs typeface="Times New Roman" panose="02020603050405020304" pitchFamily="18" charset="0"/>
              </a:rPr>
              <a:t>This is enforced at the database level and by model validation. </a:t>
            </a:r>
          </a:p>
          <a:p>
            <a:pPr marL="0" indent="0">
              <a:buNone/>
            </a:pPr>
            <a:r>
              <a:rPr lang="en-US" sz="2400" dirty="0">
                <a:latin typeface="Times New Roman" panose="02020603050405020304" pitchFamily="18" charset="0"/>
                <a:cs typeface="Times New Roman" panose="02020603050405020304" pitchFamily="18" charset="0"/>
              </a:rPr>
              <a:t>If you try to save a model with a duplicate value in a unique field, a </a:t>
            </a:r>
            <a:r>
              <a:rPr lang="en-US" sz="2400" dirty="0" err="1">
                <a:latin typeface="Times New Roman" panose="02020603050405020304" pitchFamily="18" charset="0"/>
                <a:cs typeface="Times New Roman" panose="02020603050405020304" pitchFamily="18" charset="0"/>
              </a:rPr>
              <a:t>django.db.IntegrityError</a:t>
            </a:r>
            <a:r>
              <a:rPr lang="en-US" sz="2400" dirty="0">
                <a:latin typeface="Times New Roman" panose="02020603050405020304" pitchFamily="18" charset="0"/>
                <a:cs typeface="Times New Roman" panose="02020603050405020304" pitchFamily="18" charset="0"/>
              </a:rPr>
              <a:t> will be raised by the model’s save() method. </a:t>
            </a:r>
          </a:p>
          <a:p>
            <a:pPr marL="0" indent="0">
              <a:buNone/>
            </a:pPr>
            <a:r>
              <a:rPr lang="en-US" sz="2400" dirty="0">
                <a:latin typeface="Times New Roman" panose="02020603050405020304" pitchFamily="18" charset="0"/>
                <a:cs typeface="Times New Roman" panose="02020603050405020304" pitchFamily="18" charset="0"/>
              </a:rPr>
              <a:t>This option is valid on all field types except </a:t>
            </a:r>
            <a:r>
              <a:rPr lang="en-US" sz="2400" dirty="0" err="1">
                <a:latin typeface="Times New Roman" panose="02020603050405020304" pitchFamily="18" charset="0"/>
                <a:cs typeface="Times New Roman" panose="02020603050405020304" pitchFamily="18" charset="0"/>
              </a:rPr>
              <a:t>ManyToManyField</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OneToOneField</a:t>
            </a:r>
            <a:r>
              <a:rPr lang="en-US" sz="2400" dirty="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When unique is True, you don’t need to specify </a:t>
            </a:r>
            <a:r>
              <a:rPr lang="en-US" sz="2400" dirty="0" err="1">
                <a:latin typeface="Times New Roman" panose="02020603050405020304" pitchFamily="18" charset="0"/>
                <a:cs typeface="Times New Roman" panose="02020603050405020304" pitchFamily="18" charset="0"/>
              </a:rPr>
              <a:t>db_index</a:t>
            </a:r>
            <a:r>
              <a:rPr lang="en-US" sz="2400" dirty="0">
                <a:latin typeface="Times New Roman" panose="02020603050405020304" pitchFamily="18" charset="0"/>
                <a:cs typeface="Times New Roman" panose="02020603050405020304" pitchFamily="18" charset="0"/>
              </a:rPr>
              <a:t>, because unique implies the creation of an index.</a:t>
            </a:r>
          </a:p>
          <a:p>
            <a:pPr marL="0" indent="0">
              <a:buNone/>
            </a:pPr>
            <a:r>
              <a:rPr lang="en-US" sz="2400" dirty="0">
                <a:latin typeface="Times New Roman" panose="02020603050405020304" pitchFamily="18" charset="0"/>
                <a:cs typeface="Times New Roman" panose="02020603050405020304" pitchFamily="18" charset="0"/>
              </a:rPr>
              <a:t>Example:- unique=True</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4054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sz="5400" b="1" u="sng" dirty="0">
                <a:latin typeface="Times New Roman" panose="02020603050405020304" pitchFamily="18" charset="0"/>
                <a:cs typeface="Times New Roman" panose="02020603050405020304" pitchFamily="18" charset="0"/>
              </a:rPr>
              <a:t>Built-in Field Types</a:t>
            </a:r>
            <a:endParaRPr lang="en-US" sz="5333"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1295399"/>
            <a:ext cx="10972800" cy="5392783"/>
          </a:xfrm>
        </p:spPr>
        <p:txBody>
          <a:bodyPr>
            <a:normAutofit/>
          </a:bodyPr>
          <a:lstStyle/>
          <a:p>
            <a:pPr marL="0" indent="0">
              <a:buNone/>
            </a:pPr>
            <a:r>
              <a:rPr lang="en-US" sz="2400" dirty="0" err="1">
                <a:latin typeface="Times New Roman" panose="02020603050405020304" pitchFamily="18" charset="0"/>
                <a:cs typeface="Times New Roman" panose="02020603050405020304" pitchFamily="18" charset="0"/>
              </a:rPr>
              <a:t>IntegerField</a:t>
            </a:r>
            <a:r>
              <a:rPr lang="en-US" sz="2400" dirty="0">
                <a:latin typeface="Times New Roman" panose="02020603050405020304" pitchFamily="18" charset="0"/>
                <a:cs typeface="Times New Roman" panose="02020603050405020304" pitchFamily="18" charset="0"/>
              </a:rPr>
              <a:t> - An integer. Values from -2147483648 to 2147483647 are safe in all databases supported by Django. It uses </a:t>
            </a:r>
            <a:r>
              <a:rPr lang="en-US" sz="2400" dirty="0" err="1">
                <a:latin typeface="Times New Roman" panose="02020603050405020304" pitchFamily="18" charset="0"/>
                <a:cs typeface="Times New Roman" panose="02020603050405020304" pitchFamily="18" charset="0"/>
              </a:rPr>
              <a:t>MinValueValidator</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MaxValueValidator</a:t>
            </a:r>
            <a:r>
              <a:rPr lang="en-US" sz="2400" dirty="0">
                <a:latin typeface="Times New Roman" panose="02020603050405020304" pitchFamily="18" charset="0"/>
                <a:cs typeface="Times New Roman" panose="02020603050405020304" pitchFamily="18" charset="0"/>
              </a:rPr>
              <a:t> to validate the input based on the values that the default database supports. The default form widget for this field is a </a:t>
            </a:r>
            <a:r>
              <a:rPr lang="en-US" sz="2400" dirty="0" err="1">
                <a:latin typeface="Times New Roman" panose="02020603050405020304" pitchFamily="18" charset="0"/>
                <a:cs typeface="Times New Roman" panose="02020603050405020304" pitchFamily="18" charset="0"/>
              </a:rPr>
              <a:t>NumberInput</a:t>
            </a:r>
            <a:r>
              <a:rPr lang="en-US" sz="2400" dirty="0">
                <a:latin typeface="Times New Roman" panose="02020603050405020304" pitchFamily="18" charset="0"/>
                <a:cs typeface="Times New Roman" panose="02020603050405020304" pitchFamily="18" charset="0"/>
              </a:rPr>
              <a:t> when localize is False or </a:t>
            </a:r>
            <a:r>
              <a:rPr lang="en-US" sz="2400" dirty="0" err="1">
                <a:latin typeface="Times New Roman" panose="02020603050405020304" pitchFamily="18" charset="0"/>
                <a:cs typeface="Times New Roman" panose="02020603050405020304" pitchFamily="18" charset="0"/>
              </a:rPr>
              <a:t>TextInput</a:t>
            </a:r>
            <a:r>
              <a:rPr lang="en-US" sz="2400" dirty="0">
                <a:latin typeface="Times New Roman" panose="02020603050405020304" pitchFamily="18" charset="0"/>
                <a:cs typeface="Times New Roman" panose="02020603050405020304" pitchFamily="18" charset="0"/>
              </a:rPr>
              <a:t> otherwise.</a:t>
            </a:r>
          </a:p>
          <a:p>
            <a:pPr marL="0" indent="0">
              <a:buNone/>
            </a:pPr>
            <a:r>
              <a:rPr lang="en-US" sz="2400" dirty="0">
                <a:latin typeface="Times New Roman" panose="02020603050405020304" pitchFamily="18" charset="0"/>
                <a:cs typeface="Times New Roman" panose="02020603050405020304" pitchFamily="18" charset="0"/>
              </a:rPr>
              <a:t>Example:- roll = </a:t>
            </a:r>
            <a:r>
              <a:rPr lang="en-US" sz="2400" dirty="0" err="1">
                <a:latin typeface="Times New Roman" panose="02020603050405020304" pitchFamily="18" charset="0"/>
                <a:cs typeface="Times New Roman" panose="02020603050405020304" pitchFamily="18" charset="0"/>
              </a:rPr>
              <a:t>models.IntegerField</a:t>
            </a:r>
            <a:r>
              <a:rPr lang="en-US" sz="2400" dirty="0">
                <a:latin typeface="Times New Roman" panose="02020603050405020304" pitchFamily="18" charset="0"/>
                <a:cs typeface="Times New Roman" panose="02020603050405020304" pitchFamily="18" charset="0"/>
              </a:rPr>
              <a:t>()</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err="1">
                <a:latin typeface="Times New Roman" panose="02020603050405020304" pitchFamily="18" charset="0"/>
                <a:cs typeface="Times New Roman" panose="02020603050405020304" pitchFamily="18" charset="0"/>
              </a:rPr>
              <a:t>BigIntegerField</a:t>
            </a:r>
            <a:r>
              <a:rPr lang="en-US" sz="2400" dirty="0">
                <a:latin typeface="Times New Roman" panose="02020603050405020304" pitchFamily="18" charset="0"/>
                <a:cs typeface="Times New Roman" panose="02020603050405020304" pitchFamily="18" charset="0"/>
              </a:rPr>
              <a:t> - A 64-bit integer, much like an </a:t>
            </a:r>
            <a:r>
              <a:rPr lang="en-US" sz="2400" dirty="0" err="1">
                <a:latin typeface="Times New Roman" panose="02020603050405020304" pitchFamily="18" charset="0"/>
                <a:cs typeface="Times New Roman" panose="02020603050405020304" pitchFamily="18" charset="0"/>
              </a:rPr>
              <a:t>IntegerField</a:t>
            </a:r>
            <a:r>
              <a:rPr lang="en-US" sz="2400" dirty="0">
                <a:latin typeface="Times New Roman" panose="02020603050405020304" pitchFamily="18" charset="0"/>
                <a:cs typeface="Times New Roman" panose="02020603050405020304" pitchFamily="18" charset="0"/>
              </a:rPr>
              <a:t> except that it is guaranteed to fit numbers from -9223372036854775808 to 9223372036854775807. The default form widget for this field is a </a:t>
            </a:r>
            <a:r>
              <a:rPr lang="en-US" sz="2400" dirty="0" err="1">
                <a:latin typeface="Times New Roman" panose="02020603050405020304" pitchFamily="18" charset="0"/>
                <a:cs typeface="Times New Roman" panose="02020603050405020304" pitchFamily="18" charset="0"/>
              </a:rPr>
              <a:t>TextInput</a:t>
            </a:r>
            <a:r>
              <a:rPr lang="en-US" sz="2400" dirty="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Example:- mobile = </a:t>
            </a:r>
            <a:r>
              <a:rPr lang="en-US" sz="2400" dirty="0" err="1">
                <a:latin typeface="Times New Roman" panose="02020603050405020304" pitchFamily="18" charset="0"/>
                <a:cs typeface="Times New Roman" panose="02020603050405020304" pitchFamily="18" charset="0"/>
              </a:rPr>
              <a:t>models.BigIntegerField</a:t>
            </a:r>
            <a:r>
              <a:rPr lang="en-US" sz="2400" dirty="0">
                <a:latin typeface="Times New Roman" panose="02020603050405020304" pitchFamily="18" charset="0"/>
                <a:cs typeface="Times New Roman" panose="02020603050405020304" pitchFamily="18" charset="0"/>
              </a:rPr>
              <a:t>()</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7163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sz="5400" b="1" u="sng" dirty="0">
                <a:latin typeface="Times New Roman" panose="02020603050405020304" pitchFamily="18" charset="0"/>
                <a:cs typeface="Times New Roman" panose="02020603050405020304" pitchFamily="18" charset="0"/>
              </a:rPr>
              <a:t>Built-in Field Types</a:t>
            </a:r>
            <a:endParaRPr lang="en-US" sz="5333"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1295399"/>
            <a:ext cx="10972800" cy="5392783"/>
          </a:xfrm>
        </p:spPr>
        <p:txBody>
          <a:bodyPr>
            <a:normAutofit/>
          </a:bodyPr>
          <a:lstStyle/>
          <a:p>
            <a:pPr marL="0" indent="0">
              <a:buNone/>
            </a:pPr>
            <a:r>
              <a:rPr lang="en-US" sz="2400" dirty="0" err="1">
                <a:latin typeface="Times New Roman" panose="02020603050405020304" pitchFamily="18" charset="0"/>
                <a:cs typeface="Times New Roman" panose="02020603050405020304" pitchFamily="18" charset="0"/>
              </a:rPr>
              <a:t>AutoField</a:t>
            </a:r>
            <a:r>
              <a:rPr lang="en-US" sz="2400" dirty="0">
                <a:latin typeface="Times New Roman" panose="02020603050405020304" pitchFamily="18" charset="0"/>
                <a:cs typeface="Times New Roman" panose="02020603050405020304" pitchFamily="18" charset="0"/>
              </a:rPr>
              <a:t> - An </a:t>
            </a:r>
            <a:r>
              <a:rPr lang="en-US" sz="2400" dirty="0" err="1">
                <a:latin typeface="Times New Roman" panose="02020603050405020304" pitchFamily="18" charset="0"/>
                <a:cs typeface="Times New Roman" panose="02020603050405020304" pitchFamily="18" charset="0"/>
              </a:rPr>
              <a:t>IntegerField</a:t>
            </a:r>
            <a:r>
              <a:rPr lang="en-US" sz="2400" dirty="0">
                <a:latin typeface="Times New Roman" panose="02020603050405020304" pitchFamily="18" charset="0"/>
                <a:cs typeface="Times New Roman" panose="02020603050405020304" pitchFamily="18" charset="0"/>
              </a:rPr>
              <a:t> that automatically increments according to available IDs. You usually won’t need to use this directly; a primary key field will automatically be added to your model if you don’t specify.</a:t>
            </a:r>
          </a:p>
          <a:p>
            <a:pPr marL="0" indent="0">
              <a:buNone/>
            </a:pPr>
            <a:r>
              <a:rPr lang="en-US" sz="2400" dirty="0">
                <a:latin typeface="Times New Roman" panose="02020603050405020304" pitchFamily="18" charset="0"/>
                <a:cs typeface="Times New Roman" panose="02020603050405020304" pitchFamily="18" charset="0"/>
              </a:rPr>
              <a:t>Example:- </a:t>
            </a:r>
            <a:r>
              <a:rPr lang="en-US" sz="2400" dirty="0" err="1">
                <a:latin typeface="Times New Roman" panose="02020603050405020304" pitchFamily="18" charset="0"/>
                <a:cs typeface="Times New Roman" panose="02020603050405020304" pitchFamily="18" charset="0"/>
              </a:rPr>
              <a:t>stuid</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models.AutoField</a:t>
            </a:r>
            <a:r>
              <a:rPr lang="en-US" sz="2400" dirty="0">
                <a:latin typeface="Times New Roman" panose="02020603050405020304" pitchFamily="18" charset="0"/>
                <a:cs typeface="Times New Roman" panose="02020603050405020304" pitchFamily="18" charset="0"/>
              </a:rPr>
              <a:t>()</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err="1">
                <a:latin typeface="Times New Roman" panose="02020603050405020304" pitchFamily="18" charset="0"/>
                <a:cs typeface="Times New Roman" panose="02020603050405020304" pitchFamily="18" charset="0"/>
              </a:rPr>
              <a:t>FloatField</a:t>
            </a:r>
            <a:r>
              <a:rPr lang="en-US" sz="2400" dirty="0">
                <a:latin typeface="Times New Roman" panose="02020603050405020304" pitchFamily="18" charset="0"/>
                <a:cs typeface="Times New Roman" panose="02020603050405020304" pitchFamily="18" charset="0"/>
              </a:rPr>
              <a:t> - A floating-point number represented in Python by a float instance. The default form widget for this field is a </a:t>
            </a:r>
            <a:r>
              <a:rPr lang="en-US" sz="2400" dirty="0" err="1">
                <a:latin typeface="Times New Roman" panose="02020603050405020304" pitchFamily="18" charset="0"/>
                <a:cs typeface="Times New Roman" panose="02020603050405020304" pitchFamily="18" charset="0"/>
              </a:rPr>
              <a:t>NumberInput</a:t>
            </a:r>
            <a:r>
              <a:rPr lang="en-US" sz="2400" dirty="0">
                <a:latin typeface="Times New Roman" panose="02020603050405020304" pitchFamily="18" charset="0"/>
                <a:cs typeface="Times New Roman" panose="02020603050405020304" pitchFamily="18" charset="0"/>
              </a:rPr>
              <a:t> when localize is False or </a:t>
            </a:r>
            <a:r>
              <a:rPr lang="en-US" sz="2400" dirty="0" err="1">
                <a:latin typeface="Times New Roman" panose="02020603050405020304" pitchFamily="18" charset="0"/>
                <a:cs typeface="Times New Roman" panose="02020603050405020304" pitchFamily="18" charset="0"/>
              </a:rPr>
              <a:t>TextInput</a:t>
            </a:r>
            <a:r>
              <a:rPr lang="en-US" sz="2400" dirty="0">
                <a:latin typeface="Times New Roman" panose="02020603050405020304" pitchFamily="18" charset="0"/>
                <a:cs typeface="Times New Roman" panose="02020603050405020304" pitchFamily="18" charset="0"/>
              </a:rPr>
              <a:t> otherwise.</a:t>
            </a:r>
          </a:p>
          <a:p>
            <a:pPr marL="0" indent="0">
              <a:buNone/>
            </a:pPr>
            <a:r>
              <a:rPr lang="en-US" sz="2400" dirty="0">
                <a:latin typeface="Times New Roman" panose="02020603050405020304" pitchFamily="18" charset="0"/>
                <a:cs typeface="Times New Roman" panose="02020603050405020304" pitchFamily="18" charset="0"/>
              </a:rPr>
              <a:t>Example:- fees = </a:t>
            </a:r>
            <a:r>
              <a:rPr lang="en-US" sz="2400" dirty="0" err="1">
                <a:latin typeface="Times New Roman" panose="02020603050405020304" pitchFamily="18" charset="0"/>
                <a:cs typeface="Times New Roman" panose="02020603050405020304" pitchFamily="18" charset="0"/>
              </a:rPr>
              <a:t>models.FloatField</a:t>
            </a:r>
            <a:r>
              <a:rPr lang="en-US" sz="2400" dirty="0">
                <a:latin typeface="Times New Roman" panose="02020603050405020304" pitchFamily="18" charset="0"/>
                <a:cs typeface="Times New Roman" panose="02020603050405020304" pitchFamily="18" charset="0"/>
              </a:rPr>
              <a:t>()</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970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sz="5400" b="1" u="sng" dirty="0">
                <a:latin typeface="Times New Roman" panose="02020603050405020304" pitchFamily="18" charset="0"/>
                <a:cs typeface="Times New Roman" panose="02020603050405020304" pitchFamily="18" charset="0"/>
              </a:rPr>
              <a:t>Model Class</a:t>
            </a:r>
            <a:endParaRPr lang="en-US" sz="5333"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1295399"/>
            <a:ext cx="10972800" cy="5392783"/>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Model class is a class which will represent a table in database.</a:t>
            </a:r>
          </a:p>
          <a:p>
            <a:pPr marL="0" indent="0">
              <a:buNone/>
            </a:pPr>
            <a:r>
              <a:rPr lang="en-US" sz="2400" dirty="0">
                <a:latin typeface="Times New Roman" panose="02020603050405020304" pitchFamily="18" charset="0"/>
                <a:cs typeface="Times New Roman" panose="02020603050405020304" pitchFamily="18" charset="0"/>
              </a:rPr>
              <a:t>Each model is a Python class that subclasses </a:t>
            </a:r>
            <a:r>
              <a:rPr lang="en-US" sz="2400" dirty="0" err="1">
                <a:latin typeface="Times New Roman" panose="02020603050405020304" pitchFamily="18" charset="0"/>
                <a:cs typeface="Times New Roman" panose="02020603050405020304" pitchFamily="18" charset="0"/>
              </a:rPr>
              <a:t>django.db.models.Model</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Each attribute of the model represents a database field.</a:t>
            </a:r>
          </a:p>
          <a:p>
            <a:pPr marL="0" indent="0">
              <a:buNone/>
            </a:pPr>
            <a:r>
              <a:rPr lang="en-US" sz="2400" dirty="0">
                <a:latin typeface="Times New Roman" panose="02020603050405020304" pitchFamily="18" charset="0"/>
                <a:cs typeface="Times New Roman" panose="02020603050405020304" pitchFamily="18" charset="0"/>
              </a:rPr>
              <a:t>With all of this, Django gives you an automatically-generated database-access API Django provides built-in database by default that is </a:t>
            </a:r>
            <a:r>
              <a:rPr lang="en-US" sz="2400" dirty="0" err="1">
                <a:latin typeface="Times New Roman" panose="02020603050405020304" pitchFamily="18" charset="0"/>
                <a:cs typeface="Times New Roman" panose="02020603050405020304" pitchFamily="18" charset="0"/>
              </a:rPr>
              <a:t>sqlite</a:t>
            </a:r>
            <a:r>
              <a:rPr lang="en-US" sz="2400" dirty="0">
                <a:latin typeface="Times New Roman" panose="02020603050405020304" pitchFamily="18" charset="0"/>
                <a:cs typeface="Times New Roman" panose="02020603050405020304" pitchFamily="18" charset="0"/>
              </a:rPr>
              <a:t> database.</a:t>
            </a:r>
          </a:p>
          <a:p>
            <a:pPr marL="0" indent="0">
              <a:buNone/>
            </a:pPr>
            <a:r>
              <a:rPr lang="en-US" sz="2400" dirty="0">
                <a:latin typeface="Times New Roman" panose="02020603050405020304" pitchFamily="18" charset="0"/>
                <a:cs typeface="Times New Roman" panose="02020603050405020304" pitchFamily="18" charset="0"/>
              </a:rPr>
              <a:t>We can use other database like MySQL, Oracle SQL etc.</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1009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sz="5400" b="1" u="sng" dirty="0">
                <a:latin typeface="Times New Roman" panose="02020603050405020304" pitchFamily="18" charset="0"/>
                <a:cs typeface="Times New Roman" panose="02020603050405020304" pitchFamily="18" charset="0"/>
              </a:rPr>
              <a:t>Built-in Field Types</a:t>
            </a:r>
            <a:endParaRPr lang="en-US" sz="5333"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1295399"/>
            <a:ext cx="10972800" cy="5392783"/>
          </a:xfrm>
        </p:spPr>
        <p:txBody>
          <a:bodyPr>
            <a:normAutofit/>
          </a:bodyPr>
          <a:lstStyle/>
          <a:p>
            <a:pPr marL="0" indent="0">
              <a:buNone/>
            </a:pPr>
            <a:r>
              <a:rPr lang="en-US" sz="2400" dirty="0" err="1">
                <a:latin typeface="Times New Roman" panose="02020603050405020304" pitchFamily="18" charset="0"/>
                <a:cs typeface="Times New Roman" panose="02020603050405020304" pitchFamily="18" charset="0"/>
              </a:rPr>
              <a:t>CharField</a:t>
            </a:r>
            <a:r>
              <a:rPr lang="en-US" sz="2400" dirty="0">
                <a:latin typeface="Times New Roman" panose="02020603050405020304" pitchFamily="18" charset="0"/>
                <a:cs typeface="Times New Roman" panose="02020603050405020304" pitchFamily="18" charset="0"/>
              </a:rPr>
              <a:t> - A string field, for small- to large-sized strings. For large amounts of text, use </a:t>
            </a:r>
            <a:r>
              <a:rPr lang="en-US" sz="2400" dirty="0" err="1">
                <a:latin typeface="Times New Roman" panose="02020603050405020304" pitchFamily="18" charset="0"/>
                <a:cs typeface="Times New Roman" panose="02020603050405020304" pitchFamily="18" charset="0"/>
              </a:rPr>
              <a:t>TextField</a:t>
            </a:r>
            <a:r>
              <a:rPr lang="en-US" sz="2400" dirty="0">
                <a:latin typeface="Times New Roman" panose="02020603050405020304" pitchFamily="18" charset="0"/>
                <a:cs typeface="Times New Roman" panose="02020603050405020304" pitchFamily="18" charset="0"/>
              </a:rPr>
              <a:t>. The default form widget for this field is a </a:t>
            </a:r>
            <a:r>
              <a:rPr lang="en-US" sz="2400" dirty="0" err="1">
                <a:latin typeface="Times New Roman" panose="02020603050405020304" pitchFamily="18" charset="0"/>
                <a:cs typeface="Times New Roman" panose="02020603050405020304" pitchFamily="18" charset="0"/>
              </a:rPr>
              <a:t>TextInput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CharField</a:t>
            </a:r>
            <a:r>
              <a:rPr lang="en-US" sz="2400" dirty="0">
                <a:latin typeface="Times New Roman" panose="02020603050405020304" pitchFamily="18" charset="0"/>
                <a:cs typeface="Times New Roman" panose="02020603050405020304" pitchFamily="18" charset="0"/>
              </a:rPr>
              <a:t> has one extra required argument: </a:t>
            </a:r>
            <a:r>
              <a:rPr lang="en-US" sz="2400" dirty="0" err="1">
                <a:latin typeface="Times New Roman" panose="02020603050405020304" pitchFamily="18" charset="0"/>
                <a:cs typeface="Times New Roman" panose="02020603050405020304" pitchFamily="18" charset="0"/>
              </a:rPr>
              <a:t>max_length</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The maximum length (in characters) of the field.</a:t>
            </a:r>
          </a:p>
          <a:p>
            <a:pPr marL="0" indent="0">
              <a:buNone/>
            </a:pPr>
            <a:r>
              <a:rPr lang="en-US" sz="2400" dirty="0">
                <a:latin typeface="Times New Roman" panose="02020603050405020304" pitchFamily="18" charset="0"/>
                <a:cs typeface="Times New Roman" panose="02020603050405020304" pitchFamily="18" charset="0"/>
              </a:rPr>
              <a:t>Example:-  </a:t>
            </a:r>
            <a:r>
              <a:rPr lang="en-US" sz="2400" dirty="0" err="1">
                <a:latin typeface="Times New Roman" panose="02020603050405020304" pitchFamily="18" charset="0"/>
                <a:cs typeface="Times New Roman" panose="02020603050405020304" pitchFamily="18" charset="0"/>
              </a:rPr>
              <a:t>first_name</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models.CharField</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max_length</a:t>
            </a:r>
            <a:r>
              <a:rPr lang="en-US" sz="2400" dirty="0">
                <a:latin typeface="Times New Roman" panose="02020603050405020304" pitchFamily="18" charset="0"/>
                <a:cs typeface="Times New Roman" panose="02020603050405020304" pitchFamily="18" charset="0"/>
              </a:rPr>
              <a:t>=30)</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err="1">
                <a:latin typeface="Times New Roman" panose="02020603050405020304" pitchFamily="18" charset="0"/>
                <a:cs typeface="Times New Roman" panose="02020603050405020304" pitchFamily="18" charset="0"/>
              </a:rPr>
              <a:t>TextField</a:t>
            </a:r>
            <a:r>
              <a:rPr lang="en-US" sz="2400" dirty="0">
                <a:latin typeface="Times New Roman" panose="02020603050405020304" pitchFamily="18" charset="0"/>
                <a:cs typeface="Times New Roman" panose="02020603050405020304" pitchFamily="18" charset="0"/>
              </a:rPr>
              <a:t> - A large text field. The default form widget for this field is a </a:t>
            </a:r>
            <a:r>
              <a:rPr lang="en-US" sz="2400" dirty="0" err="1">
                <a:latin typeface="Times New Roman" panose="02020603050405020304" pitchFamily="18" charset="0"/>
                <a:cs typeface="Times New Roman" panose="02020603050405020304" pitchFamily="18" charset="0"/>
              </a:rPr>
              <a:t>Textarea</a:t>
            </a:r>
            <a:r>
              <a:rPr lang="en-US" sz="2400" dirty="0">
                <a:latin typeface="Times New Roman" panose="02020603050405020304" pitchFamily="18" charset="0"/>
                <a:cs typeface="Times New Roman" panose="02020603050405020304" pitchFamily="18" charset="0"/>
              </a:rPr>
              <a:t>. If you specify a </a:t>
            </a:r>
            <a:r>
              <a:rPr lang="en-US" sz="2400" dirty="0" err="1">
                <a:latin typeface="Times New Roman" panose="02020603050405020304" pitchFamily="18" charset="0"/>
                <a:cs typeface="Times New Roman" panose="02020603050405020304" pitchFamily="18" charset="0"/>
              </a:rPr>
              <a:t>max_length</a:t>
            </a:r>
            <a:r>
              <a:rPr lang="en-US" sz="2400" dirty="0">
                <a:latin typeface="Times New Roman" panose="02020603050405020304" pitchFamily="18" charset="0"/>
                <a:cs typeface="Times New Roman" panose="02020603050405020304" pitchFamily="18" charset="0"/>
              </a:rPr>
              <a:t> attribute, it will be reflected in the </a:t>
            </a:r>
            <a:r>
              <a:rPr lang="en-US" sz="2400" dirty="0" err="1">
                <a:latin typeface="Times New Roman" panose="02020603050405020304" pitchFamily="18" charset="0"/>
                <a:cs typeface="Times New Roman" panose="02020603050405020304" pitchFamily="18" charset="0"/>
              </a:rPr>
              <a:t>Textarea</a:t>
            </a:r>
            <a:r>
              <a:rPr lang="en-US" sz="2400" dirty="0">
                <a:latin typeface="Times New Roman" panose="02020603050405020304" pitchFamily="18" charset="0"/>
                <a:cs typeface="Times New Roman" panose="02020603050405020304" pitchFamily="18" charset="0"/>
              </a:rPr>
              <a:t> widget of the auto-generated form field. However it is not enforced at the model or database level. Use a </a:t>
            </a:r>
            <a:r>
              <a:rPr lang="en-US" sz="2400" dirty="0" err="1">
                <a:latin typeface="Times New Roman" panose="02020603050405020304" pitchFamily="18" charset="0"/>
                <a:cs typeface="Times New Roman" panose="02020603050405020304" pitchFamily="18" charset="0"/>
              </a:rPr>
              <a:t>CharField</a:t>
            </a:r>
            <a:r>
              <a:rPr lang="en-US" sz="2400" dirty="0">
                <a:latin typeface="Times New Roman" panose="02020603050405020304" pitchFamily="18" charset="0"/>
                <a:cs typeface="Times New Roman" panose="02020603050405020304" pitchFamily="18" charset="0"/>
              </a:rPr>
              <a:t> for that.</a:t>
            </a:r>
          </a:p>
          <a:p>
            <a:pPr marL="0" indent="0">
              <a:buNone/>
            </a:pPr>
            <a:r>
              <a:rPr lang="en-US" sz="2400" dirty="0">
                <a:latin typeface="Times New Roman" panose="02020603050405020304" pitchFamily="18" charset="0"/>
                <a:cs typeface="Times New Roman" panose="02020603050405020304" pitchFamily="18" charset="0"/>
              </a:rPr>
              <a:t>Example:- description = </a:t>
            </a:r>
            <a:r>
              <a:rPr lang="en-US" sz="2400" dirty="0" err="1">
                <a:latin typeface="Times New Roman" panose="02020603050405020304" pitchFamily="18" charset="0"/>
                <a:cs typeface="Times New Roman" panose="02020603050405020304" pitchFamily="18" charset="0"/>
              </a:rPr>
              <a:t>models.TextField</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max_length</a:t>
            </a:r>
            <a:r>
              <a:rPr lang="en-US" sz="2400" dirty="0">
                <a:latin typeface="Times New Roman" panose="02020603050405020304" pitchFamily="18" charset="0"/>
                <a:cs typeface="Times New Roman" panose="02020603050405020304" pitchFamily="18" charset="0"/>
              </a:rPr>
              <a:t>=150)</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3105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sz="5400" b="1" u="sng" dirty="0">
                <a:latin typeface="Times New Roman" panose="02020603050405020304" pitchFamily="18" charset="0"/>
                <a:cs typeface="Times New Roman" panose="02020603050405020304" pitchFamily="18" charset="0"/>
              </a:rPr>
              <a:t>Built-in Field Types</a:t>
            </a:r>
            <a:endParaRPr lang="en-US" sz="5333"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1295399"/>
            <a:ext cx="10972800" cy="5392783"/>
          </a:xfrm>
        </p:spPr>
        <p:txBody>
          <a:bodyPr>
            <a:normAutofit/>
          </a:bodyPr>
          <a:lstStyle/>
          <a:p>
            <a:pPr marL="0" indent="0">
              <a:buNone/>
            </a:pPr>
            <a:r>
              <a:rPr lang="en-US" sz="2400" dirty="0" err="1">
                <a:latin typeface="Times New Roman" panose="02020603050405020304" pitchFamily="18" charset="0"/>
                <a:cs typeface="Times New Roman" panose="02020603050405020304" pitchFamily="18" charset="0"/>
              </a:rPr>
              <a:t>BooleanField</a:t>
            </a:r>
            <a:r>
              <a:rPr lang="en-US" sz="2400" dirty="0">
                <a:latin typeface="Times New Roman" panose="02020603050405020304" pitchFamily="18" charset="0"/>
                <a:cs typeface="Times New Roman" panose="02020603050405020304" pitchFamily="18" charset="0"/>
              </a:rPr>
              <a:t> - A true/false field. The default form widget for this field is </a:t>
            </a:r>
            <a:r>
              <a:rPr lang="en-US" sz="2400" dirty="0" err="1">
                <a:latin typeface="Times New Roman" panose="02020603050405020304" pitchFamily="18" charset="0"/>
                <a:cs typeface="Times New Roman" panose="02020603050405020304" pitchFamily="18" charset="0"/>
              </a:rPr>
              <a:t>CheckboxInput</a:t>
            </a:r>
            <a:r>
              <a:rPr lang="en-US" sz="2400" dirty="0">
                <a:latin typeface="Times New Roman" panose="02020603050405020304" pitchFamily="18" charset="0"/>
                <a:cs typeface="Times New Roman" panose="02020603050405020304" pitchFamily="18" charset="0"/>
              </a:rPr>
              <a:t>, or </a:t>
            </a:r>
            <a:r>
              <a:rPr lang="en-US" sz="2400" dirty="0" err="1">
                <a:latin typeface="Times New Roman" panose="02020603050405020304" pitchFamily="18" charset="0"/>
                <a:cs typeface="Times New Roman" panose="02020603050405020304" pitchFamily="18" charset="0"/>
              </a:rPr>
              <a:t>NullBooleanSelect</a:t>
            </a:r>
            <a:r>
              <a:rPr lang="en-US" sz="2400" dirty="0">
                <a:latin typeface="Times New Roman" panose="02020603050405020304" pitchFamily="18" charset="0"/>
                <a:cs typeface="Times New Roman" panose="02020603050405020304" pitchFamily="18" charset="0"/>
              </a:rPr>
              <a:t> if null=True.</a:t>
            </a:r>
          </a:p>
          <a:p>
            <a:pPr marL="0" indent="0">
              <a:buNone/>
            </a:pPr>
            <a:r>
              <a:rPr lang="en-US" sz="2400" dirty="0">
                <a:latin typeface="Times New Roman" panose="02020603050405020304" pitchFamily="18" charset="0"/>
                <a:cs typeface="Times New Roman" panose="02020603050405020304" pitchFamily="18" charset="0"/>
              </a:rPr>
              <a:t>The default value of </a:t>
            </a:r>
            <a:r>
              <a:rPr lang="en-US" sz="2400" dirty="0" err="1">
                <a:latin typeface="Times New Roman" panose="02020603050405020304" pitchFamily="18" charset="0"/>
                <a:cs typeface="Times New Roman" panose="02020603050405020304" pitchFamily="18" charset="0"/>
              </a:rPr>
              <a:t>BooleanField</a:t>
            </a:r>
            <a:r>
              <a:rPr lang="en-US" sz="2400" dirty="0">
                <a:latin typeface="Times New Roman" panose="02020603050405020304" pitchFamily="18" charset="0"/>
                <a:cs typeface="Times New Roman" panose="02020603050405020304" pitchFamily="18" charset="0"/>
              </a:rPr>
              <a:t> is None when </a:t>
            </a:r>
            <a:r>
              <a:rPr lang="en-US" sz="2400" dirty="0" err="1">
                <a:latin typeface="Times New Roman" panose="02020603050405020304" pitchFamily="18" charset="0"/>
                <a:cs typeface="Times New Roman" panose="02020603050405020304" pitchFamily="18" charset="0"/>
              </a:rPr>
              <a:t>Field.default</a:t>
            </a:r>
            <a:r>
              <a:rPr lang="en-US" sz="2400" dirty="0">
                <a:latin typeface="Times New Roman" panose="02020603050405020304" pitchFamily="18" charset="0"/>
                <a:cs typeface="Times New Roman" panose="02020603050405020304" pitchFamily="18" charset="0"/>
              </a:rPr>
              <a:t> isn’t defined.</a:t>
            </a:r>
          </a:p>
          <a:p>
            <a:pPr marL="0" indent="0">
              <a:buNone/>
            </a:pPr>
            <a:r>
              <a:rPr lang="en-US" sz="2400" dirty="0">
                <a:latin typeface="Times New Roman" panose="02020603050405020304" pitchFamily="18" charset="0"/>
                <a:cs typeface="Times New Roman" panose="02020603050405020304" pitchFamily="18" charset="0"/>
              </a:rPr>
              <a:t>Example:- status = </a:t>
            </a:r>
            <a:r>
              <a:rPr lang="en-US" sz="2400" dirty="0" err="1">
                <a:latin typeface="Times New Roman" panose="02020603050405020304" pitchFamily="18" charset="0"/>
                <a:cs typeface="Times New Roman" panose="02020603050405020304" pitchFamily="18" charset="0"/>
              </a:rPr>
              <a:t>models.BooleanField</a:t>
            </a:r>
            <a:r>
              <a:rPr lang="en-US" sz="2400" dirty="0">
                <a:latin typeface="Times New Roman" panose="02020603050405020304" pitchFamily="18" charset="0"/>
                <a:cs typeface="Times New Roman" panose="02020603050405020304" pitchFamily="18" charset="0"/>
              </a:rPr>
              <a:t>()</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err="1">
                <a:latin typeface="Times New Roman" panose="02020603050405020304" pitchFamily="18" charset="0"/>
                <a:cs typeface="Times New Roman" panose="02020603050405020304" pitchFamily="18" charset="0"/>
              </a:rPr>
              <a:t>EmailField</a:t>
            </a:r>
            <a:r>
              <a:rPr lang="en-US" sz="2400" dirty="0">
                <a:latin typeface="Times New Roman" panose="02020603050405020304" pitchFamily="18" charset="0"/>
                <a:cs typeface="Times New Roman" panose="02020603050405020304" pitchFamily="18" charset="0"/>
              </a:rPr>
              <a:t> - A </a:t>
            </a:r>
            <a:r>
              <a:rPr lang="en-US" sz="2400" dirty="0" err="1">
                <a:latin typeface="Times New Roman" panose="02020603050405020304" pitchFamily="18" charset="0"/>
                <a:cs typeface="Times New Roman" panose="02020603050405020304" pitchFamily="18" charset="0"/>
              </a:rPr>
              <a:t>CharField</a:t>
            </a:r>
            <a:r>
              <a:rPr lang="en-US" sz="2400" dirty="0">
                <a:latin typeface="Times New Roman" panose="02020603050405020304" pitchFamily="18" charset="0"/>
                <a:cs typeface="Times New Roman" panose="02020603050405020304" pitchFamily="18" charset="0"/>
              </a:rPr>
              <a:t> that checks that the value is a valid email address using </a:t>
            </a:r>
            <a:r>
              <a:rPr lang="en-US" sz="2400" dirty="0" err="1">
                <a:latin typeface="Times New Roman" panose="02020603050405020304" pitchFamily="18" charset="0"/>
                <a:cs typeface="Times New Roman" panose="02020603050405020304" pitchFamily="18" charset="0"/>
              </a:rPr>
              <a:t>EmailValidator</a:t>
            </a:r>
            <a:r>
              <a:rPr lang="en-US" sz="2400" dirty="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Example:- email = </a:t>
            </a:r>
            <a:r>
              <a:rPr lang="en-US" sz="2400" dirty="0" err="1">
                <a:latin typeface="Times New Roman" panose="02020603050405020304" pitchFamily="18" charset="0"/>
                <a:cs typeface="Times New Roman" panose="02020603050405020304" pitchFamily="18" charset="0"/>
              </a:rPr>
              <a:t>models.EmailField</a:t>
            </a:r>
            <a:r>
              <a:rPr lang="en-US" sz="2400" dirty="0">
                <a:latin typeface="Times New Roman" panose="02020603050405020304" pitchFamily="18" charset="0"/>
                <a:cs typeface="Times New Roman" panose="02020603050405020304" pitchFamily="18" charset="0"/>
              </a:rPr>
              <a:t>()</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1567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sz="5400" b="1" u="sng" dirty="0">
                <a:latin typeface="Times New Roman" panose="02020603050405020304" pitchFamily="18" charset="0"/>
                <a:cs typeface="Times New Roman" panose="02020603050405020304" pitchFamily="18" charset="0"/>
              </a:rPr>
              <a:t>Built-in Field Types</a:t>
            </a:r>
            <a:endParaRPr lang="en-US" sz="5333"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1295399"/>
            <a:ext cx="10972800" cy="5392783"/>
          </a:xfrm>
        </p:spPr>
        <p:txBody>
          <a:bodyPr>
            <a:normAutofit/>
          </a:bodyPr>
          <a:lstStyle/>
          <a:p>
            <a:pPr marL="0" indent="0">
              <a:buNone/>
            </a:pPr>
            <a:r>
              <a:rPr lang="en-US" sz="2400" dirty="0" err="1">
                <a:latin typeface="Times New Roman" panose="02020603050405020304" pitchFamily="18" charset="0"/>
                <a:cs typeface="Times New Roman" panose="02020603050405020304" pitchFamily="18" charset="0"/>
              </a:rPr>
              <a:t>URLField</a:t>
            </a:r>
            <a:r>
              <a:rPr lang="en-US" sz="2400" dirty="0">
                <a:latin typeface="Times New Roman" panose="02020603050405020304" pitchFamily="18" charset="0"/>
                <a:cs typeface="Times New Roman" panose="02020603050405020304" pitchFamily="18" charset="0"/>
              </a:rPr>
              <a:t> - A </a:t>
            </a:r>
            <a:r>
              <a:rPr lang="en-US" sz="2400" dirty="0" err="1">
                <a:latin typeface="Times New Roman" panose="02020603050405020304" pitchFamily="18" charset="0"/>
                <a:cs typeface="Times New Roman" panose="02020603050405020304" pitchFamily="18" charset="0"/>
              </a:rPr>
              <a:t>CharField</a:t>
            </a:r>
            <a:r>
              <a:rPr lang="en-US" sz="2400" dirty="0">
                <a:latin typeface="Times New Roman" panose="02020603050405020304" pitchFamily="18" charset="0"/>
                <a:cs typeface="Times New Roman" panose="02020603050405020304" pitchFamily="18" charset="0"/>
              </a:rPr>
              <a:t> for a URL, validated by </a:t>
            </a:r>
            <a:r>
              <a:rPr lang="en-US" sz="2400" dirty="0" err="1">
                <a:latin typeface="Times New Roman" panose="02020603050405020304" pitchFamily="18" charset="0"/>
                <a:cs typeface="Times New Roman" panose="02020603050405020304" pitchFamily="18" charset="0"/>
              </a:rPr>
              <a:t>URLValidator</a:t>
            </a:r>
            <a:r>
              <a:rPr lang="en-US" sz="2400" dirty="0">
                <a:latin typeface="Times New Roman" panose="02020603050405020304" pitchFamily="18" charset="0"/>
                <a:cs typeface="Times New Roman" panose="02020603050405020304" pitchFamily="18" charset="0"/>
              </a:rPr>
              <a:t>. The default form widget for this field is a </a:t>
            </a:r>
            <a:r>
              <a:rPr lang="en-US" sz="2400" dirty="0" err="1">
                <a:latin typeface="Times New Roman" panose="02020603050405020304" pitchFamily="18" charset="0"/>
                <a:cs typeface="Times New Roman" panose="02020603050405020304" pitchFamily="18" charset="0"/>
              </a:rPr>
              <a:t>TextInput</a:t>
            </a:r>
            <a:r>
              <a:rPr lang="en-US" sz="2400" dirty="0">
                <a:latin typeface="Times New Roman" panose="02020603050405020304" pitchFamily="18" charset="0"/>
                <a:cs typeface="Times New Roman" panose="02020603050405020304" pitchFamily="18" charset="0"/>
              </a:rPr>
              <a:t>. Like all </a:t>
            </a:r>
            <a:r>
              <a:rPr lang="en-US" sz="2400" dirty="0" err="1">
                <a:latin typeface="Times New Roman" panose="02020603050405020304" pitchFamily="18" charset="0"/>
                <a:cs typeface="Times New Roman" panose="02020603050405020304" pitchFamily="18" charset="0"/>
              </a:rPr>
              <a:t>CharField</a:t>
            </a:r>
            <a:r>
              <a:rPr lang="en-US" sz="2400" dirty="0">
                <a:latin typeface="Times New Roman" panose="02020603050405020304" pitchFamily="18" charset="0"/>
                <a:cs typeface="Times New Roman" panose="02020603050405020304" pitchFamily="18" charset="0"/>
              </a:rPr>
              <a:t> subclasses, </a:t>
            </a:r>
            <a:r>
              <a:rPr lang="en-US" sz="2400" dirty="0" err="1">
                <a:latin typeface="Times New Roman" panose="02020603050405020304" pitchFamily="18" charset="0"/>
                <a:cs typeface="Times New Roman" panose="02020603050405020304" pitchFamily="18" charset="0"/>
              </a:rPr>
              <a:t>URLField</a:t>
            </a:r>
            <a:r>
              <a:rPr lang="en-US" sz="2400" dirty="0">
                <a:latin typeface="Times New Roman" panose="02020603050405020304" pitchFamily="18" charset="0"/>
                <a:cs typeface="Times New Roman" panose="02020603050405020304" pitchFamily="18" charset="0"/>
              </a:rPr>
              <a:t> takes the optional </a:t>
            </a:r>
            <a:r>
              <a:rPr lang="en-US" sz="2400" dirty="0" err="1">
                <a:latin typeface="Times New Roman" panose="02020603050405020304" pitchFamily="18" charset="0"/>
                <a:cs typeface="Times New Roman" panose="02020603050405020304" pitchFamily="18" charset="0"/>
              </a:rPr>
              <a:t>max_length</a:t>
            </a:r>
            <a:r>
              <a:rPr lang="en-US" sz="2400" dirty="0">
                <a:latin typeface="Times New Roman" panose="02020603050405020304" pitchFamily="18" charset="0"/>
                <a:cs typeface="Times New Roman" panose="02020603050405020304" pitchFamily="18" charset="0"/>
              </a:rPr>
              <a:t> argument. If you don’t specify </a:t>
            </a:r>
            <a:r>
              <a:rPr lang="en-US" sz="2400" dirty="0" err="1">
                <a:latin typeface="Times New Roman" panose="02020603050405020304" pitchFamily="18" charset="0"/>
                <a:cs typeface="Times New Roman" panose="02020603050405020304" pitchFamily="18" charset="0"/>
              </a:rPr>
              <a:t>max_length</a:t>
            </a:r>
            <a:r>
              <a:rPr lang="en-US" sz="2400" dirty="0">
                <a:latin typeface="Times New Roman" panose="02020603050405020304" pitchFamily="18" charset="0"/>
                <a:cs typeface="Times New Roman" panose="02020603050405020304" pitchFamily="18" charset="0"/>
              </a:rPr>
              <a:t>, a default of 200 is used.</a:t>
            </a:r>
          </a:p>
          <a:p>
            <a:pPr marL="0" indent="0">
              <a:buNone/>
            </a:pPr>
            <a:r>
              <a:rPr lang="en-US" sz="2400" dirty="0">
                <a:latin typeface="Times New Roman" panose="02020603050405020304" pitchFamily="18" charset="0"/>
                <a:cs typeface="Times New Roman" panose="02020603050405020304" pitchFamily="18" charset="0"/>
              </a:rPr>
              <a:t>Example:- </a:t>
            </a:r>
            <a:r>
              <a:rPr lang="en-US" sz="2400" dirty="0" err="1">
                <a:latin typeface="Times New Roman" panose="02020603050405020304" pitchFamily="18" charset="0"/>
                <a:cs typeface="Times New Roman" panose="02020603050405020304" pitchFamily="18" charset="0"/>
              </a:rPr>
              <a:t>partnersite</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models.URLField</a:t>
            </a:r>
            <a:r>
              <a:rPr lang="en-US" sz="2400" dirty="0">
                <a:latin typeface="Times New Roman" panose="02020603050405020304" pitchFamily="18" charset="0"/>
                <a:cs typeface="Times New Roman" panose="02020603050405020304" pitchFamily="18" charset="0"/>
              </a:rPr>
              <a:t>()</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err="1">
                <a:latin typeface="Times New Roman" panose="02020603050405020304" pitchFamily="18" charset="0"/>
                <a:cs typeface="Times New Roman" panose="02020603050405020304" pitchFamily="18" charset="0"/>
              </a:rPr>
              <a:t>BinaryField</a:t>
            </a:r>
            <a:r>
              <a:rPr lang="en-US" sz="2400" dirty="0">
                <a:latin typeface="Times New Roman" panose="02020603050405020304" pitchFamily="18" charset="0"/>
                <a:cs typeface="Times New Roman" panose="02020603050405020304" pitchFamily="18" charset="0"/>
              </a:rPr>
              <a:t> - A field to store raw binary data. It can be assigned bytes, </a:t>
            </a:r>
            <a:r>
              <a:rPr lang="en-US" sz="2400" dirty="0" err="1">
                <a:latin typeface="Times New Roman" panose="02020603050405020304" pitchFamily="18" charset="0"/>
                <a:cs typeface="Times New Roman" panose="02020603050405020304" pitchFamily="18" charset="0"/>
              </a:rPr>
              <a:t>bytearray</a:t>
            </a:r>
            <a:r>
              <a:rPr lang="en-US" sz="2400" dirty="0">
                <a:latin typeface="Times New Roman" panose="02020603050405020304" pitchFamily="18" charset="0"/>
                <a:cs typeface="Times New Roman" panose="02020603050405020304" pitchFamily="18" charset="0"/>
              </a:rPr>
              <a:t>, or </a:t>
            </a:r>
            <a:r>
              <a:rPr lang="en-US" sz="2400" dirty="0" err="1">
                <a:latin typeface="Times New Roman" panose="02020603050405020304" pitchFamily="18" charset="0"/>
                <a:cs typeface="Times New Roman" panose="02020603050405020304" pitchFamily="18" charset="0"/>
              </a:rPr>
              <a:t>memoryview</a:t>
            </a:r>
            <a:r>
              <a:rPr lang="en-US" sz="2400" dirty="0">
                <a:latin typeface="Times New Roman" panose="02020603050405020304" pitchFamily="18" charset="0"/>
                <a:cs typeface="Times New Roman" panose="02020603050405020304" pitchFamily="18" charset="0"/>
              </a:rPr>
              <a:t>. By default, </a:t>
            </a:r>
            <a:r>
              <a:rPr lang="en-US" sz="2400" dirty="0" err="1">
                <a:latin typeface="Times New Roman" panose="02020603050405020304" pitchFamily="18" charset="0"/>
                <a:cs typeface="Times New Roman" panose="02020603050405020304" pitchFamily="18" charset="0"/>
              </a:rPr>
              <a:t>BinaryField</a:t>
            </a:r>
            <a:r>
              <a:rPr lang="en-US" sz="2400" dirty="0">
                <a:latin typeface="Times New Roman" panose="02020603050405020304" pitchFamily="18" charset="0"/>
                <a:cs typeface="Times New Roman" panose="02020603050405020304" pitchFamily="18" charset="0"/>
              </a:rPr>
              <a:t> sets editable to False, in which case it can’t be included in a </a:t>
            </a:r>
            <a:r>
              <a:rPr lang="en-US" sz="2400" dirty="0" err="1">
                <a:latin typeface="Times New Roman" panose="02020603050405020304" pitchFamily="18" charset="0"/>
                <a:cs typeface="Times New Roman" panose="02020603050405020304" pitchFamily="18" charset="0"/>
              </a:rPr>
              <a:t>ModelForm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BinaryField</a:t>
            </a:r>
            <a:r>
              <a:rPr lang="en-US" sz="2400" dirty="0">
                <a:latin typeface="Times New Roman" panose="02020603050405020304" pitchFamily="18" charset="0"/>
                <a:cs typeface="Times New Roman" panose="02020603050405020304" pitchFamily="18" charset="0"/>
              </a:rPr>
              <a:t> has one extra optional argument: </a:t>
            </a:r>
            <a:r>
              <a:rPr lang="en-US" sz="2400" dirty="0" err="1">
                <a:latin typeface="Times New Roman" panose="02020603050405020304" pitchFamily="18" charset="0"/>
                <a:cs typeface="Times New Roman" panose="02020603050405020304" pitchFamily="18" charset="0"/>
              </a:rPr>
              <a:t>max_length</a:t>
            </a:r>
            <a:r>
              <a:rPr lang="en-US" sz="2400" dirty="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The maximum length (in characters) of the field.</a:t>
            </a:r>
          </a:p>
          <a:p>
            <a:pPr marL="0" indent="0">
              <a:buNone/>
            </a:pPr>
            <a:r>
              <a:rPr lang="en-US" sz="2400" dirty="0">
                <a:latin typeface="Times New Roman" panose="02020603050405020304" pitchFamily="18" charset="0"/>
                <a:cs typeface="Times New Roman" panose="02020603050405020304" pitchFamily="18" charset="0"/>
              </a:rPr>
              <a:t>Example:- </a:t>
            </a:r>
            <a:r>
              <a:rPr lang="en-US" sz="2400" dirty="0" err="1">
                <a:latin typeface="Times New Roman" panose="02020603050405020304" pitchFamily="18" charset="0"/>
                <a:cs typeface="Times New Roman" panose="02020603050405020304" pitchFamily="18" charset="0"/>
              </a:rPr>
              <a:t>profile_img</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models.BinaryField</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075629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sz="5400" b="1" u="sng" dirty="0">
                <a:latin typeface="Times New Roman" panose="02020603050405020304" pitchFamily="18" charset="0"/>
                <a:cs typeface="Times New Roman" panose="02020603050405020304" pitchFamily="18" charset="0"/>
              </a:rPr>
              <a:t>Model Operations</a:t>
            </a:r>
            <a:endParaRPr lang="en-US" sz="5333"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1295399"/>
            <a:ext cx="10972800" cy="5392783"/>
          </a:xfrm>
        </p:spPr>
        <p:txBody>
          <a:bodyPr>
            <a:noAutofit/>
          </a:bodyPr>
          <a:lstStyle/>
          <a:p>
            <a:pPr marL="0" indent="0">
              <a:buNone/>
            </a:pPr>
            <a:r>
              <a:rPr lang="en-US" sz="2000" dirty="0" err="1">
                <a:latin typeface="Times New Roman" panose="02020603050405020304" pitchFamily="18" charset="0"/>
                <a:cs typeface="Times New Roman" panose="02020603050405020304" pitchFamily="18" charset="0"/>
              </a:rPr>
              <a:t>CreateModel</a:t>
            </a:r>
            <a:r>
              <a:rPr lang="en-US" sz="2000" dirty="0">
                <a:latin typeface="Times New Roman" panose="02020603050405020304" pitchFamily="18" charset="0"/>
                <a:cs typeface="Times New Roman" panose="02020603050405020304" pitchFamily="18" charset="0"/>
              </a:rPr>
              <a:t> (name, fields, options=None, bases=None, managers=None) – It creates a new model in the project history and a corresponding table in the database to match it.</a:t>
            </a:r>
          </a:p>
          <a:p>
            <a:pPr marL="0" indent="0">
              <a:buNone/>
            </a:pPr>
            <a:r>
              <a:rPr lang="en-US" sz="2000" dirty="0">
                <a:latin typeface="Times New Roman" panose="02020603050405020304" pitchFamily="18" charset="0"/>
                <a:cs typeface="Times New Roman" panose="02020603050405020304" pitchFamily="18" charset="0"/>
              </a:rPr>
              <a:t>Where,</a:t>
            </a:r>
          </a:p>
          <a:p>
            <a:r>
              <a:rPr lang="en-US" sz="2000" dirty="0">
                <a:latin typeface="Times New Roman" panose="02020603050405020304" pitchFamily="18" charset="0"/>
                <a:cs typeface="Times New Roman" panose="02020603050405020304" pitchFamily="18" charset="0"/>
              </a:rPr>
              <a:t>name is the model name, as would be written in the models.py file.</a:t>
            </a:r>
          </a:p>
          <a:p>
            <a:r>
              <a:rPr lang="en-US" sz="2000" dirty="0">
                <a:latin typeface="Times New Roman" panose="02020603050405020304" pitchFamily="18" charset="0"/>
                <a:cs typeface="Times New Roman" panose="02020603050405020304" pitchFamily="18" charset="0"/>
              </a:rPr>
              <a:t>fields is a list of 2-tuples of (</a:t>
            </a:r>
            <a:r>
              <a:rPr lang="en-US" sz="2000" dirty="0" err="1">
                <a:latin typeface="Times New Roman" panose="02020603050405020304" pitchFamily="18" charset="0"/>
                <a:cs typeface="Times New Roman" panose="02020603050405020304" pitchFamily="18" charset="0"/>
              </a:rPr>
              <a:t>field_name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field_instance</a:t>
            </a:r>
            <a:r>
              <a:rPr lang="en-US" sz="2000" dirty="0">
                <a:latin typeface="Times New Roman" panose="02020603050405020304" pitchFamily="18" charset="0"/>
                <a:cs typeface="Times New Roman" panose="02020603050405020304" pitchFamily="18" charset="0"/>
              </a:rPr>
              <a:t>). The field instance should be an unbound field (so just </a:t>
            </a:r>
            <a:r>
              <a:rPr lang="en-US" sz="2000" dirty="0" err="1">
                <a:latin typeface="Times New Roman" panose="02020603050405020304" pitchFamily="18" charset="0"/>
                <a:cs typeface="Times New Roman" panose="02020603050405020304" pitchFamily="18" charset="0"/>
              </a:rPr>
              <a:t>models.CharField</a:t>
            </a:r>
            <a:r>
              <a:rPr lang="en-US" sz="2000" dirty="0">
                <a:latin typeface="Times New Roman" panose="02020603050405020304" pitchFamily="18" charset="0"/>
                <a:cs typeface="Times New Roman" panose="02020603050405020304" pitchFamily="18" charset="0"/>
              </a:rPr>
              <a:t>(...), rather than a field taken from another model).</a:t>
            </a:r>
          </a:p>
          <a:p>
            <a:r>
              <a:rPr lang="en-US" sz="2000" dirty="0">
                <a:latin typeface="Times New Roman" panose="02020603050405020304" pitchFamily="18" charset="0"/>
                <a:cs typeface="Times New Roman" panose="02020603050405020304" pitchFamily="18" charset="0"/>
              </a:rPr>
              <a:t>options is an optional dictionary of values from the model’s Meta class.</a:t>
            </a:r>
          </a:p>
          <a:p>
            <a:r>
              <a:rPr lang="en-US" sz="2000" dirty="0">
                <a:latin typeface="Times New Roman" panose="02020603050405020304" pitchFamily="18" charset="0"/>
                <a:cs typeface="Times New Roman" panose="02020603050405020304" pitchFamily="18" charset="0"/>
              </a:rPr>
              <a:t>bases is an optional list of other classes to have this model inherit from; it can contain both class objects as well as strings in the format "</a:t>
            </a:r>
            <a:r>
              <a:rPr lang="en-US" sz="2000" dirty="0" err="1">
                <a:latin typeface="Times New Roman" panose="02020603050405020304" pitchFamily="18" charset="0"/>
                <a:cs typeface="Times New Roman" panose="02020603050405020304" pitchFamily="18" charset="0"/>
              </a:rPr>
              <a:t>appname.ModelName</a:t>
            </a:r>
            <a:r>
              <a:rPr lang="en-US" sz="2000" dirty="0">
                <a:latin typeface="Times New Roman" panose="02020603050405020304" pitchFamily="18" charset="0"/>
                <a:cs typeface="Times New Roman" panose="02020603050405020304" pitchFamily="18" charset="0"/>
              </a:rPr>
              <a:t>" if you want to depend on another model (so you inherit from the historical version). If it’s not supplied, it defaults to inheriting from the standard </a:t>
            </a:r>
            <a:r>
              <a:rPr lang="en-US" sz="2000" dirty="0" err="1">
                <a:latin typeface="Times New Roman" panose="02020603050405020304" pitchFamily="18" charset="0"/>
                <a:cs typeface="Times New Roman" panose="02020603050405020304" pitchFamily="18" charset="0"/>
              </a:rPr>
              <a:t>models.Model</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managers takes a list of 2-tuples of (</a:t>
            </a:r>
            <a:r>
              <a:rPr lang="en-US" sz="2000" dirty="0" err="1">
                <a:latin typeface="Times New Roman" panose="02020603050405020304" pitchFamily="18" charset="0"/>
                <a:cs typeface="Times New Roman" panose="02020603050405020304" pitchFamily="18" charset="0"/>
              </a:rPr>
              <a:t>manager_name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manager_instance</a:t>
            </a:r>
            <a:r>
              <a:rPr lang="en-US" sz="2000" dirty="0">
                <a:latin typeface="Times New Roman" panose="02020603050405020304" pitchFamily="18" charset="0"/>
                <a:cs typeface="Times New Roman" panose="02020603050405020304" pitchFamily="18" charset="0"/>
              </a:rPr>
              <a:t>). The first manager in the list will be the default manager for this model during migrations.</a:t>
            </a:r>
          </a:p>
        </p:txBody>
      </p:sp>
    </p:spTree>
    <p:extLst>
      <p:ext uri="{BB962C8B-B14F-4D97-AF65-F5344CB8AC3E}">
        <p14:creationId xmlns:p14="http://schemas.microsoft.com/office/powerpoint/2010/main" val="865935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sz="5400" b="1" u="sng" dirty="0">
                <a:latin typeface="Times New Roman" panose="02020603050405020304" pitchFamily="18" charset="0"/>
                <a:cs typeface="Times New Roman" panose="02020603050405020304" pitchFamily="18" charset="0"/>
              </a:rPr>
              <a:t>Model Operations</a:t>
            </a:r>
            <a:endParaRPr lang="en-US" sz="5333"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1295399"/>
            <a:ext cx="10972800" cy="5392783"/>
          </a:xfrm>
        </p:spPr>
        <p:txBody>
          <a:bodyPr>
            <a:noAutofit/>
          </a:bodyPr>
          <a:lstStyle/>
          <a:p>
            <a:pPr marL="0" indent="0">
              <a:buNone/>
            </a:pPr>
            <a:r>
              <a:rPr lang="en-US" sz="2000" dirty="0" err="1">
                <a:latin typeface="Times New Roman" panose="02020603050405020304" pitchFamily="18" charset="0"/>
                <a:cs typeface="Times New Roman" panose="02020603050405020304" pitchFamily="18" charset="0"/>
              </a:rPr>
              <a:t>DeleteModel</a:t>
            </a:r>
            <a:r>
              <a:rPr lang="en-US" sz="2000" dirty="0">
                <a:latin typeface="Times New Roman" panose="02020603050405020304" pitchFamily="18" charset="0"/>
                <a:cs typeface="Times New Roman" panose="02020603050405020304" pitchFamily="18" charset="0"/>
              </a:rPr>
              <a:t>(name) – It deletes the model from the project history and its table from the database.</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RenameModel</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old_name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new_name</a:t>
            </a:r>
            <a:r>
              <a:rPr lang="en-US" sz="2000" dirty="0">
                <a:latin typeface="Times New Roman" panose="02020603050405020304" pitchFamily="18" charset="0"/>
                <a:cs typeface="Times New Roman" panose="02020603050405020304" pitchFamily="18" charset="0"/>
              </a:rPr>
              <a:t>) – It renames the model from an old name to a new one.</a:t>
            </a:r>
          </a:p>
          <a:p>
            <a:pPr marL="0" indent="0">
              <a:buNone/>
            </a:pPr>
            <a:r>
              <a:rPr lang="en-US" sz="2000" dirty="0">
                <a:latin typeface="Times New Roman" panose="02020603050405020304" pitchFamily="18" charset="0"/>
                <a:cs typeface="Times New Roman" panose="02020603050405020304" pitchFamily="18" charset="0"/>
              </a:rPr>
              <a:t>You may have to manually add this if you change the model’s name and quite a few of its fields at once to the </a:t>
            </a:r>
            <a:r>
              <a:rPr lang="en-US" sz="2000" dirty="0" err="1">
                <a:latin typeface="Times New Roman" panose="02020603050405020304" pitchFamily="18" charset="0"/>
                <a:cs typeface="Times New Roman" panose="02020603050405020304" pitchFamily="18" charset="0"/>
              </a:rPr>
              <a:t>autodetector</a:t>
            </a:r>
            <a:r>
              <a:rPr lang="en-US" sz="2000" dirty="0">
                <a:latin typeface="Times New Roman" panose="02020603050405020304" pitchFamily="18" charset="0"/>
                <a:cs typeface="Times New Roman" panose="02020603050405020304" pitchFamily="18" charset="0"/>
              </a:rPr>
              <a:t>, this will look like you deleted a model with the old name and added a new one with a different name, and the migration it creates will lose any data in the old table.</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AlterModelTable</a:t>
            </a:r>
            <a:r>
              <a:rPr lang="en-US" sz="2000" dirty="0">
                <a:latin typeface="Times New Roman" panose="02020603050405020304" pitchFamily="18" charset="0"/>
                <a:cs typeface="Times New Roman" panose="02020603050405020304" pitchFamily="18" charset="0"/>
              </a:rPr>
              <a:t>(name, table) – It changes the model’s table name (the </a:t>
            </a:r>
            <a:r>
              <a:rPr lang="en-US" sz="2000" dirty="0" err="1">
                <a:latin typeface="Times New Roman" panose="02020603050405020304" pitchFamily="18" charset="0"/>
                <a:cs typeface="Times New Roman" panose="02020603050405020304" pitchFamily="18" charset="0"/>
              </a:rPr>
              <a:t>db_table</a:t>
            </a:r>
            <a:r>
              <a:rPr lang="en-US" sz="2000" dirty="0">
                <a:latin typeface="Times New Roman" panose="02020603050405020304" pitchFamily="18" charset="0"/>
                <a:cs typeface="Times New Roman" panose="02020603050405020304" pitchFamily="18" charset="0"/>
              </a:rPr>
              <a:t> option on the Meta subclass).</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AlterUniqueTogether</a:t>
            </a:r>
            <a:r>
              <a:rPr lang="en-US" sz="2000" dirty="0">
                <a:latin typeface="Times New Roman" panose="02020603050405020304" pitchFamily="18" charset="0"/>
                <a:cs typeface="Times New Roman" panose="02020603050405020304" pitchFamily="18" charset="0"/>
              </a:rPr>
              <a:t>(name, </a:t>
            </a:r>
            <a:r>
              <a:rPr lang="en-US" sz="2000" dirty="0" err="1">
                <a:latin typeface="Times New Roman" panose="02020603050405020304" pitchFamily="18" charset="0"/>
                <a:cs typeface="Times New Roman" panose="02020603050405020304" pitchFamily="18" charset="0"/>
              </a:rPr>
              <a:t>unique_together</a:t>
            </a:r>
            <a:r>
              <a:rPr lang="en-US" sz="2000" dirty="0">
                <a:latin typeface="Times New Roman" panose="02020603050405020304" pitchFamily="18" charset="0"/>
                <a:cs typeface="Times New Roman" panose="02020603050405020304" pitchFamily="18" charset="0"/>
              </a:rPr>
              <a:t>)- It changes the model’s set of unique constraints (the </a:t>
            </a:r>
            <a:r>
              <a:rPr lang="en-US" sz="2000" dirty="0" err="1">
                <a:latin typeface="Times New Roman" panose="02020603050405020304" pitchFamily="18" charset="0"/>
                <a:cs typeface="Times New Roman" panose="02020603050405020304" pitchFamily="18" charset="0"/>
              </a:rPr>
              <a:t>unique_together</a:t>
            </a:r>
            <a:r>
              <a:rPr lang="en-US" sz="2000" dirty="0">
                <a:latin typeface="Times New Roman" panose="02020603050405020304" pitchFamily="18" charset="0"/>
                <a:cs typeface="Times New Roman" panose="02020603050405020304" pitchFamily="18" charset="0"/>
              </a:rPr>
              <a:t> option on the Meta subclass).</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1815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sz="5400" b="1" u="sng" dirty="0">
                <a:latin typeface="Times New Roman" panose="02020603050405020304" pitchFamily="18" charset="0"/>
                <a:cs typeface="Times New Roman" panose="02020603050405020304" pitchFamily="18" charset="0"/>
              </a:rPr>
              <a:t>Model Operations</a:t>
            </a:r>
            <a:endParaRPr lang="en-US" sz="5333"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1295399"/>
            <a:ext cx="10972800" cy="5392783"/>
          </a:xfrm>
        </p:spPr>
        <p:txBody>
          <a:bodyPr>
            <a:noAutofit/>
          </a:bodyPr>
          <a:lstStyle/>
          <a:p>
            <a:pPr marL="0" indent="0">
              <a:buNone/>
            </a:pPr>
            <a:r>
              <a:rPr lang="en-US" sz="2000" dirty="0" err="1">
                <a:latin typeface="Times New Roman" panose="02020603050405020304" pitchFamily="18" charset="0"/>
                <a:cs typeface="Times New Roman" panose="02020603050405020304" pitchFamily="18" charset="0"/>
              </a:rPr>
              <a:t>AlterIndexTogether</a:t>
            </a:r>
            <a:r>
              <a:rPr lang="en-US" sz="2000" dirty="0">
                <a:latin typeface="Times New Roman" panose="02020603050405020304" pitchFamily="18" charset="0"/>
                <a:cs typeface="Times New Roman" panose="02020603050405020304" pitchFamily="18" charset="0"/>
              </a:rPr>
              <a:t>(name, </a:t>
            </a:r>
            <a:r>
              <a:rPr lang="en-US" sz="2000" dirty="0" err="1">
                <a:latin typeface="Times New Roman" panose="02020603050405020304" pitchFamily="18" charset="0"/>
                <a:cs typeface="Times New Roman" panose="02020603050405020304" pitchFamily="18" charset="0"/>
              </a:rPr>
              <a:t>index_together</a:t>
            </a:r>
            <a:r>
              <a:rPr lang="en-US" sz="2000" dirty="0">
                <a:latin typeface="Times New Roman" panose="02020603050405020304" pitchFamily="18" charset="0"/>
                <a:cs typeface="Times New Roman" panose="02020603050405020304" pitchFamily="18" charset="0"/>
              </a:rPr>
              <a:t>) – It changes the model’s set of custom indexes (the </a:t>
            </a:r>
            <a:r>
              <a:rPr lang="en-US" sz="2000" dirty="0" err="1">
                <a:latin typeface="Times New Roman" panose="02020603050405020304" pitchFamily="18" charset="0"/>
                <a:cs typeface="Times New Roman" panose="02020603050405020304" pitchFamily="18" charset="0"/>
              </a:rPr>
              <a:t>index_together</a:t>
            </a:r>
            <a:r>
              <a:rPr lang="en-US" sz="2000" dirty="0">
                <a:latin typeface="Times New Roman" panose="02020603050405020304" pitchFamily="18" charset="0"/>
                <a:cs typeface="Times New Roman" panose="02020603050405020304" pitchFamily="18" charset="0"/>
              </a:rPr>
              <a:t> option on the Meta subclass).</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AlterOrderWithRespectTo</a:t>
            </a:r>
            <a:r>
              <a:rPr lang="en-US" sz="2000" dirty="0">
                <a:latin typeface="Times New Roman" panose="02020603050405020304" pitchFamily="18" charset="0"/>
                <a:cs typeface="Times New Roman" panose="02020603050405020304" pitchFamily="18" charset="0"/>
              </a:rPr>
              <a:t>(name, </a:t>
            </a:r>
            <a:r>
              <a:rPr lang="en-US" sz="2000" dirty="0" err="1">
                <a:latin typeface="Times New Roman" panose="02020603050405020304" pitchFamily="18" charset="0"/>
                <a:cs typeface="Times New Roman" panose="02020603050405020304" pitchFamily="18" charset="0"/>
              </a:rPr>
              <a:t>order_with_respect_to</a:t>
            </a:r>
            <a:r>
              <a:rPr lang="en-US" sz="2000" dirty="0">
                <a:latin typeface="Times New Roman" panose="02020603050405020304" pitchFamily="18" charset="0"/>
                <a:cs typeface="Times New Roman" panose="02020603050405020304" pitchFamily="18" charset="0"/>
              </a:rPr>
              <a:t>) – It makes or deletes the _order column needed for the </a:t>
            </a:r>
            <a:r>
              <a:rPr lang="en-US" sz="2000" dirty="0" err="1">
                <a:latin typeface="Times New Roman" panose="02020603050405020304" pitchFamily="18" charset="0"/>
                <a:cs typeface="Times New Roman" panose="02020603050405020304" pitchFamily="18" charset="0"/>
              </a:rPr>
              <a:t>order_with_respect_to</a:t>
            </a:r>
            <a:r>
              <a:rPr lang="en-US" sz="2000" dirty="0">
                <a:latin typeface="Times New Roman" panose="02020603050405020304" pitchFamily="18" charset="0"/>
                <a:cs typeface="Times New Roman" panose="02020603050405020304" pitchFamily="18" charset="0"/>
              </a:rPr>
              <a:t> option on the Meta subclass.</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AlterModelOptions</a:t>
            </a:r>
            <a:r>
              <a:rPr lang="en-US" sz="2000" dirty="0">
                <a:latin typeface="Times New Roman" panose="02020603050405020304" pitchFamily="18" charset="0"/>
                <a:cs typeface="Times New Roman" panose="02020603050405020304" pitchFamily="18" charset="0"/>
              </a:rPr>
              <a:t>(name, options) – It stores changes to miscellaneous model options (settings on a model’s Meta) like permissions and </a:t>
            </a:r>
            <a:r>
              <a:rPr lang="en-US" sz="2000" dirty="0" err="1">
                <a:latin typeface="Times New Roman" panose="02020603050405020304" pitchFamily="18" charset="0"/>
                <a:cs typeface="Times New Roman" panose="02020603050405020304" pitchFamily="18" charset="0"/>
              </a:rPr>
              <a:t>verbose_name</a:t>
            </a:r>
            <a:r>
              <a:rPr lang="en-US" sz="2000" dirty="0">
                <a:latin typeface="Times New Roman" panose="02020603050405020304" pitchFamily="18" charset="0"/>
                <a:cs typeface="Times New Roman" panose="02020603050405020304" pitchFamily="18" charset="0"/>
              </a:rPr>
              <a:t>. Does not affect the database, but persists these changes for </a:t>
            </a:r>
            <a:r>
              <a:rPr lang="en-US" sz="2000" dirty="0" err="1">
                <a:latin typeface="Times New Roman" panose="02020603050405020304" pitchFamily="18" charset="0"/>
                <a:cs typeface="Times New Roman" panose="02020603050405020304" pitchFamily="18" charset="0"/>
              </a:rPr>
              <a:t>RunPython</a:t>
            </a:r>
            <a:r>
              <a:rPr lang="en-US" sz="2000" dirty="0">
                <a:latin typeface="Times New Roman" panose="02020603050405020304" pitchFamily="18" charset="0"/>
                <a:cs typeface="Times New Roman" panose="02020603050405020304" pitchFamily="18" charset="0"/>
              </a:rPr>
              <a:t> instances to use. options should be a dictionary mapping option names to values.</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AlterModelManagers</a:t>
            </a:r>
            <a:r>
              <a:rPr lang="en-US" sz="2000" dirty="0">
                <a:latin typeface="Times New Roman" panose="02020603050405020304" pitchFamily="18" charset="0"/>
                <a:cs typeface="Times New Roman" panose="02020603050405020304" pitchFamily="18" charset="0"/>
              </a:rPr>
              <a:t>(name, managers) – It alters the managers that are available during migrations.</a:t>
            </a:r>
          </a:p>
        </p:txBody>
      </p:sp>
    </p:spTree>
    <p:extLst>
      <p:ext uri="{BB962C8B-B14F-4D97-AF65-F5344CB8AC3E}">
        <p14:creationId xmlns:p14="http://schemas.microsoft.com/office/powerpoint/2010/main" val="1994889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sz="5400" b="1" u="sng" dirty="0">
                <a:latin typeface="Times New Roman" panose="02020603050405020304" pitchFamily="18" charset="0"/>
                <a:cs typeface="Times New Roman" panose="02020603050405020304" pitchFamily="18" charset="0"/>
              </a:rPr>
              <a:t>Model Operations</a:t>
            </a:r>
            <a:endParaRPr lang="en-US" sz="5333"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1295399"/>
            <a:ext cx="10972800" cy="5392783"/>
          </a:xfrm>
        </p:spPr>
        <p:txBody>
          <a:bodyPr>
            <a:noAutofit/>
          </a:bodyPr>
          <a:lstStyle/>
          <a:p>
            <a:pPr marL="0" indent="0">
              <a:buNone/>
            </a:pPr>
            <a:r>
              <a:rPr lang="en-US" sz="2000" dirty="0" err="1">
                <a:latin typeface="Times New Roman" panose="02020603050405020304" pitchFamily="18" charset="0"/>
                <a:cs typeface="Times New Roman" panose="02020603050405020304" pitchFamily="18" charset="0"/>
              </a:rPr>
              <a:t>AddField</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model_name</a:t>
            </a:r>
            <a:r>
              <a:rPr lang="en-US" sz="2000" dirty="0">
                <a:latin typeface="Times New Roman" panose="02020603050405020304" pitchFamily="18" charset="0"/>
                <a:cs typeface="Times New Roman" panose="02020603050405020304" pitchFamily="18" charset="0"/>
              </a:rPr>
              <a:t>, name, field, </a:t>
            </a:r>
            <a:r>
              <a:rPr lang="en-US" sz="2000" dirty="0" err="1">
                <a:latin typeface="Times New Roman" panose="02020603050405020304" pitchFamily="18" charset="0"/>
                <a:cs typeface="Times New Roman" panose="02020603050405020304" pitchFamily="18" charset="0"/>
              </a:rPr>
              <a:t>preserve_default</a:t>
            </a:r>
            <a:r>
              <a:rPr lang="en-US" sz="2000" dirty="0">
                <a:latin typeface="Times New Roman" panose="02020603050405020304" pitchFamily="18" charset="0"/>
                <a:cs typeface="Times New Roman" panose="02020603050405020304" pitchFamily="18" charset="0"/>
              </a:rPr>
              <a:t>=True) – It adds a field to a model. </a:t>
            </a:r>
          </a:p>
          <a:p>
            <a:pPr marL="0" indent="0">
              <a:buNone/>
            </a:pPr>
            <a:r>
              <a:rPr lang="en-US" sz="2000" dirty="0">
                <a:latin typeface="Times New Roman" panose="02020603050405020304" pitchFamily="18" charset="0"/>
                <a:cs typeface="Times New Roman" panose="02020603050405020304" pitchFamily="18" charset="0"/>
              </a:rPr>
              <a:t>Where</a:t>
            </a:r>
          </a:p>
          <a:p>
            <a:pPr marL="0" indent="0">
              <a:buNone/>
            </a:pPr>
            <a:r>
              <a:rPr lang="en-US" sz="2000" dirty="0" err="1">
                <a:latin typeface="Times New Roman" panose="02020603050405020304" pitchFamily="18" charset="0"/>
                <a:cs typeface="Times New Roman" panose="02020603050405020304" pitchFamily="18" charset="0"/>
              </a:rPr>
              <a:t>model_name</a:t>
            </a:r>
            <a:r>
              <a:rPr lang="en-US" sz="2000" dirty="0">
                <a:latin typeface="Times New Roman" panose="02020603050405020304" pitchFamily="18" charset="0"/>
                <a:cs typeface="Times New Roman" panose="02020603050405020304" pitchFamily="18" charset="0"/>
              </a:rPr>
              <a:t> is the model’s name.</a:t>
            </a:r>
          </a:p>
          <a:p>
            <a:pPr marL="0" indent="0">
              <a:buNone/>
            </a:pPr>
            <a:r>
              <a:rPr lang="en-US" sz="2000" dirty="0">
                <a:latin typeface="Times New Roman" panose="02020603050405020304" pitchFamily="18" charset="0"/>
                <a:cs typeface="Times New Roman" panose="02020603050405020304" pitchFamily="18" charset="0"/>
              </a:rPr>
              <a:t>name is the field’s name.</a:t>
            </a:r>
          </a:p>
          <a:p>
            <a:pPr marL="0" indent="0">
              <a:buNone/>
            </a:pPr>
            <a:r>
              <a:rPr lang="en-US" sz="2000" dirty="0">
                <a:latin typeface="Times New Roman" panose="02020603050405020304" pitchFamily="18" charset="0"/>
                <a:cs typeface="Times New Roman" panose="02020603050405020304" pitchFamily="18" charset="0"/>
              </a:rPr>
              <a:t>field is an unbound Field instance (the thing you would put in the field declaration in models.py for example, </a:t>
            </a:r>
            <a:r>
              <a:rPr lang="en-US" sz="2000" dirty="0" err="1">
                <a:latin typeface="Times New Roman" panose="02020603050405020304" pitchFamily="18" charset="0"/>
                <a:cs typeface="Times New Roman" panose="02020603050405020304" pitchFamily="18" charset="0"/>
              </a:rPr>
              <a:t>models.IntegerField</a:t>
            </a:r>
            <a:r>
              <a:rPr lang="en-US" sz="2000" dirty="0">
                <a:latin typeface="Times New Roman" panose="02020603050405020304" pitchFamily="18" charset="0"/>
                <a:cs typeface="Times New Roman" panose="02020603050405020304" pitchFamily="18" charset="0"/>
              </a:rPr>
              <a:t>(null=True).</a:t>
            </a:r>
          </a:p>
          <a:p>
            <a:pPr marL="0" indent="0">
              <a:buNone/>
            </a:pPr>
            <a:r>
              <a:rPr lang="en-US" sz="2000" dirty="0">
                <a:latin typeface="Times New Roman" panose="02020603050405020304" pitchFamily="18" charset="0"/>
                <a:cs typeface="Times New Roman" panose="02020603050405020304" pitchFamily="18" charset="0"/>
              </a:rPr>
              <a:t>The </a:t>
            </a:r>
            <a:r>
              <a:rPr lang="en-US" sz="2000" dirty="0" err="1">
                <a:latin typeface="Times New Roman" panose="02020603050405020304" pitchFamily="18" charset="0"/>
                <a:cs typeface="Times New Roman" panose="02020603050405020304" pitchFamily="18" charset="0"/>
              </a:rPr>
              <a:t>preserve_default</a:t>
            </a:r>
            <a:r>
              <a:rPr lang="en-US" sz="2000" dirty="0">
                <a:latin typeface="Times New Roman" panose="02020603050405020304" pitchFamily="18" charset="0"/>
                <a:cs typeface="Times New Roman" panose="02020603050405020304" pitchFamily="18" charset="0"/>
              </a:rPr>
              <a:t> argument indicates whether the field’s default value is permanent and should be baked into the project state (True), or if it is temporary and just for this migration (False) - usually because the migration is adding a non-nullable field to a table and needs a default value to put into existing rows. It does not affect the behavior of setting defaults in the database directly - Django never sets database defaults and always applies them in the Django ORM code.</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5605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sz="5400" b="1" u="sng" dirty="0">
                <a:latin typeface="Times New Roman" panose="02020603050405020304" pitchFamily="18" charset="0"/>
                <a:cs typeface="Times New Roman" panose="02020603050405020304" pitchFamily="18" charset="0"/>
              </a:rPr>
              <a:t>Model Operations</a:t>
            </a:r>
            <a:endParaRPr lang="en-US" sz="5333"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1295399"/>
            <a:ext cx="10972800" cy="5392783"/>
          </a:xfrm>
        </p:spPr>
        <p:txBody>
          <a:bodyPr>
            <a:noAutofit/>
          </a:bodyPr>
          <a:lstStyle/>
          <a:p>
            <a:pPr marL="0" indent="0">
              <a:buNone/>
            </a:pPr>
            <a:r>
              <a:rPr lang="en-US" sz="2000" dirty="0" err="1">
                <a:latin typeface="Times New Roman" panose="02020603050405020304" pitchFamily="18" charset="0"/>
                <a:cs typeface="Times New Roman" panose="02020603050405020304" pitchFamily="18" charset="0"/>
              </a:rPr>
              <a:t>RemoveField</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model_name</a:t>
            </a:r>
            <a:r>
              <a:rPr lang="en-US" sz="2000" dirty="0">
                <a:latin typeface="Times New Roman" panose="02020603050405020304" pitchFamily="18" charset="0"/>
                <a:cs typeface="Times New Roman" panose="02020603050405020304" pitchFamily="18" charset="0"/>
              </a:rPr>
              <a:t>, name) – It removes a field from a model.</a:t>
            </a:r>
          </a:p>
          <a:p>
            <a:pPr marL="0" indent="0">
              <a:buNone/>
            </a:pPr>
            <a:r>
              <a:rPr lang="en-US" sz="2000" dirty="0">
                <a:latin typeface="Times New Roman" panose="02020603050405020304" pitchFamily="18" charset="0"/>
                <a:cs typeface="Times New Roman" panose="02020603050405020304" pitchFamily="18" charset="0"/>
              </a:rPr>
              <a:t>Bear in mind that when reversed, this is actually adding a field to a model. The operation is reversible (apart from any data loss, which of course is irreversible) if the field is nullable or if it has a default value that can be used to populate the recreated column. If the field is not nullable and does not have a default value, the operation is irreversible.</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AlterField</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model_name</a:t>
            </a:r>
            <a:r>
              <a:rPr lang="en-US" sz="2000" dirty="0">
                <a:latin typeface="Times New Roman" panose="02020603050405020304" pitchFamily="18" charset="0"/>
                <a:cs typeface="Times New Roman" panose="02020603050405020304" pitchFamily="18" charset="0"/>
              </a:rPr>
              <a:t>, name, field, </a:t>
            </a:r>
            <a:r>
              <a:rPr lang="en-US" sz="2000" dirty="0" err="1">
                <a:latin typeface="Times New Roman" panose="02020603050405020304" pitchFamily="18" charset="0"/>
                <a:cs typeface="Times New Roman" panose="02020603050405020304" pitchFamily="18" charset="0"/>
              </a:rPr>
              <a:t>preserve_default</a:t>
            </a:r>
            <a:r>
              <a:rPr lang="en-US" sz="2000" dirty="0">
                <a:latin typeface="Times New Roman" panose="02020603050405020304" pitchFamily="18" charset="0"/>
                <a:cs typeface="Times New Roman" panose="02020603050405020304" pitchFamily="18" charset="0"/>
              </a:rPr>
              <a:t>=True) – It alters a field’s definition, including changes to its type, null, unique, </a:t>
            </a:r>
            <a:r>
              <a:rPr lang="en-US" sz="2000" dirty="0" err="1">
                <a:latin typeface="Times New Roman" panose="02020603050405020304" pitchFamily="18" charset="0"/>
                <a:cs typeface="Times New Roman" panose="02020603050405020304" pitchFamily="18" charset="0"/>
              </a:rPr>
              <a:t>db_column</a:t>
            </a:r>
            <a:r>
              <a:rPr lang="en-US" sz="2000" dirty="0">
                <a:latin typeface="Times New Roman" panose="02020603050405020304" pitchFamily="18" charset="0"/>
                <a:cs typeface="Times New Roman" panose="02020603050405020304" pitchFamily="18" charset="0"/>
              </a:rPr>
              <a:t> and other field attributes.</a:t>
            </a:r>
          </a:p>
          <a:p>
            <a:pPr marL="0" indent="0">
              <a:buNone/>
            </a:pPr>
            <a:r>
              <a:rPr lang="en-US" sz="2000" dirty="0">
                <a:latin typeface="Times New Roman" panose="02020603050405020304" pitchFamily="18" charset="0"/>
                <a:cs typeface="Times New Roman" panose="02020603050405020304" pitchFamily="18" charset="0"/>
              </a:rPr>
              <a:t>The </a:t>
            </a:r>
            <a:r>
              <a:rPr lang="en-US" sz="2000" dirty="0" err="1">
                <a:latin typeface="Times New Roman" panose="02020603050405020304" pitchFamily="18" charset="0"/>
                <a:cs typeface="Times New Roman" panose="02020603050405020304" pitchFamily="18" charset="0"/>
              </a:rPr>
              <a:t>preserve_default</a:t>
            </a:r>
            <a:r>
              <a:rPr lang="en-US" sz="2000" dirty="0">
                <a:latin typeface="Times New Roman" panose="02020603050405020304" pitchFamily="18" charset="0"/>
                <a:cs typeface="Times New Roman" panose="02020603050405020304" pitchFamily="18" charset="0"/>
              </a:rPr>
              <a:t> argument indicates whether the field’s default value is permanent and should be baked into the project state (True), or if it is temporary and just for this migration (False) - usually because the migration is altering a nullable field to a non-nullable one and needs a default value to put into existing rows. It does not affect the behavior of setting defaults in the database directly - Django never sets database defaults and always applies them in the Django ORM code.</a:t>
            </a:r>
          </a:p>
          <a:p>
            <a:pPr marL="0" indent="0">
              <a:buNone/>
            </a:pPr>
            <a:r>
              <a:rPr lang="en-US" sz="2000" dirty="0">
                <a:latin typeface="Times New Roman" panose="02020603050405020304" pitchFamily="18" charset="0"/>
                <a:cs typeface="Times New Roman" panose="02020603050405020304" pitchFamily="18" charset="0"/>
              </a:rPr>
              <a:t>Not all changes are possible on all databases - for example, you cannot change a text-type field like </a:t>
            </a:r>
            <a:r>
              <a:rPr lang="en-US" sz="2000" dirty="0" err="1">
                <a:latin typeface="Times New Roman" panose="02020603050405020304" pitchFamily="18" charset="0"/>
                <a:cs typeface="Times New Roman" panose="02020603050405020304" pitchFamily="18" charset="0"/>
              </a:rPr>
              <a:t>models.TextField</a:t>
            </a:r>
            <a:r>
              <a:rPr lang="en-US" sz="2000" dirty="0">
                <a:latin typeface="Times New Roman" panose="02020603050405020304" pitchFamily="18" charset="0"/>
                <a:cs typeface="Times New Roman" panose="02020603050405020304" pitchFamily="18" charset="0"/>
              </a:rPr>
              <a:t>() into a number-type field like </a:t>
            </a:r>
            <a:r>
              <a:rPr lang="en-US" sz="2000" dirty="0" err="1">
                <a:latin typeface="Times New Roman" panose="02020603050405020304" pitchFamily="18" charset="0"/>
                <a:cs typeface="Times New Roman" panose="02020603050405020304" pitchFamily="18" charset="0"/>
              </a:rPr>
              <a:t>models.IntegerField</a:t>
            </a:r>
            <a:r>
              <a:rPr lang="en-US" sz="2000" dirty="0">
                <a:latin typeface="Times New Roman" panose="02020603050405020304" pitchFamily="18" charset="0"/>
                <a:cs typeface="Times New Roman" panose="02020603050405020304" pitchFamily="18" charset="0"/>
              </a:rPr>
              <a:t>() on most databases.</a:t>
            </a:r>
          </a:p>
        </p:txBody>
      </p:sp>
    </p:spTree>
    <p:extLst>
      <p:ext uri="{BB962C8B-B14F-4D97-AF65-F5344CB8AC3E}">
        <p14:creationId xmlns:p14="http://schemas.microsoft.com/office/powerpoint/2010/main" val="1886011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sz="5400" b="1" u="sng" dirty="0">
                <a:latin typeface="Times New Roman" panose="02020603050405020304" pitchFamily="18" charset="0"/>
                <a:cs typeface="Times New Roman" panose="02020603050405020304" pitchFamily="18" charset="0"/>
              </a:rPr>
              <a:t>Model Operations</a:t>
            </a:r>
            <a:endParaRPr lang="en-US" sz="5333"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1295399"/>
            <a:ext cx="10972800" cy="5392783"/>
          </a:xfrm>
        </p:spPr>
        <p:txBody>
          <a:bodyPr>
            <a:noAutofit/>
          </a:bodyPr>
          <a:lstStyle/>
          <a:p>
            <a:pPr marL="0" indent="0">
              <a:buNone/>
            </a:pPr>
            <a:r>
              <a:rPr lang="en-US" sz="2000" dirty="0" err="1">
                <a:latin typeface="Times New Roman" panose="02020603050405020304" pitchFamily="18" charset="0"/>
                <a:cs typeface="Times New Roman" panose="02020603050405020304" pitchFamily="18" charset="0"/>
              </a:rPr>
              <a:t>RenameField</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model_name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old_name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new_name</a:t>
            </a:r>
            <a:r>
              <a:rPr lang="en-US" sz="2000" dirty="0">
                <a:latin typeface="Times New Roman" panose="02020603050405020304" pitchFamily="18" charset="0"/>
                <a:cs typeface="Times New Roman" panose="02020603050405020304" pitchFamily="18" charset="0"/>
              </a:rPr>
              <a:t>) – It changes a field’s name (and, unless </a:t>
            </a:r>
            <a:r>
              <a:rPr lang="en-US" sz="2000" dirty="0" err="1">
                <a:latin typeface="Times New Roman" panose="02020603050405020304" pitchFamily="18" charset="0"/>
                <a:cs typeface="Times New Roman" panose="02020603050405020304" pitchFamily="18" charset="0"/>
              </a:rPr>
              <a:t>db_column</a:t>
            </a:r>
            <a:r>
              <a:rPr lang="en-US" sz="2000" dirty="0">
                <a:latin typeface="Times New Roman" panose="02020603050405020304" pitchFamily="18" charset="0"/>
                <a:cs typeface="Times New Roman" panose="02020603050405020304" pitchFamily="18" charset="0"/>
              </a:rPr>
              <a:t> is set, its column name).</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AddIndex</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model_name</a:t>
            </a:r>
            <a:r>
              <a:rPr lang="en-US" sz="2000" dirty="0">
                <a:latin typeface="Times New Roman" panose="02020603050405020304" pitchFamily="18" charset="0"/>
                <a:cs typeface="Times New Roman" panose="02020603050405020304" pitchFamily="18" charset="0"/>
              </a:rPr>
              <a:t>, index) – It creates an index in the database table for the model with </a:t>
            </a:r>
            <a:r>
              <a:rPr lang="en-US" sz="2000" dirty="0" err="1">
                <a:latin typeface="Times New Roman" panose="02020603050405020304" pitchFamily="18" charset="0"/>
                <a:cs typeface="Times New Roman" panose="02020603050405020304" pitchFamily="18" charset="0"/>
              </a:rPr>
              <a:t>model_name</a:t>
            </a:r>
            <a:r>
              <a:rPr lang="en-US" sz="2000" dirty="0">
                <a:latin typeface="Times New Roman" panose="02020603050405020304" pitchFamily="18" charset="0"/>
                <a:cs typeface="Times New Roman" panose="02020603050405020304" pitchFamily="18" charset="0"/>
              </a:rPr>
              <a:t>. index is an instance of the Index class.</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RemoveIndex</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model_name</a:t>
            </a:r>
            <a:r>
              <a:rPr lang="en-US" sz="2000" dirty="0">
                <a:latin typeface="Times New Roman" panose="02020603050405020304" pitchFamily="18" charset="0"/>
                <a:cs typeface="Times New Roman" panose="02020603050405020304" pitchFamily="18" charset="0"/>
              </a:rPr>
              <a:t>, name) – It removes the index named name from the model with </a:t>
            </a:r>
            <a:r>
              <a:rPr lang="en-US" sz="2000" dirty="0" err="1">
                <a:latin typeface="Times New Roman" panose="02020603050405020304" pitchFamily="18" charset="0"/>
                <a:cs typeface="Times New Roman" panose="02020603050405020304" pitchFamily="18" charset="0"/>
              </a:rPr>
              <a:t>model_name</a:t>
            </a:r>
            <a:r>
              <a:rPr lang="en-US" sz="2000" dirty="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AddConstraint</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model_name</a:t>
            </a:r>
            <a:r>
              <a:rPr lang="en-US" sz="2000" dirty="0">
                <a:latin typeface="Times New Roman" panose="02020603050405020304" pitchFamily="18" charset="0"/>
                <a:cs typeface="Times New Roman" panose="02020603050405020304" pitchFamily="18" charset="0"/>
              </a:rPr>
              <a:t>, constraint) – It creates a constraint in the database table for the model with </a:t>
            </a:r>
            <a:r>
              <a:rPr lang="en-US" sz="2000" dirty="0" err="1">
                <a:latin typeface="Times New Roman" panose="02020603050405020304" pitchFamily="18" charset="0"/>
                <a:cs typeface="Times New Roman" panose="02020603050405020304" pitchFamily="18" charset="0"/>
              </a:rPr>
              <a:t>model_name</a:t>
            </a:r>
            <a:r>
              <a:rPr lang="en-US" sz="2000" dirty="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RemoveConstraint</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model_name</a:t>
            </a:r>
            <a:r>
              <a:rPr lang="en-US" sz="2000" dirty="0">
                <a:latin typeface="Times New Roman" panose="02020603050405020304" pitchFamily="18" charset="0"/>
                <a:cs typeface="Times New Roman" panose="02020603050405020304" pitchFamily="18" charset="0"/>
              </a:rPr>
              <a:t>, name) – It removes the constraint named name from the model with </a:t>
            </a:r>
            <a:r>
              <a:rPr lang="en-US" sz="2000" dirty="0" err="1">
                <a:latin typeface="Times New Roman" panose="02020603050405020304" pitchFamily="18" charset="0"/>
                <a:cs typeface="Times New Roman" panose="02020603050405020304" pitchFamily="18" charset="0"/>
              </a:rPr>
              <a:t>model_name</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981865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sz="5400" b="1" u="sng" dirty="0">
                <a:latin typeface="Times New Roman" panose="02020603050405020304" pitchFamily="18" charset="0"/>
                <a:cs typeface="Times New Roman" panose="02020603050405020304" pitchFamily="18" charset="0"/>
              </a:rPr>
              <a:t>Create Our Own Model Class</a:t>
            </a:r>
            <a:endParaRPr lang="en-US" sz="5333"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1105989"/>
            <a:ext cx="10972800" cy="5582193"/>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models.py file which is inside application folder, is required to create our own model class.</a:t>
            </a:r>
          </a:p>
          <a:p>
            <a:pPr marL="0" indent="0">
              <a:buNone/>
            </a:pPr>
            <a:r>
              <a:rPr lang="en-US" sz="1800" dirty="0">
                <a:latin typeface="Times New Roman" panose="02020603050405020304" pitchFamily="18" charset="0"/>
                <a:cs typeface="Times New Roman" panose="02020603050405020304" pitchFamily="18" charset="0"/>
              </a:rPr>
              <a:t>Our own model class will inherit Python’s Model Class.</a:t>
            </a:r>
          </a:p>
          <a:p>
            <a:pPr marL="0" indent="0">
              <a:buNone/>
            </a:pPr>
            <a:r>
              <a:rPr lang="en-US" sz="1800" dirty="0">
                <a:latin typeface="Times New Roman" panose="02020603050405020304" pitchFamily="18" charset="0"/>
                <a:cs typeface="Times New Roman" panose="02020603050405020304" pitchFamily="18" charset="0"/>
              </a:rPr>
              <a:t>Syntax:-</a:t>
            </a:r>
          </a:p>
          <a:p>
            <a:pPr marL="0" indent="0">
              <a:buNone/>
            </a:pPr>
            <a:r>
              <a:rPr lang="en-US" sz="1800" dirty="0">
                <a:latin typeface="Times New Roman" panose="02020603050405020304" pitchFamily="18" charset="0"/>
                <a:cs typeface="Times New Roman" panose="02020603050405020304" pitchFamily="18" charset="0"/>
              </a:rPr>
              <a:t>class </a:t>
            </a:r>
            <a:r>
              <a:rPr lang="en-US" sz="1800" dirty="0" err="1">
                <a:latin typeface="Times New Roman" panose="02020603050405020304" pitchFamily="18" charset="0"/>
                <a:cs typeface="Times New Roman" panose="02020603050405020304" pitchFamily="18" charset="0"/>
              </a:rPr>
              <a:t>ClassName</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models.Model</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field_name</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models.FieldType</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arg</a:t>
            </a:r>
            <a:r>
              <a:rPr lang="en-US" sz="1800" dirty="0">
                <a:latin typeface="Times New Roman" panose="02020603050405020304" pitchFamily="18" charset="0"/>
                <a:cs typeface="Times New Roman" panose="02020603050405020304" pitchFamily="18" charset="0"/>
              </a:rPr>
              <a:t>, options)</a:t>
            </a:r>
          </a:p>
          <a:p>
            <a:pPr marL="0" indent="0">
              <a:buNone/>
            </a:pPr>
            <a:r>
              <a:rPr lang="en-US" sz="1800" dirty="0">
                <a:latin typeface="Times New Roman" panose="02020603050405020304" pitchFamily="18" charset="0"/>
                <a:cs typeface="Times New Roman" panose="02020603050405020304" pitchFamily="18" charset="0"/>
              </a:rPr>
              <a:t>Example:-</a:t>
            </a:r>
          </a:p>
          <a:p>
            <a:pPr marL="0" indent="0">
              <a:buNone/>
            </a:pPr>
            <a:r>
              <a:rPr lang="en-US" sz="1800" b="1" u="sng" dirty="0">
                <a:latin typeface="Times New Roman" panose="02020603050405020304" pitchFamily="18" charset="0"/>
                <a:cs typeface="Times New Roman" panose="02020603050405020304" pitchFamily="18" charset="0"/>
              </a:rPr>
              <a:t>models.py</a:t>
            </a:r>
          </a:p>
          <a:p>
            <a:pPr marL="0" indent="0" defTabSz="548640">
              <a:buNone/>
            </a:pPr>
            <a:r>
              <a:rPr lang="en-US" sz="1800" dirty="0">
                <a:latin typeface="Times New Roman" panose="02020603050405020304" pitchFamily="18" charset="0"/>
                <a:cs typeface="Times New Roman" panose="02020603050405020304" pitchFamily="18" charset="0"/>
              </a:rPr>
              <a:t>class Student(</a:t>
            </a:r>
            <a:r>
              <a:rPr lang="en-US" sz="1800" dirty="0" err="1">
                <a:latin typeface="Times New Roman" panose="02020603050405020304" pitchFamily="18" charset="0"/>
                <a:cs typeface="Times New Roman" panose="02020603050405020304" pitchFamily="18" charset="0"/>
              </a:rPr>
              <a:t>models.Model</a:t>
            </a:r>
            <a:r>
              <a:rPr lang="en-US" sz="1800" dirty="0">
                <a:latin typeface="Times New Roman" panose="02020603050405020304" pitchFamily="18" charset="0"/>
                <a:cs typeface="Times New Roman" panose="02020603050405020304" pitchFamily="18" charset="0"/>
              </a:rPr>
              <a:t>):</a:t>
            </a:r>
          </a:p>
          <a:p>
            <a:pPr marL="0" indent="0" defTabSz="54864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stuid</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models.IntegerField</a:t>
            </a:r>
            <a:r>
              <a:rPr lang="en-US" sz="1800" dirty="0">
                <a:latin typeface="Times New Roman" panose="02020603050405020304" pitchFamily="18" charset="0"/>
                <a:cs typeface="Times New Roman" panose="02020603050405020304" pitchFamily="18" charset="0"/>
              </a:rPr>
              <a:t>()</a:t>
            </a:r>
          </a:p>
          <a:p>
            <a:pPr marL="0" indent="0" defTabSz="54864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stuname</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models.CharField</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max_length</a:t>
            </a:r>
            <a:r>
              <a:rPr lang="en-US" sz="1800" dirty="0">
                <a:latin typeface="Times New Roman" panose="02020603050405020304" pitchFamily="18" charset="0"/>
                <a:cs typeface="Times New Roman" panose="02020603050405020304" pitchFamily="18" charset="0"/>
              </a:rPr>
              <a:t>=70)</a:t>
            </a:r>
          </a:p>
          <a:p>
            <a:pPr marL="0" indent="0" defTabSz="54864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stuemail</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models.EmailField</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max_length</a:t>
            </a:r>
            <a:r>
              <a:rPr lang="en-US" sz="1800" dirty="0">
                <a:latin typeface="Times New Roman" panose="02020603050405020304" pitchFamily="18" charset="0"/>
                <a:cs typeface="Times New Roman" panose="02020603050405020304" pitchFamily="18" charset="0"/>
              </a:rPr>
              <a:t>=70)</a:t>
            </a:r>
          </a:p>
          <a:p>
            <a:pPr marL="0" indent="0" defTabSz="54864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stupass</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models.CharField</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max_length</a:t>
            </a:r>
            <a:r>
              <a:rPr lang="en-US" sz="1800" dirty="0">
                <a:latin typeface="Times New Roman" panose="02020603050405020304" pitchFamily="18" charset="0"/>
                <a:cs typeface="Times New Roman" panose="02020603050405020304" pitchFamily="18" charset="0"/>
              </a:rPr>
              <a:t>=70)</a:t>
            </a:r>
          </a:p>
        </p:txBody>
      </p:sp>
      <p:sp>
        <p:nvSpPr>
          <p:cNvPr id="4" name="TextBox 3">
            <a:extLst>
              <a:ext uri="{FF2B5EF4-FFF2-40B4-BE49-F238E27FC236}">
                <a16:creationId xmlns:a16="http://schemas.microsoft.com/office/drawing/2014/main" id="{89AE1538-2C1A-4372-B4D9-B90D6B9E4443}"/>
              </a:ext>
            </a:extLst>
          </p:cNvPr>
          <p:cNvSpPr txBox="1"/>
          <p:nvPr/>
        </p:nvSpPr>
        <p:spPr>
          <a:xfrm>
            <a:off x="2393159" y="3143451"/>
            <a:ext cx="3571709"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Length is required in </a:t>
            </a:r>
            <a:r>
              <a:rPr lang="en-US" dirty="0" err="1"/>
              <a:t>CharField</a:t>
            </a:r>
            <a:r>
              <a:rPr lang="en-US" dirty="0"/>
              <a:t> Type</a:t>
            </a:r>
          </a:p>
        </p:txBody>
      </p:sp>
      <p:cxnSp>
        <p:nvCxnSpPr>
          <p:cNvPr id="6" name="Straight Arrow Connector 5">
            <a:extLst>
              <a:ext uri="{FF2B5EF4-FFF2-40B4-BE49-F238E27FC236}">
                <a16:creationId xmlns:a16="http://schemas.microsoft.com/office/drawing/2014/main" id="{AEA2D5C1-43BE-4993-BC35-8B398D48E242}"/>
              </a:ext>
            </a:extLst>
          </p:cNvPr>
          <p:cNvCxnSpPr>
            <a:cxnSpLocks/>
          </p:cNvCxnSpPr>
          <p:nvPr/>
        </p:nvCxnSpPr>
        <p:spPr>
          <a:xfrm>
            <a:off x="4179014" y="3512783"/>
            <a:ext cx="227523" cy="9895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7DC2F56B-76A8-464A-B06F-A114201B01BE}"/>
              </a:ext>
            </a:extLst>
          </p:cNvPr>
          <p:cNvSpPr/>
          <p:nvPr/>
        </p:nvSpPr>
        <p:spPr>
          <a:xfrm>
            <a:off x="5687703" y="3512783"/>
            <a:ext cx="6397593" cy="2308324"/>
          </a:xfrm>
          <a:prstGeom prst="rect">
            <a:avLst/>
          </a:prstGeom>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class will create a table with columns and their data types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Table Name will be </a:t>
            </a:r>
            <a:r>
              <a:rPr lang="en-US" dirty="0" err="1">
                <a:latin typeface="Times New Roman" panose="02020603050405020304" pitchFamily="18" charset="0"/>
                <a:cs typeface="Times New Roman" panose="02020603050405020304" pitchFamily="18" charset="0"/>
              </a:rPr>
              <a:t>ApplicationName_ClassName</a:t>
            </a:r>
            <a:r>
              <a:rPr lang="en-US" dirty="0">
                <a:latin typeface="Times New Roman" panose="02020603050405020304" pitchFamily="18" charset="0"/>
                <a:cs typeface="Times New Roman" panose="02020603050405020304" pitchFamily="18" charset="0"/>
              </a:rPr>
              <a:t>, in this case it will be </a:t>
            </a:r>
            <a:r>
              <a:rPr lang="en-US" dirty="0" err="1">
                <a:latin typeface="Times New Roman" panose="02020603050405020304" pitchFamily="18" charset="0"/>
                <a:cs typeface="Times New Roman" panose="02020603050405020304" pitchFamily="18" charset="0"/>
              </a:rPr>
              <a:t>enroll_student</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Field name will become table’s Column Name, in this case it will be </a:t>
            </a:r>
            <a:r>
              <a:rPr lang="en-US" dirty="0" err="1">
                <a:latin typeface="Times New Roman" panose="02020603050405020304" pitchFamily="18" charset="0"/>
                <a:cs typeface="Times New Roman" panose="02020603050405020304" pitchFamily="18" charset="0"/>
              </a:rPr>
              <a:t>stuid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stuname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stuemail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stupass</a:t>
            </a:r>
            <a:r>
              <a:rPr lang="en-US" dirty="0">
                <a:latin typeface="Times New Roman" panose="02020603050405020304" pitchFamily="18" charset="0"/>
                <a:cs typeface="Times New Roman" panose="02020603050405020304" pitchFamily="18" charset="0"/>
              </a:rPr>
              <a:t> with their data type.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As we have not mentioned primary key in any of these columns so it will automatically create a new column named ‘id’ Data Type Integer with primary key and auto increment.</a:t>
            </a:r>
          </a:p>
        </p:txBody>
      </p:sp>
    </p:spTree>
    <p:extLst>
      <p:ext uri="{BB962C8B-B14F-4D97-AF65-F5344CB8AC3E}">
        <p14:creationId xmlns:p14="http://schemas.microsoft.com/office/powerpoint/2010/main" val="1872801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6"/>
                                        </p:tgtEl>
                                        <p:attrNameLst>
                                          <p:attrName>style.visibility</p:attrName>
                                        </p:attrNameLst>
                                      </p:cBhvr>
                                      <p:to>
                                        <p:strVal val="visible"/>
                                      </p:to>
                                    </p:set>
                                    <p:animEffect transition="in" filter="fade">
                                      <p:cBhvr>
                                        <p:cTn id="67" dur="500"/>
                                        <p:tgtEl>
                                          <p:spTgt spid="6"/>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4"/>
                                        </p:tgtEl>
                                        <p:attrNameLst>
                                          <p:attrName>style.visibility</p:attrName>
                                        </p:attrNameLst>
                                      </p:cBhvr>
                                      <p:to>
                                        <p:strVal val="visible"/>
                                      </p:to>
                                    </p:set>
                                    <p:animEffect transition="in" filter="fade">
                                      <p:cBhvr>
                                        <p:cTn id="70" dur="500"/>
                                        <p:tgtEl>
                                          <p:spTgt spid="4"/>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5">
                                            <p:txEl>
                                              <p:pRg st="0" end="0"/>
                                            </p:txEl>
                                          </p:spTgt>
                                        </p:tgtEl>
                                        <p:attrNameLst>
                                          <p:attrName>style.visibility</p:attrName>
                                        </p:attrNameLst>
                                      </p:cBhvr>
                                      <p:to>
                                        <p:strVal val="visible"/>
                                      </p:to>
                                    </p:set>
                                    <p:animEffect transition="in" filter="fade">
                                      <p:cBhvr>
                                        <p:cTn id="75" dur="500"/>
                                        <p:tgtEl>
                                          <p:spTgt spid="5">
                                            <p:txEl>
                                              <p:pRg st="0" end="0"/>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5">
                                            <p:txEl>
                                              <p:pRg st="1" end="1"/>
                                            </p:txEl>
                                          </p:spTgt>
                                        </p:tgtEl>
                                        <p:attrNameLst>
                                          <p:attrName>style.visibility</p:attrName>
                                        </p:attrNameLst>
                                      </p:cBhvr>
                                      <p:to>
                                        <p:strVal val="visible"/>
                                      </p:to>
                                    </p:set>
                                    <p:animEffect transition="in" filter="fade">
                                      <p:cBhvr>
                                        <p:cTn id="80" dur="500"/>
                                        <p:tgtEl>
                                          <p:spTgt spid="5">
                                            <p:txEl>
                                              <p:pRg st="1" end="1"/>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5">
                                            <p:txEl>
                                              <p:pRg st="2" end="2"/>
                                            </p:txEl>
                                          </p:spTgt>
                                        </p:tgtEl>
                                        <p:attrNameLst>
                                          <p:attrName>style.visibility</p:attrName>
                                        </p:attrNameLst>
                                      </p:cBhvr>
                                      <p:to>
                                        <p:strVal val="visible"/>
                                      </p:to>
                                    </p:set>
                                    <p:animEffect transition="in" filter="fade">
                                      <p:cBhvr>
                                        <p:cTn id="85" dur="500"/>
                                        <p:tgtEl>
                                          <p:spTgt spid="5">
                                            <p:txEl>
                                              <p:pRg st="2" end="2"/>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5">
                                            <p:txEl>
                                              <p:pRg st="3" end="3"/>
                                            </p:txEl>
                                          </p:spTgt>
                                        </p:tgtEl>
                                        <p:attrNameLst>
                                          <p:attrName>style.visibility</p:attrName>
                                        </p:attrNameLst>
                                      </p:cBhvr>
                                      <p:to>
                                        <p:strVal val="visible"/>
                                      </p:to>
                                    </p:set>
                                    <p:animEffect transition="in" filter="fade">
                                      <p:cBhvr>
                                        <p:cTn id="90"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build="p" bldLvl="5"/>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sz="5400" b="1" u="sng" dirty="0">
                <a:latin typeface="Times New Roman" panose="02020603050405020304" pitchFamily="18" charset="0"/>
                <a:cs typeface="Times New Roman" panose="02020603050405020304" pitchFamily="18" charset="0"/>
              </a:rPr>
              <a:t>Create Our Own Model Class</a:t>
            </a:r>
            <a:endParaRPr lang="en-US" sz="5333"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1176805"/>
            <a:ext cx="10972800" cy="5582193"/>
          </a:xfrm>
        </p:spPr>
        <p:txBody>
          <a:bodyPr>
            <a:normAutofit/>
          </a:bodyPr>
          <a:lstStyle/>
          <a:p>
            <a:pPr marL="0" indent="0">
              <a:buNone/>
            </a:pPr>
            <a:r>
              <a:rPr lang="en-US" sz="1800" b="1" u="sng" dirty="0">
                <a:latin typeface="Times New Roman" panose="02020603050405020304" pitchFamily="18" charset="0"/>
                <a:cs typeface="Times New Roman" panose="02020603050405020304" pitchFamily="18" charset="0"/>
              </a:rPr>
              <a:t>models.py</a:t>
            </a:r>
          </a:p>
          <a:p>
            <a:pPr marL="0" indent="0" defTabSz="548640">
              <a:buNone/>
            </a:pPr>
            <a:r>
              <a:rPr lang="en-US" sz="1800" dirty="0">
                <a:latin typeface="Times New Roman" panose="02020603050405020304" pitchFamily="18" charset="0"/>
                <a:cs typeface="Times New Roman" panose="02020603050405020304" pitchFamily="18" charset="0"/>
              </a:rPr>
              <a:t>class Student(</a:t>
            </a:r>
            <a:r>
              <a:rPr lang="en-US" sz="1800" dirty="0" err="1">
                <a:latin typeface="Times New Roman" panose="02020603050405020304" pitchFamily="18" charset="0"/>
                <a:cs typeface="Times New Roman" panose="02020603050405020304" pitchFamily="18" charset="0"/>
              </a:rPr>
              <a:t>models.Model</a:t>
            </a:r>
            <a:r>
              <a:rPr lang="en-US" sz="1800" dirty="0">
                <a:latin typeface="Times New Roman" panose="02020603050405020304" pitchFamily="18" charset="0"/>
                <a:cs typeface="Times New Roman" panose="02020603050405020304" pitchFamily="18" charset="0"/>
              </a:rPr>
              <a:t>):</a:t>
            </a:r>
          </a:p>
          <a:p>
            <a:pPr marL="0" indent="0" defTabSz="54864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stuid</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models.IntegerField</a:t>
            </a:r>
            <a:r>
              <a:rPr lang="en-US" sz="1800" dirty="0">
                <a:latin typeface="Times New Roman" panose="02020603050405020304" pitchFamily="18" charset="0"/>
                <a:cs typeface="Times New Roman" panose="02020603050405020304" pitchFamily="18" charset="0"/>
              </a:rPr>
              <a:t>()</a:t>
            </a:r>
          </a:p>
          <a:p>
            <a:pPr marL="0" indent="0" defTabSz="54864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stuname</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models.CharField</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max_length</a:t>
            </a:r>
            <a:r>
              <a:rPr lang="en-US" sz="1800" dirty="0">
                <a:latin typeface="Times New Roman" panose="02020603050405020304" pitchFamily="18" charset="0"/>
                <a:cs typeface="Times New Roman" panose="02020603050405020304" pitchFamily="18" charset="0"/>
              </a:rPr>
              <a:t>=70)</a:t>
            </a:r>
          </a:p>
          <a:p>
            <a:pPr marL="0" indent="0" defTabSz="54864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stuemail</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models.EmailField</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max_length</a:t>
            </a:r>
            <a:r>
              <a:rPr lang="en-US" sz="1800" dirty="0">
                <a:latin typeface="Times New Roman" panose="02020603050405020304" pitchFamily="18" charset="0"/>
                <a:cs typeface="Times New Roman" panose="02020603050405020304" pitchFamily="18" charset="0"/>
              </a:rPr>
              <a:t>=70)</a:t>
            </a:r>
          </a:p>
          <a:p>
            <a:pPr marL="0" indent="0" defTabSz="54864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stupass</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models.CharField</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max_length</a:t>
            </a:r>
            <a:r>
              <a:rPr lang="en-US" sz="1800" dirty="0">
                <a:latin typeface="Times New Roman" panose="02020603050405020304" pitchFamily="18" charset="0"/>
                <a:cs typeface="Times New Roman" panose="02020603050405020304" pitchFamily="18" charset="0"/>
              </a:rPr>
              <a:t>=70)</a:t>
            </a:r>
          </a:p>
          <a:p>
            <a:pPr marL="0" indent="0" defTabSz="548640">
              <a:buNone/>
            </a:pPr>
            <a:endParaRPr lang="en-US" sz="1800" dirty="0">
              <a:latin typeface="Times New Roman" panose="02020603050405020304" pitchFamily="18" charset="0"/>
              <a:cs typeface="Times New Roman" panose="02020603050405020304" pitchFamily="18" charset="0"/>
            </a:endParaRPr>
          </a:p>
          <a:p>
            <a:pPr marL="0" indent="0" defTabSz="548640">
              <a:buNone/>
            </a:pPr>
            <a:r>
              <a:rPr lang="en-US" sz="1800" dirty="0">
                <a:latin typeface="Times New Roman" panose="02020603050405020304" pitchFamily="18" charset="0"/>
                <a:cs typeface="Times New Roman" panose="02020603050405020304" pitchFamily="18" charset="0"/>
              </a:rPr>
              <a:t>CREATE TABLE "</a:t>
            </a:r>
            <a:r>
              <a:rPr lang="en-US" sz="1800" dirty="0" err="1">
                <a:latin typeface="Times New Roman" panose="02020603050405020304" pitchFamily="18" charset="0"/>
                <a:cs typeface="Times New Roman" panose="02020603050405020304" pitchFamily="18" charset="0"/>
              </a:rPr>
              <a:t>enroll_student</a:t>
            </a:r>
            <a:r>
              <a:rPr lang="en-US" sz="1800" dirty="0">
                <a:latin typeface="Times New Roman" panose="02020603050405020304" pitchFamily="18" charset="0"/>
                <a:cs typeface="Times New Roman" panose="02020603050405020304" pitchFamily="18" charset="0"/>
              </a:rPr>
              <a:t>" (</a:t>
            </a:r>
          </a:p>
          <a:p>
            <a:pPr marL="0" indent="0" defTabSz="548640">
              <a:buNone/>
            </a:pPr>
            <a:r>
              <a:rPr lang="en-US" sz="1800" dirty="0">
                <a:latin typeface="Times New Roman" panose="02020603050405020304" pitchFamily="18" charset="0"/>
                <a:cs typeface="Times New Roman" panose="02020603050405020304" pitchFamily="18" charset="0"/>
              </a:rPr>
              <a:t>	"id" integer NOT NULL PRIMARY KEY AUTOINCREMENT, </a:t>
            </a:r>
          </a:p>
          <a:p>
            <a:pPr marL="0" indent="0" defTabSz="54864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stuid</a:t>
            </a:r>
            <a:r>
              <a:rPr lang="en-US" sz="1800" dirty="0">
                <a:latin typeface="Times New Roman" panose="02020603050405020304" pitchFamily="18" charset="0"/>
                <a:cs typeface="Times New Roman" panose="02020603050405020304" pitchFamily="18" charset="0"/>
              </a:rPr>
              <a:t>" integer NOT NULL, </a:t>
            </a:r>
          </a:p>
          <a:p>
            <a:pPr marL="0" indent="0" defTabSz="54864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stuname</a:t>
            </a:r>
            <a:r>
              <a:rPr lang="en-US" sz="1800" dirty="0">
                <a:latin typeface="Times New Roman" panose="02020603050405020304" pitchFamily="18" charset="0"/>
                <a:cs typeface="Times New Roman" panose="02020603050405020304" pitchFamily="18" charset="0"/>
              </a:rPr>
              <a:t>" varchar(70) NOT NULL, </a:t>
            </a:r>
          </a:p>
          <a:p>
            <a:pPr marL="0" indent="0" defTabSz="54864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stuemail</a:t>
            </a:r>
            <a:r>
              <a:rPr lang="en-US" sz="1800" dirty="0">
                <a:latin typeface="Times New Roman" panose="02020603050405020304" pitchFamily="18" charset="0"/>
                <a:cs typeface="Times New Roman" panose="02020603050405020304" pitchFamily="18" charset="0"/>
              </a:rPr>
              <a:t>" varchar(70) NOT NULL, </a:t>
            </a:r>
          </a:p>
          <a:p>
            <a:pPr marL="0" indent="0" defTabSz="54864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stupass</a:t>
            </a:r>
            <a:r>
              <a:rPr lang="en-US" sz="1800" dirty="0">
                <a:latin typeface="Times New Roman" panose="02020603050405020304" pitchFamily="18" charset="0"/>
                <a:cs typeface="Times New Roman" panose="02020603050405020304" pitchFamily="18" charset="0"/>
              </a:rPr>
              <a:t>" varchar(70) NOT NULL</a:t>
            </a:r>
          </a:p>
          <a:p>
            <a:pPr marL="0" indent="0" defTabSz="548640">
              <a:buNone/>
            </a:pPr>
            <a:r>
              <a:rPr lang="en-US" sz="1800" dirty="0">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91BD584F-55F8-4065-B04D-C93E0FC18F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9101" y="1054424"/>
            <a:ext cx="2247554" cy="5459812"/>
          </a:xfrm>
          <a:prstGeom prst="rect">
            <a:avLst/>
          </a:prstGeom>
        </p:spPr>
      </p:pic>
    </p:spTree>
    <p:extLst>
      <p:ext uri="{BB962C8B-B14F-4D97-AF65-F5344CB8AC3E}">
        <p14:creationId xmlns:p14="http://schemas.microsoft.com/office/powerpoint/2010/main" val="3587149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fade">
                                      <p:cBhvr>
                                        <p:cTn id="57" dur="500"/>
                                        <p:tgtEl>
                                          <p:spTgt spid="3">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Effect transition="in" filter="fade">
                                      <p:cBhvr>
                                        <p:cTn id="62" dur="500"/>
                                        <p:tgtEl>
                                          <p:spTgt spid="3">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3" end="13"/>
                                            </p:txEl>
                                          </p:spTgt>
                                        </p:tgtEl>
                                        <p:attrNameLst>
                                          <p:attrName>style.visibility</p:attrName>
                                        </p:attrNameLst>
                                      </p:cBhvr>
                                      <p:to>
                                        <p:strVal val="visible"/>
                                      </p:to>
                                    </p:set>
                                    <p:animEffect transition="in" filter="fade">
                                      <p:cBhvr>
                                        <p:cTn id="67"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sz="5400" b="1" u="sng" dirty="0">
                <a:latin typeface="Times New Roman" panose="02020603050405020304" pitchFamily="18" charset="0"/>
                <a:cs typeface="Times New Roman" panose="02020603050405020304" pitchFamily="18" charset="0"/>
              </a:rPr>
              <a:t>Rules</a:t>
            </a:r>
            <a:endParaRPr lang="en-US" sz="5333"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1295399"/>
            <a:ext cx="10972800" cy="5392783"/>
          </a:xfrm>
        </p:spPr>
        <p:txBody>
          <a:bodyPr>
            <a:normAutofit/>
          </a:bodyPr>
          <a:lstStyle/>
          <a:p>
            <a:r>
              <a:rPr lang="en-US" sz="2400" dirty="0">
                <a:latin typeface="Times New Roman" panose="02020603050405020304" pitchFamily="18" charset="0"/>
                <a:cs typeface="Times New Roman" panose="02020603050405020304" pitchFamily="18" charset="0"/>
              </a:rPr>
              <a:t>Field Name instantiated as a class attribute and represents a particular table’s Column name.</a:t>
            </a:r>
          </a:p>
          <a:p>
            <a:r>
              <a:rPr lang="en-US" sz="2400" dirty="0">
                <a:latin typeface="Times New Roman" panose="02020603050405020304" pitchFamily="18" charset="0"/>
                <a:cs typeface="Times New Roman" panose="02020603050405020304" pitchFamily="18" charset="0"/>
              </a:rPr>
              <a:t>Field Type is also known as Data Type.</a:t>
            </a:r>
          </a:p>
          <a:p>
            <a:r>
              <a:rPr lang="en-US" sz="2400" dirty="0">
                <a:latin typeface="Times New Roman" panose="02020603050405020304" pitchFamily="18" charset="0"/>
                <a:cs typeface="Times New Roman" panose="02020603050405020304" pitchFamily="18" charset="0"/>
              </a:rPr>
              <a:t>A field name cannot be a Python reserved word, because that would result in a Python syntax error.</a:t>
            </a:r>
          </a:p>
          <a:p>
            <a:r>
              <a:rPr lang="en-US" sz="2400" dirty="0">
                <a:latin typeface="Times New Roman" panose="02020603050405020304" pitchFamily="18" charset="0"/>
                <a:cs typeface="Times New Roman" panose="02020603050405020304" pitchFamily="18" charset="0"/>
              </a:rPr>
              <a:t>A field name cannot contain more than one underscore in a row, due to the way Django’s query lookup syntax works. </a:t>
            </a:r>
          </a:p>
          <a:p>
            <a:r>
              <a:rPr lang="en-US" sz="2400" dirty="0">
                <a:latin typeface="Times New Roman" panose="02020603050405020304" pitchFamily="18" charset="0"/>
                <a:cs typeface="Times New Roman" panose="02020603050405020304" pitchFamily="18" charset="0"/>
              </a:rPr>
              <a:t>A field name cannot end with an underscore.</a:t>
            </a:r>
          </a:p>
        </p:txBody>
      </p:sp>
    </p:spTree>
    <p:extLst>
      <p:ext uri="{BB962C8B-B14F-4D97-AF65-F5344CB8AC3E}">
        <p14:creationId xmlns:p14="http://schemas.microsoft.com/office/powerpoint/2010/main" val="2524751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sz="5400" b="1" u="sng" dirty="0">
                <a:latin typeface="Times New Roman" panose="02020603050405020304" pitchFamily="18" charset="0"/>
                <a:cs typeface="Times New Roman" panose="02020603050405020304" pitchFamily="18" charset="0"/>
              </a:rPr>
              <a:t>How to use Models</a:t>
            </a:r>
            <a:endParaRPr lang="en-US" sz="5333"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1295399"/>
            <a:ext cx="10972800" cy="5392783"/>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Once you have defined your models, you need to tell Django you’re going to use those models.</a:t>
            </a:r>
          </a:p>
          <a:p>
            <a:r>
              <a:rPr lang="en-US" sz="2400" dirty="0">
                <a:latin typeface="Times New Roman" panose="02020603050405020304" pitchFamily="18" charset="0"/>
                <a:cs typeface="Times New Roman" panose="02020603050405020304" pitchFamily="18" charset="0"/>
              </a:rPr>
              <a:t>Open settings.py file </a:t>
            </a:r>
          </a:p>
          <a:p>
            <a:r>
              <a:rPr lang="en-US" sz="2400" dirty="0">
                <a:latin typeface="Times New Roman" panose="02020603050405020304" pitchFamily="18" charset="0"/>
                <a:cs typeface="Times New Roman" panose="02020603050405020304" pitchFamily="18" charset="0"/>
              </a:rPr>
              <a:t>Write app name which contains models.py file in INSTALLED_APPS = [ ]</a:t>
            </a:r>
          </a:p>
          <a:p>
            <a:r>
              <a:rPr lang="en-US" sz="2400" dirty="0">
                <a:latin typeface="Times New Roman" panose="02020603050405020304" pitchFamily="18" charset="0"/>
                <a:cs typeface="Times New Roman" panose="02020603050405020304" pitchFamily="18" charset="0"/>
              </a:rPr>
              <a:t>Open Terminal </a:t>
            </a:r>
          </a:p>
          <a:p>
            <a:r>
              <a:rPr lang="en-US" sz="2400" dirty="0">
                <a:latin typeface="Times New Roman" panose="02020603050405020304" pitchFamily="18" charset="0"/>
                <a:cs typeface="Times New Roman" panose="02020603050405020304" pitchFamily="18" charset="0"/>
              </a:rPr>
              <a:t>Run python manage.py </a:t>
            </a:r>
            <a:r>
              <a:rPr lang="en-US" sz="2400" dirty="0" err="1">
                <a:latin typeface="Times New Roman" panose="02020603050405020304" pitchFamily="18" charset="0"/>
                <a:cs typeface="Times New Roman" panose="02020603050405020304" pitchFamily="18" charset="0"/>
              </a:rPr>
              <a:t>makemigrations</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Run python manage.py migrate</a:t>
            </a:r>
          </a:p>
        </p:txBody>
      </p:sp>
    </p:spTree>
    <p:extLst>
      <p:ext uri="{BB962C8B-B14F-4D97-AF65-F5344CB8AC3E}">
        <p14:creationId xmlns:p14="http://schemas.microsoft.com/office/powerpoint/2010/main" val="2468539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sz="5400" b="1" u="sng" dirty="0">
                <a:latin typeface="Times New Roman" panose="02020603050405020304" pitchFamily="18" charset="0"/>
                <a:cs typeface="Times New Roman" panose="02020603050405020304" pitchFamily="18" charset="0"/>
              </a:rPr>
              <a:t>Migrations</a:t>
            </a:r>
            <a:endParaRPr lang="en-US" sz="5333"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1295399"/>
            <a:ext cx="10972800" cy="5392783"/>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Migrations are Django’s way of propagating changes you make to your models (adding a field, deleting a model, etc.) into your database schema. </a:t>
            </a:r>
          </a:p>
          <a:p>
            <a:r>
              <a:rPr lang="en-US" sz="2400" b="1" dirty="0" err="1">
                <a:latin typeface="Times New Roman" panose="02020603050405020304" pitchFamily="18" charset="0"/>
                <a:cs typeface="Times New Roman" panose="02020603050405020304" pitchFamily="18" charset="0"/>
              </a:rPr>
              <a:t>makemigrations</a:t>
            </a:r>
            <a:r>
              <a:rPr lang="en-US" sz="2400" dirty="0">
                <a:latin typeface="Times New Roman" panose="02020603050405020304" pitchFamily="18" charset="0"/>
                <a:cs typeface="Times New Roman" panose="02020603050405020304" pitchFamily="18" charset="0"/>
              </a:rPr>
              <a:t> – This is responsible for creating new migrations based on the changes you have made to your models.</a:t>
            </a:r>
          </a:p>
          <a:p>
            <a:r>
              <a:rPr lang="en-US" sz="2400" b="1" dirty="0">
                <a:latin typeface="Times New Roman" panose="02020603050405020304" pitchFamily="18" charset="0"/>
                <a:cs typeface="Times New Roman" panose="02020603050405020304" pitchFamily="18" charset="0"/>
              </a:rPr>
              <a:t>migrate</a:t>
            </a:r>
            <a:r>
              <a:rPr lang="en-US" sz="2400" dirty="0">
                <a:latin typeface="Times New Roman" panose="02020603050405020304" pitchFamily="18" charset="0"/>
                <a:cs typeface="Times New Roman" panose="02020603050405020304" pitchFamily="18" charset="0"/>
              </a:rPr>
              <a:t> – This is responsible for applying and </a:t>
            </a:r>
            <a:r>
              <a:rPr lang="en-US" sz="2400" dirty="0" err="1">
                <a:latin typeface="Times New Roman" panose="02020603050405020304" pitchFamily="18" charset="0"/>
                <a:cs typeface="Times New Roman" panose="02020603050405020304" pitchFamily="18" charset="0"/>
              </a:rPr>
              <a:t>unapplying</a:t>
            </a:r>
            <a:r>
              <a:rPr lang="en-US" sz="2400" dirty="0">
                <a:latin typeface="Times New Roman" panose="02020603050405020304" pitchFamily="18" charset="0"/>
                <a:cs typeface="Times New Roman" panose="02020603050405020304" pitchFamily="18" charset="0"/>
              </a:rPr>
              <a:t> migrations.</a:t>
            </a:r>
          </a:p>
          <a:p>
            <a:r>
              <a:rPr lang="en-US" sz="2400" b="1" dirty="0" err="1">
                <a:latin typeface="Times New Roman" panose="02020603050405020304" pitchFamily="18" charset="0"/>
                <a:cs typeface="Times New Roman" panose="02020603050405020304" pitchFamily="18" charset="0"/>
              </a:rPr>
              <a:t>sqlmigrate</a:t>
            </a:r>
            <a:r>
              <a:rPr lang="en-US" sz="2400" dirty="0">
                <a:latin typeface="Times New Roman" panose="02020603050405020304" pitchFamily="18" charset="0"/>
                <a:cs typeface="Times New Roman" panose="02020603050405020304" pitchFamily="18" charset="0"/>
              </a:rPr>
              <a:t> – This displays the SQL statements for a migration.</a:t>
            </a:r>
          </a:p>
          <a:p>
            <a:r>
              <a:rPr lang="en-US" sz="2400" b="1" dirty="0" err="1">
                <a:latin typeface="Times New Roman" panose="02020603050405020304" pitchFamily="18" charset="0"/>
                <a:cs typeface="Times New Roman" panose="02020603050405020304" pitchFamily="18" charset="0"/>
              </a:rPr>
              <a:t>showmigrations</a:t>
            </a:r>
            <a:r>
              <a:rPr lang="en-US" sz="2400" dirty="0">
                <a:latin typeface="Times New Roman" panose="02020603050405020304" pitchFamily="18" charset="0"/>
                <a:cs typeface="Times New Roman" panose="02020603050405020304" pitchFamily="18" charset="0"/>
              </a:rPr>
              <a:t> – This lists a project’s migrations and their status.</a:t>
            </a:r>
          </a:p>
        </p:txBody>
      </p:sp>
    </p:spTree>
    <p:extLst>
      <p:ext uri="{BB962C8B-B14F-4D97-AF65-F5344CB8AC3E}">
        <p14:creationId xmlns:p14="http://schemas.microsoft.com/office/powerpoint/2010/main" val="965183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r>
              <a:rPr lang="en-US" sz="5400" b="1" u="sng" dirty="0" err="1">
                <a:latin typeface="Times New Roman" panose="02020603050405020304" pitchFamily="18" charset="0"/>
                <a:cs typeface="Times New Roman" panose="02020603050405020304" pitchFamily="18" charset="0"/>
              </a:rPr>
              <a:t>makemigrations</a:t>
            </a:r>
            <a:r>
              <a:rPr lang="en-US" sz="5400" b="1" u="sng" dirty="0">
                <a:latin typeface="Times New Roman" panose="02020603050405020304" pitchFamily="18" charset="0"/>
                <a:cs typeface="Times New Roman" panose="02020603050405020304" pitchFamily="18" charset="0"/>
              </a:rPr>
              <a:t> and migrate</a:t>
            </a:r>
            <a:endParaRPr lang="en-US" sz="5333"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1295399"/>
            <a:ext cx="8201891" cy="5392783"/>
          </a:xfrm>
        </p:spPr>
        <p:txBody>
          <a:bodyPr>
            <a:normAutofit/>
          </a:bodyPr>
          <a:lstStyle/>
          <a:p>
            <a:r>
              <a:rPr lang="en-US" sz="2000" b="1" dirty="0" err="1">
                <a:latin typeface="Times New Roman" panose="02020603050405020304" pitchFamily="18" charset="0"/>
                <a:cs typeface="Times New Roman" panose="02020603050405020304" pitchFamily="18" charset="0"/>
              </a:rPr>
              <a:t>makemigration</a:t>
            </a:r>
            <a:r>
              <a:rPr lang="en-US" sz="2000" dirty="0">
                <a:latin typeface="Times New Roman" panose="02020603050405020304" pitchFamily="18" charset="0"/>
                <a:cs typeface="Times New Roman" panose="02020603050405020304" pitchFamily="18" charset="0"/>
              </a:rPr>
              <a:t> is used convert model class into </a:t>
            </a:r>
            <a:r>
              <a:rPr lang="en-US" sz="2000" dirty="0" err="1">
                <a:latin typeface="Times New Roman" panose="02020603050405020304" pitchFamily="18" charset="0"/>
                <a:cs typeface="Times New Roman" panose="02020603050405020304" pitchFamily="18" charset="0"/>
              </a:rPr>
              <a:t>sql</a:t>
            </a:r>
            <a:r>
              <a:rPr lang="en-US" sz="2000" dirty="0">
                <a:latin typeface="Times New Roman" panose="02020603050405020304" pitchFamily="18" charset="0"/>
                <a:cs typeface="Times New Roman" panose="02020603050405020304" pitchFamily="18" charset="0"/>
              </a:rPr>
              <a:t> statements. This will also create a file which will contain </a:t>
            </a:r>
            <a:r>
              <a:rPr lang="en-US" sz="2000" dirty="0" err="1">
                <a:latin typeface="Times New Roman" panose="02020603050405020304" pitchFamily="18" charset="0"/>
                <a:cs typeface="Times New Roman" panose="02020603050405020304" pitchFamily="18" charset="0"/>
              </a:rPr>
              <a:t>sql</a:t>
            </a:r>
            <a:r>
              <a:rPr lang="en-US" sz="2000" dirty="0">
                <a:latin typeface="Times New Roman" panose="02020603050405020304" pitchFamily="18" charset="0"/>
                <a:cs typeface="Times New Roman" panose="02020603050405020304" pitchFamily="18" charset="0"/>
              </a:rPr>
              <a:t> statements. This file is located in Application’s migrations folder.</a:t>
            </a:r>
          </a:p>
          <a:p>
            <a:pPr marL="0" indent="0">
              <a:buNone/>
            </a:pPr>
            <a:r>
              <a:rPr lang="en-US" sz="2000" dirty="0">
                <a:latin typeface="Times New Roman" panose="02020603050405020304" pitchFamily="18" charset="0"/>
                <a:cs typeface="Times New Roman" panose="02020603050405020304" pitchFamily="18" charset="0"/>
              </a:rPr>
              <a:t>	Syntax:- python manage.py </a:t>
            </a:r>
            <a:r>
              <a:rPr lang="en-US" sz="2000" dirty="0" err="1">
                <a:latin typeface="Times New Roman" panose="02020603050405020304" pitchFamily="18" charset="0"/>
                <a:cs typeface="Times New Roman" panose="02020603050405020304" pitchFamily="18" charset="0"/>
              </a:rPr>
              <a:t>makemigrations</a:t>
            </a: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migrate</a:t>
            </a:r>
            <a:r>
              <a:rPr lang="en-US" sz="2000" dirty="0">
                <a:latin typeface="Times New Roman" panose="02020603050405020304" pitchFamily="18" charset="0"/>
                <a:cs typeface="Times New Roman" panose="02020603050405020304" pitchFamily="18" charset="0"/>
              </a:rPr>
              <a:t> is used to execute </a:t>
            </a:r>
            <a:r>
              <a:rPr lang="en-US" sz="2000" dirty="0" err="1">
                <a:latin typeface="Times New Roman" panose="02020603050405020304" pitchFamily="18" charset="0"/>
                <a:cs typeface="Times New Roman" panose="02020603050405020304" pitchFamily="18" charset="0"/>
              </a:rPr>
              <a:t>sql</a:t>
            </a:r>
            <a:r>
              <a:rPr lang="en-US" sz="2000" dirty="0">
                <a:latin typeface="Times New Roman" panose="02020603050405020304" pitchFamily="18" charset="0"/>
                <a:cs typeface="Times New Roman" panose="02020603050405020304" pitchFamily="18" charset="0"/>
              </a:rPr>
              <a:t> statements generated by </a:t>
            </a:r>
            <a:r>
              <a:rPr lang="en-US" sz="2000" dirty="0" err="1">
                <a:latin typeface="Times New Roman" panose="02020603050405020304" pitchFamily="18" charset="0"/>
                <a:cs typeface="Times New Roman" panose="02020603050405020304" pitchFamily="18" charset="0"/>
              </a:rPr>
              <a:t>makemigration</a:t>
            </a:r>
            <a:r>
              <a:rPr lang="en-US" sz="2000" dirty="0">
                <a:latin typeface="Times New Roman" panose="02020603050405020304" pitchFamily="18" charset="0"/>
                <a:cs typeface="Times New Roman" panose="02020603050405020304" pitchFamily="18" charset="0"/>
              </a:rPr>
              <a:t>. This command will execute All Application’s (including built-in applications) SQL Statements if available. After execution of </a:t>
            </a:r>
            <a:r>
              <a:rPr lang="en-US" sz="2000" dirty="0" err="1">
                <a:latin typeface="Times New Roman" panose="02020603050405020304" pitchFamily="18" charset="0"/>
                <a:cs typeface="Times New Roman" panose="02020603050405020304" pitchFamily="18" charset="0"/>
              </a:rPr>
              <a:t>sql</a:t>
            </a:r>
            <a:r>
              <a:rPr lang="en-US" sz="2000" dirty="0">
                <a:latin typeface="Times New Roman" panose="02020603050405020304" pitchFamily="18" charset="0"/>
                <a:cs typeface="Times New Roman" panose="02020603050405020304" pitchFamily="18" charset="0"/>
              </a:rPr>
              <a:t> statements table will be created.</a:t>
            </a:r>
          </a:p>
          <a:p>
            <a:pPr marL="0" indent="0">
              <a:buNone/>
            </a:pPr>
            <a:r>
              <a:rPr lang="en-US" sz="2000" dirty="0">
                <a:latin typeface="Times New Roman" panose="02020603050405020304" pitchFamily="18" charset="0"/>
                <a:cs typeface="Times New Roman" panose="02020603050405020304" pitchFamily="18" charset="0"/>
              </a:rPr>
              <a:t>	Syntax:- python manage.py migrate</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Note – If you make any change in your own model class you are required to run </a:t>
            </a:r>
            <a:r>
              <a:rPr lang="en-US" sz="2000" dirty="0" err="1">
                <a:latin typeface="Times New Roman" panose="02020603050405020304" pitchFamily="18" charset="0"/>
                <a:cs typeface="Times New Roman" panose="02020603050405020304" pitchFamily="18" charset="0"/>
              </a:rPr>
              <a:t>makemigration</a:t>
            </a:r>
            <a:r>
              <a:rPr lang="en-US" sz="2000" dirty="0">
                <a:latin typeface="Times New Roman" panose="02020603050405020304" pitchFamily="18" charset="0"/>
                <a:cs typeface="Times New Roman" panose="02020603050405020304" pitchFamily="18" charset="0"/>
              </a:rPr>
              <a:t> and migrate command only then you will get those changes in your application.</a:t>
            </a: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57F4A60-31F8-4A2D-84D6-CEB95F6396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4145" y="166947"/>
            <a:ext cx="2032000" cy="6115170"/>
          </a:xfrm>
          <a:prstGeom prst="rect">
            <a:avLst/>
          </a:prstGeom>
        </p:spPr>
      </p:pic>
    </p:spTree>
    <p:extLst>
      <p:ext uri="{BB962C8B-B14F-4D97-AF65-F5344CB8AC3E}">
        <p14:creationId xmlns:p14="http://schemas.microsoft.com/office/powerpoint/2010/main" val="1754732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sz="5400" b="1" u="sng" dirty="0">
                <a:latin typeface="Times New Roman" panose="02020603050405020304" pitchFamily="18" charset="0"/>
                <a:cs typeface="Times New Roman" panose="02020603050405020304" pitchFamily="18" charset="0"/>
              </a:rPr>
              <a:t>Display SQL Statement</a:t>
            </a:r>
            <a:endParaRPr lang="en-US" sz="5333"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1295399"/>
            <a:ext cx="10972800" cy="5392783"/>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We can retrieve SQL Statement by using below command:-</a:t>
            </a:r>
          </a:p>
          <a:p>
            <a:pPr marL="0" indent="0">
              <a:buNone/>
            </a:pPr>
            <a:r>
              <a:rPr lang="en-US" sz="2400" dirty="0">
                <a:latin typeface="Times New Roman" panose="02020603050405020304" pitchFamily="18" charset="0"/>
                <a:cs typeface="Times New Roman" panose="02020603050405020304" pitchFamily="18" charset="0"/>
              </a:rPr>
              <a:t>Syntax:-</a:t>
            </a:r>
          </a:p>
          <a:p>
            <a:pPr marL="0" indent="0">
              <a:buNone/>
            </a:pPr>
            <a:r>
              <a:rPr lang="en-US" sz="2400" dirty="0">
                <a:latin typeface="Times New Roman" panose="02020603050405020304" pitchFamily="18" charset="0"/>
                <a:cs typeface="Times New Roman" panose="02020603050405020304" pitchFamily="18" charset="0"/>
              </a:rPr>
              <a:t>python manage.py </a:t>
            </a:r>
            <a:r>
              <a:rPr lang="en-US" sz="2400" dirty="0" err="1">
                <a:latin typeface="Times New Roman" panose="02020603050405020304" pitchFamily="18" charset="0"/>
                <a:cs typeface="Times New Roman" panose="02020603050405020304" pitchFamily="18" charset="0"/>
              </a:rPr>
              <a:t>sqlmigrate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application_name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dbfile_name</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Example:-</a:t>
            </a:r>
          </a:p>
          <a:p>
            <a:pPr marL="0" indent="0">
              <a:buNone/>
            </a:pPr>
            <a:r>
              <a:rPr lang="en-US" sz="2400" dirty="0">
                <a:latin typeface="Times New Roman" panose="02020603050405020304" pitchFamily="18" charset="0"/>
                <a:cs typeface="Times New Roman" panose="02020603050405020304" pitchFamily="18" charset="0"/>
              </a:rPr>
              <a:t>python manage.py </a:t>
            </a:r>
            <a:r>
              <a:rPr lang="en-US" sz="2400" dirty="0" err="1">
                <a:latin typeface="Times New Roman" panose="02020603050405020304" pitchFamily="18" charset="0"/>
                <a:cs typeface="Times New Roman" panose="02020603050405020304" pitchFamily="18" charset="0"/>
              </a:rPr>
              <a:t>sqlmigrate</a:t>
            </a:r>
            <a:r>
              <a:rPr lang="en-US" sz="2400" dirty="0">
                <a:latin typeface="Times New Roman" panose="02020603050405020304" pitchFamily="18" charset="0"/>
                <a:cs typeface="Times New Roman" panose="02020603050405020304" pitchFamily="18" charset="0"/>
              </a:rPr>
              <a:t> enroll 0001</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Note – File name can be found inside Application’s migrations folder.</a:t>
            </a:r>
          </a:p>
        </p:txBody>
      </p:sp>
    </p:spTree>
    <p:extLst>
      <p:ext uri="{BB962C8B-B14F-4D97-AF65-F5344CB8AC3E}">
        <p14:creationId xmlns:p14="http://schemas.microsoft.com/office/powerpoint/2010/main" val="4016558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653</TotalTime>
  <Words>3178</Words>
  <Application>Microsoft Office PowerPoint</Application>
  <PresentationFormat>Widescreen</PresentationFormat>
  <Paragraphs>253</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Times New Roman</vt:lpstr>
      <vt:lpstr>Office Theme</vt:lpstr>
      <vt:lpstr>Model</vt:lpstr>
      <vt:lpstr>Model Class</vt:lpstr>
      <vt:lpstr>Create Our Own Model Class</vt:lpstr>
      <vt:lpstr>Create Our Own Model Class</vt:lpstr>
      <vt:lpstr>Rules</vt:lpstr>
      <vt:lpstr>How to use Models</vt:lpstr>
      <vt:lpstr>Migrations</vt:lpstr>
      <vt:lpstr>makemigrations and migrate</vt:lpstr>
      <vt:lpstr>Display SQL Statement</vt:lpstr>
      <vt:lpstr>PowerPoint Presentation</vt:lpstr>
      <vt:lpstr>PowerPoint Presentation</vt:lpstr>
      <vt:lpstr>PowerPoint Presentation</vt:lpstr>
      <vt:lpstr>Geeky Steps</vt:lpstr>
      <vt:lpstr>Built-in Field Options</vt:lpstr>
      <vt:lpstr>Built-in Field Options</vt:lpstr>
      <vt:lpstr>Built-in Field Options</vt:lpstr>
      <vt:lpstr>Built-in Field Options</vt:lpstr>
      <vt:lpstr>Built-in Field Types</vt:lpstr>
      <vt:lpstr>Built-in Field Types</vt:lpstr>
      <vt:lpstr>Built-in Field Types</vt:lpstr>
      <vt:lpstr>Built-in Field Types</vt:lpstr>
      <vt:lpstr>Built-in Field Types</vt:lpstr>
      <vt:lpstr>Model Operations</vt:lpstr>
      <vt:lpstr>Model Operations</vt:lpstr>
      <vt:lpstr>Model Operations</vt:lpstr>
      <vt:lpstr>Model Operations</vt:lpstr>
      <vt:lpstr>Model Operations</vt:lpstr>
      <vt:lpstr>Model Operations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dc:title>
  <dc:creator>RK</dc:creator>
  <cp:lastModifiedBy>RK</cp:lastModifiedBy>
  <cp:revision>127</cp:revision>
  <dcterms:created xsi:type="dcterms:W3CDTF">2020-01-21T15:28:01Z</dcterms:created>
  <dcterms:modified xsi:type="dcterms:W3CDTF">2020-03-03T07:41:06Z</dcterms:modified>
</cp:coreProperties>
</file>