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19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F3E-144F-4754-9B68-C1DF22D33F35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6514-2CBE-4314-B980-F17C3E466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52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F3E-144F-4754-9B68-C1DF22D33F35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6514-2CBE-4314-B980-F17C3E466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42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F3E-144F-4754-9B68-C1DF22D33F35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6514-2CBE-4314-B980-F17C3E466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9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F3E-144F-4754-9B68-C1DF22D33F35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6514-2CBE-4314-B980-F17C3E466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9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F3E-144F-4754-9B68-C1DF22D33F35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6514-2CBE-4314-B980-F17C3E466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5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F3E-144F-4754-9B68-C1DF22D33F35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6514-2CBE-4314-B980-F17C3E466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5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F3E-144F-4754-9B68-C1DF22D33F35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6514-2CBE-4314-B980-F17C3E466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02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F3E-144F-4754-9B68-C1DF22D33F35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6514-2CBE-4314-B980-F17C3E466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63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F3E-144F-4754-9B68-C1DF22D33F35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6514-2CBE-4314-B980-F17C3E466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4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F3E-144F-4754-9B68-C1DF22D33F35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6514-2CBE-4314-B980-F17C3E466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8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9F3E-144F-4754-9B68-C1DF22D33F35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6514-2CBE-4314-B980-F17C3E466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1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9F3E-144F-4754-9B68-C1DF22D33F35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6514-2CBE-4314-B980-F17C3E466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1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3.wdp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3.wdp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3999" y="2618440"/>
            <a:ext cx="9180945" cy="1607272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acid rain pH variations in India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Presentation</a:t>
            </a:r>
            <a:b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Reaction Modelling (CE-520)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413207" y="4918367"/>
            <a:ext cx="3291737" cy="156094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 Anand Prabhakar</a:t>
            </a: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no.- DD23017</a:t>
            </a: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– SCENE</a:t>
            </a: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– IIT Mandi</a:t>
            </a: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date– 8</a:t>
            </a:r>
            <a:r>
              <a:rPr lang="en-US" baseline="30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May, 2024</a:t>
            </a:r>
          </a:p>
          <a:p>
            <a:pPr algn="l"/>
            <a:endParaRPr lang="en-US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3999" y="4918367"/>
            <a:ext cx="4323512" cy="281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 – Dr. Harshad Vijay Kulkarni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96727" y="6220694"/>
            <a:ext cx="3408218" cy="258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6" y="623457"/>
            <a:ext cx="2120442" cy="13023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23457"/>
            <a:ext cx="1640481" cy="135224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277F61-50E4-41FD-9A2E-00655EC6A12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741" y="47532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Acid rain : data sources</a:t>
            </a:r>
            <a:endParaRPr lang="en-IN" sz="24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277F61-50E4-41FD-9A2E-00655EC6A127}" type="slidenum">
              <a:rPr lang="en-IN" smtClean="0"/>
              <a:t>2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4741" y="936988"/>
            <a:ext cx="3948233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kern="100" dirty="0" smtClean="0">
                <a:latin typeface="Garamond" panose="02020404030301010803" pitchFamily="18" charset="0"/>
                <a:ea typeface="Calibri" panose="020F0502020204030204" pitchFamily="34" charset="0"/>
                <a:cs typeface="Mangal"/>
              </a:rPr>
              <a:t>India – Region-wise data of wet deposition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2805" y="4387347"/>
            <a:ext cx="72318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Region wise, countrywide and statewide data available from literature, datasets and texts.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Can be adopted to be used in the model by converting the data in units available in model.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b="1" dirty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Problem statement : to model the reaction based on the species data and predict the pH and compare to actual pH available in data.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64" y="1226939"/>
            <a:ext cx="4115657" cy="50468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64741" y="6356350"/>
            <a:ext cx="2296932" cy="173152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(Majumdar et al., 2022)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62805" y="1132837"/>
            <a:ext cx="3948233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kern="100" dirty="0" smtClean="0">
                <a:latin typeface="Garamond" panose="02020404030301010803" pitchFamily="18" charset="0"/>
                <a:ea typeface="Calibri" panose="020F0502020204030204" pitchFamily="34" charset="0"/>
                <a:cs typeface="Mangal"/>
              </a:rPr>
              <a:t>Data for various region (in </a:t>
            </a:r>
            <a:r>
              <a:rPr lang="en-US" sz="1200" b="1" kern="100" dirty="0" err="1" smtClean="0">
                <a:latin typeface="Garamond" panose="02020404030301010803" pitchFamily="18" charset="0"/>
                <a:ea typeface="Calibri" panose="020F0502020204030204" pitchFamily="34" charset="0"/>
                <a:cs typeface="Mangal"/>
              </a:rPr>
              <a:t>ueq</a:t>
            </a:r>
            <a:r>
              <a:rPr lang="en-US" sz="1200" b="1" kern="100" dirty="0" smtClean="0">
                <a:latin typeface="Garamond" panose="02020404030301010803" pitchFamily="18" charset="0"/>
                <a:ea typeface="Calibri" panose="020F0502020204030204" pitchFamily="34" charset="0"/>
                <a:cs typeface="Mangal"/>
              </a:rPr>
              <a:t>./L except pH); 58 x 27 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805" y="1422788"/>
            <a:ext cx="6838727" cy="25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5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741" y="47532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data sources used..</a:t>
            </a:r>
            <a:endParaRPr lang="en-IN" sz="24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277F61-50E4-41FD-9A2E-00655EC6A127}" type="slidenum">
              <a:rPr lang="en-IN" smtClean="0"/>
              <a:t>3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472116" y="1475993"/>
            <a:ext cx="2424320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Using CAMS portal to download the CO2 concentration data (gridded).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Planning to use the data for CO2 partial pressure data across Indian regions as categorized in the paper.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Data yet to download. Request has been put up.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If not available within time , I plan to use the SO2 partial pressure along with the meteoric condition.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1" y="1158661"/>
            <a:ext cx="9007375" cy="5066648"/>
          </a:xfrm>
          <a:prstGeom prst="rect">
            <a:avLst/>
          </a:prstGeom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64741" y="5950631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(Copernicus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 atmospheric monitoring services, CAMS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741" y="47532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data sources used..</a:t>
            </a:r>
            <a:endParaRPr lang="en-IN" sz="24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277F61-50E4-41FD-9A2E-00655EC6A127}" type="slidenum">
              <a:rPr lang="en-IN" smtClean="0"/>
              <a:t>4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472116" y="1759025"/>
            <a:ext cx="2424320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Using </a:t>
            </a:r>
            <a:r>
              <a:rPr lang="en-US" sz="16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Statista</a:t>
            </a:r>
            <a:r>
              <a:rPr lang="en-US" sz="1600" b="1" dirty="0" smtClean="0">
                <a:latin typeface="Garamond" panose="02020404030301010803" pitchFamily="18" charset="0"/>
              </a:rPr>
              <a:t> plot to get data of SO2 concentration in ambient air.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Its paid data (even after registration), so taking data point manually from the plot rather than purchasing.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Planning to use the data for SO2 partial pressure data across Indian regions as categorized in the paper.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64741" y="5950631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(Copernicus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 atmospheric monitoring services, CAMS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0" y="1054722"/>
            <a:ext cx="9007375" cy="47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924" y="38399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 calculation using VMINTEQ</a:t>
            </a:r>
            <a:endParaRPr lang="en-IN" sz="24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277F61-50E4-41FD-9A2E-00655EC6A127}" type="slidenum">
              <a:rPr lang="en-IN" smtClean="0"/>
              <a:t>5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19502" y="475323"/>
            <a:ext cx="2979019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We have conc. In </a:t>
            </a:r>
            <a:r>
              <a:rPr lang="en-US" sz="1600" b="1" dirty="0" err="1" smtClean="0">
                <a:latin typeface="Garamond" panose="02020404030301010803" pitchFamily="18" charset="0"/>
              </a:rPr>
              <a:t>ueq</a:t>
            </a:r>
            <a:r>
              <a:rPr lang="en-US" sz="1600" b="1" dirty="0" smtClean="0">
                <a:latin typeface="Garamond" panose="02020404030301010803" pitchFamily="18" charset="0"/>
              </a:rPr>
              <a:t>./L which I converted in mg/L to input into the model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Species are added in the table under ambient, meteoric and under polluted condition.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Plotting the speciation diagram using swap option at varying </a:t>
            </a:r>
            <a:r>
              <a:rPr lang="en-US" sz="1600" b="1" dirty="0" err="1" smtClean="0">
                <a:latin typeface="Garamond" panose="02020404030301010803" pitchFamily="18" charset="0"/>
              </a:rPr>
              <a:t>pH.</a:t>
            </a:r>
            <a:endParaRPr lang="en-US" sz="1600" b="1" dirty="0" smtClean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Partial pressure data to be used in this model for creating polluted environment like condition.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64741" y="6188722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(VMINTEQ)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4103" y="897764"/>
            <a:ext cx="4124147" cy="2740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41" y="1227651"/>
            <a:ext cx="3696233" cy="159867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3"/>
            <a:endCxn id="2" idx="1"/>
          </p:cNvCxnSpPr>
          <p:nvPr/>
        </p:nvCxnSpPr>
        <p:spPr>
          <a:xfrm>
            <a:off x="4160974" y="2026990"/>
            <a:ext cx="433129" cy="24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37" y="3090487"/>
            <a:ext cx="3383699" cy="2429116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9" idx="3"/>
          </p:cNvCxnSpPr>
          <p:nvPr/>
        </p:nvCxnSpPr>
        <p:spPr>
          <a:xfrm flipH="1">
            <a:off x="3920836" y="3090487"/>
            <a:ext cx="1282250" cy="121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4501" y="2804590"/>
            <a:ext cx="24243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b="1" dirty="0" smtClean="0">
                <a:latin typeface="Garamond" panose="02020404030301010803" pitchFamily="18" charset="0"/>
              </a:rPr>
              <a:t>Unit conversion of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77771" y="3382444"/>
            <a:ext cx="24243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b="1" dirty="0" smtClean="0">
                <a:latin typeface="Garamond" panose="02020404030301010803" pitchFamily="18" charset="0"/>
              </a:rPr>
              <a:t>Species addition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1924" y="5519603"/>
            <a:ext cx="37990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b="1" dirty="0" smtClean="0">
                <a:latin typeface="Garamond" panose="02020404030301010803" pitchFamily="18" charset="0"/>
              </a:rPr>
              <a:t>pH calculation by model under ambient, meteoric and polluted environment is noted and is verified against actual pH in the data</a:t>
            </a:r>
          </a:p>
        </p:txBody>
      </p:sp>
      <p:sp>
        <p:nvSpPr>
          <p:cNvPr id="28" name="Oval 27"/>
          <p:cNvSpPr/>
          <p:nvPr/>
        </p:nvSpPr>
        <p:spPr>
          <a:xfrm>
            <a:off x="896676" y="3314970"/>
            <a:ext cx="776590" cy="42756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5488" y="4020194"/>
            <a:ext cx="3533463" cy="2447124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26" idx="2"/>
          </p:cNvCxnSpPr>
          <p:nvPr/>
        </p:nvCxnSpPr>
        <p:spPr>
          <a:xfrm flipH="1">
            <a:off x="6020214" y="3628665"/>
            <a:ext cx="1169717" cy="49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70694" y="6467318"/>
            <a:ext cx="24738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b="1" dirty="0" smtClean="0">
                <a:latin typeface="Garamond" panose="02020404030301010803" pitchFamily="18" charset="0"/>
              </a:rPr>
              <a:t>Mineral precipitation data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6362" y="3849726"/>
            <a:ext cx="3658339" cy="2560056"/>
          </a:xfrm>
          <a:prstGeom prst="rect">
            <a:avLst/>
          </a:prstGeom>
        </p:spPr>
      </p:pic>
      <p:cxnSp>
        <p:nvCxnSpPr>
          <p:cNvPr id="42" name="Straight Arrow Connector 41"/>
          <p:cNvCxnSpPr>
            <a:stCxn id="26" idx="2"/>
            <a:endCxn id="39" idx="0"/>
          </p:cNvCxnSpPr>
          <p:nvPr/>
        </p:nvCxnSpPr>
        <p:spPr>
          <a:xfrm>
            <a:off x="7189931" y="3628665"/>
            <a:ext cx="2995601" cy="22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365672" y="6396012"/>
            <a:ext cx="24738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b="1" dirty="0" smtClean="0">
                <a:latin typeface="Garamond" panose="02020404030301010803" pitchFamily="18" charset="0"/>
              </a:rPr>
              <a:t>Species at this pH;</a:t>
            </a:r>
          </a:p>
        </p:txBody>
      </p:sp>
    </p:spTree>
    <p:extLst>
      <p:ext uri="{BB962C8B-B14F-4D97-AF65-F5344CB8AC3E}">
        <p14:creationId xmlns:p14="http://schemas.microsoft.com/office/powerpoint/2010/main" val="112637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741" y="47532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 calculation using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Phreeq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endParaRPr lang="en-IN" sz="24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277F61-50E4-41FD-9A2E-00655EC6A127}" type="slidenum">
              <a:rPr lang="en-IN" smtClean="0"/>
              <a:t>6</a:t>
            </a:fld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64741" y="6188722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Phreeq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-C)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41" y="1227651"/>
            <a:ext cx="3696233" cy="159867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24501" y="2804590"/>
            <a:ext cx="24243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latin typeface="Garamond" panose="02020404030301010803" pitchFamily="18" charset="0"/>
              </a:rPr>
              <a:t>Unit conversion of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777" y="3050811"/>
            <a:ext cx="3876775" cy="34876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65377" y="6480619"/>
            <a:ext cx="37691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latin typeface="Garamond" panose="02020404030301010803" pitchFamily="18" charset="0"/>
              </a:rPr>
              <a:t>Data input in mg/L under ambient cond.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5392" y="2213901"/>
            <a:ext cx="3552428" cy="347095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3" idx="1"/>
          </p:cNvCxnSpPr>
          <p:nvPr/>
        </p:nvCxnSpPr>
        <p:spPr>
          <a:xfrm>
            <a:off x="1564232" y="3104122"/>
            <a:ext cx="1693545" cy="169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3"/>
            <a:endCxn id="8" idx="1"/>
          </p:cNvCxnSpPr>
          <p:nvPr/>
        </p:nvCxnSpPr>
        <p:spPr>
          <a:xfrm flipV="1">
            <a:off x="7134552" y="3949376"/>
            <a:ext cx="540840" cy="84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75392" y="5736590"/>
            <a:ext cx="376917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b="1" dirty="0" smtClean="0">
                <a:latin typeface="Garamond" panose="02020404030301010803" pitchFamily="18" charset="0"/>
              </a:rPr>
              <a:t>Data of Minerals and aq. species so generated (to be plotted in the speciation diagram of VMINTEQ). Also, pH is obtained after running model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51899" y="936988"/>
            <a:ext cx="467592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pH is noted from running the </a:t>
            </a:r>
            <a:r>
              <a:rPr lang="en-US" sz="1600" b="1" dirty="0" err="1" smtClean="0">
                <a:latin typeface="Garamond" panose="02020404030301010803" pitchFamily="18" charset="0"/>
              </a:rPr>
              <a:t>Phreeq</a:t>
            </a:r>
            <a:r>
              <a:rPr lang="en-US" sz="1600" b="1" dirty="0" smtClean="0">
                <a:latin typeface="Garamond" panose="02020404030301010803" pitchFamily="18" charset="0"/>
              </a:rPr>
              <a:t>-C model.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Species data to be generated for each 58 sample data.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4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741" y="47532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 calculation using GWB</a:t>
            </a:r>
            <a:endParaRPr lang="en-IN" sz="24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277F61-50E4-41FD-9A2E-00655EC6A127}" type="slidenum">
              <a:rPr lang="en-IN" smtClean="0"/>
              <a:t>7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474201" y="857947"/>
            <a:ext cx="2424320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We have conc. In </a:t>
            </a:r>
            <a:r>
              <a:rPr lang="en-US" sz="1600" b="1" dirty="0" err="1" smtClean="0">
                <a:latin typeface="Garamond" panose="02020404030301010803" pitchFamily="18" charset="0"/>
              </a:rPr>
              <a:t>ueq</a:t>
            </a:r>
            <a:r>
              <a:rPr lang="en-US" sz="1600" b="1" dirty="0" smtClean="0">
                <a:latin typeface="Garamond" panose="02020404030301010803" pitchFamily="18" charset="0"/>
              </a:rPr>
              <a:t>./L which I converted in mg/L to input into the model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Species are added in the table under ambient, meteoric and under polluted condition.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Plotting the speciation diagram using swap option at varying </a:t>
            </a:r>
            <a:r>
              <a:rPr lang="en-US" sz="1600" b="1" dirty="0" err="1" smtClean="0">
                <a:latin typeface="Garamond" panose="02020404030301010803" pitchFamily="18" charset="0"/>
              </a:rPr>
              <a:t>pH.</a:t>
            </a:r>
            <a:endParaRPr lang="en-US" sz="1600" b="1" dirty="0" smtClean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64741" y="6188722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(VMINTEQ)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1525" y="988291"/>
            <a:ext cx="4124147" cy="2740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41" y="1227651"/>
            <a:ext cx="3696233" cy="159867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3"/>
            <a:endCxn id="2" idx="1"/>
          </p:cNvCxnSpPr>
          <p:nvPr/>
        </p:nvCxnSpPr>
        <p:spPr>
          <a:xfrm>
            <a:off x="4160974" y="2026990"/>
            <a:ext cx="1080551" cy="33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37" y="3090487"/>
            <a:ext cx="3383699" cy="2429116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9" idx="3"/>
          </p:cNvCxnSpPr>
          <p:nvPr/>
        </p:nvCxnSpPr>
        <p:spPr>
          <a:xfrm flipH="1">
            <a:off x="3920836" y="3090487"/>
            <a:ext cx="1282250" cy="121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4501" y="2804590"/>
            <a:ext cx="24243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b="1" dirty="0" smtClean="0">
                <a:latin typeface="Garamond" panose="02020404030301010803" pitchFamily="18" charset="0"/>
              </a:rPr>
              <a:t>Unit conversion of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41352" y="3482574"/>
            <a:ext cx="24243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b="1" dirty="0" smtClean="0">
                <a:latin typeface="Garamond" panose="02020404030301010803" pitchFamily="18" charset="0"/>
              </a:rPr>
              <a:t>Species addition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1924" y="5519603"/>
            <a:ext cx="37990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b="1" dirty="0" smtClean="0">
                <a:latin typeface="Garamond" panose="02020404030301010803" pitchFamily="18" charset="0"/>
              </a:rPr>
              <a:t>pH calculation by model under ambient, meteoric and polluted environment is noted and is verified against actual pH in the data</a:t>
            </a:r>
          </a:p>
        </p:txBody>
      </p:sp>
      <p:sp>
        <p:nvSpPr>
          <p:cNvPr id="28" name="Oval 27"/>
          <p:cNvSpPr/>
          <p:nvPr/>
        </p:nvSpPr>
        <p:spPr>
          <a:xfrm>
            <a:off x="896676" y="3314970"/>
            <a:ext cx="776590" cy="42756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5488" y="4020194"/>
            <a:ext cx="3533463" cy="2447124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26" idx="2"/>
          </p:cNvCxnSpPr>
          <p:nvPr/>
        </p:nvCxnSpPr>
        <p:spPr>
          <a:xfrm flipH="1">
            <a:off x="6983795" y="3728795"/>
            <a:ext cx="1169717" cy="49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70694" y="6467318"/>
            <a:ext cx="24738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b="1" dirty="0" smtClean="0">
                <a:latin typeface="Garamond" panose="02020404030301010803" pitchFamily="18" charset="0"/>
              </a:rPr>
              <a:t>Mineral precipitation data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6362" y="3849726"/>
            <a:ext cx="3658339" cy="2560056"/>
          </a:xfrm>
          <a:prstGeom prst="rect">
            <a:avLst/>
          </a:prstGeom>
        </p:spPr>
      </p:pic>
      <p:cxnSp>
        <p:nvCxnSpPr>
          <p:cNvPr id="42" name="Straight Arrow Connector 41"/>
          <p:cNvCxnSpPr>
            <a:stCxn id="26" idx="2"/>
            <a:endCxn id="39" idx="0"/>
          </p:cNvCxnSpPr>
          <p:nvPr/>
        </p:nvCxnSpPr>
        <p:spPr>
          <a:xfrm>
            <a:off x="8153512" y="3728795"/>
            <a:ext cx="2032020" cy="12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365672" y="6396012"/>
            <a:ext cx="24738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b="1" dirty="0" smtClean="0">
                <a:latin typeface="Garamond" panose="02020404030301010803" pitchFamily="18" charset="0"/>
              </a:rPr>
              <a:t>Species at this pH;</a:t>
            </a:r>
          </a:p>
        </p:txBody>
      </p:sp>
    </p:spTree>
    <p:extLst>
      <p:ext uri="{BB962C8B-B14F-4D97-AF65-F5344CB8AC3E}">
        <p14:creationId xmlns:p14="http://schemas.microsoft.com/office/powerpoint/2010/main" val="308665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741" y="47532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 comparison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4741" y="1218195"/>
            <a:ext cx="10655841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Garamond" panose="02020404030301010803" pitchFamily="18" charset="0"/>
              </a:rPr>
              <a:t>Planning to use Geochemist’s Workbench.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Garamond" panose="02020404030301010803" pitchFamily="18" charset="0"/>
              </a:rPr>
              <a:t>The pH obtained from both the models are compared in all conditions.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Garamond" panose="02020404030301010803" pitchFamily="18" charset="0"/>
              </a:rPr>
              <a:t>In polluted conditions the pH so obtained from model is compared with that observed in field (i.e. from the data).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b="1" dirty="0" smtClean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b="1" dirty="0" smtClean="0"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1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572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Mangal</vt:lpstr>
      <vt:lpstr>Times New Roman</vt:lpstr>
      <vt:lpstr>Wingdings</vt:lpstr>
      <vt:lpstr>Office Theme</vt:lpstr>
      <vt:lpstr> Modeling acid rain pH variations in India  Progress Presentation Environmental Reaction Modelling (CE-520)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Modeling acid rain pH variations in India  Mid-Sem. Presentation Environmental Reaction Modelling (CE-520)</dc:title>
  <dc:creator>Anand Prabhakar</dc:creator>
  <cp:lastModifiedBy>Anand Prabhakar</cp:lastModifiedBy>
  <cp:revision>26</cp:revision>
  <dcterms:created xsi:type="dcterms:W3CDTF">2024-05-07T20:00:12Z</dcterms:created>
  <dcterms:modified xsi:type="dcterms:W3CDTF">2024-05-21T20:18:35Z</dcterms:modified>
</cp:coreProperties>
</file>