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4" r:id="rId3"/>
    <p:sldId id="260" r:id="rId4"/>
    <p:sldId id="258" r:id="rId5"/>
    <p:sldId id="261" r:id="rId6"/>
    <p:sldId id="262" r:id="rId7"/>
    <p:sldId id="286" r:id="rId8"/>
    <p:sldId id="263" r:id="rId9"/>
    <p:sldId id="269" r:id="rId10"/>
    <p:sldId id="274" r:id="rId11"/>
    <p:sldId id="273" r:id="rId12"/>
    <p:sldId id="277" r:id="rId13"/>
    <p:sldId id="282" r:id="rId14"/>
    <p:sldId id="283" r:id="rId15"/>
    <p:sldId id="284" r:id="rId16"/>
    <p:sldId id="285" r:id="rId17"/>
    <p:sldId id="287" r:id="rId18"/>
    <p:sldId id="265" r:id="rId19"/>
    <p:sldId id="270" r:id="rId20"/>
    <p:sldId id="278" r:id="rId21"/>
    <p:sldId id="280" r:id="rId22"/>
    <p:sldId id="279" r:id="rId23"/>
    <p:sldId id="281" r:id="rId24"/>
    <p:sldId id="275" r:id="rId25"/>
    <p:sldId id="271" r:id="rId26"/>
    <p:sldId id="266" r:id="rId27"/>
    <p:sldId id="267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ownloads\CE520Project\VMINTEQ\acid_rain_ph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ownloads\CE520Project\VMINTEQ\acid_rain_ph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ownloads\CE520Project\VMINTEQ\acid_rain_ph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ownloads\CE520Project\VMINTEQ\acid_rain_ph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'pH comparisons'!$F$2:$F$18</cx:f>
        <cx:lvl ptCount="17" formatCode="0.0">
          <cx:pt idx="0">10.048999999999999</cx:pt>
          <cx:pt idx="1">10.32</cx:pt>
          <cx:pt idx="2">10.093999999999999</cx:pt>
          <cx:pt idx="3">8.6820000000000004</cx:pt>
          <cx:pt idx="4">9.3550000000000004</cx:pt>
          <cx:pt idx="5">9.3699999999999992</cx:pt>
          <cx:pt idx="6">9.8230000000000004</cx:pt>
          <cx:pt idx="7">9.3000000000000007</cx:pt>
          <cx:pt idx="8">9.8919999999999995</cx:pt>
          <cx:pt idx="9">9.8190000000000008</cx:pt>
          <cx:pt idx="10">5.7359999999999998</cx:pt>
          <cx:pt idx="11">5.0049999999999999</cx:pt>
          <cx:pt idx="12">3.7309999999999999</cx:pt>
          <cx:pt idx="13">4.0579999999999998</cx:pt>
          <cx:pt idx="14">9.7330000000000005</cx:pt>
          <cx:pt idx="15">9.5359999999999996</cx:pt>
          <cx:pt idx="16">9.3399999999999999</cx:pt>
        </cx:lvl>
      </cx:numDim>
    </cx:data>
    <cx:data id="1">
      <cx:numDim type="val">
        <cx:f>'pH comparisons'!$G$2:$G$18</cx:f>
        <cx:lvl ptCount="17" formatCode="0.0">
          <cx:pt idx="0">4.1550000000000002</cx:pt>
          <cx:pt idx="1">4.3070000000000004</cx:pt>
          <cx:pt idx="2">4.1520000000000001</cx:pt>
          <cx:pt idx="3">3.9209999999999998</cx:pt>
          <cx:pt idx="4">4.0030000000000001</cx:pt>
          <cx:pt idx="5">3.9790000000000001</cx:pt>
          <cx:pt idx="6">4.1050000000000004</cx:pt>
          <cx:pt idx="7">3.9910000000000001</cx:pt>
          <cx:pt idx="8">4.0620000000000003</cx:pt>
          <cx:pt idx="9">4.0759999999999996</cx:pt>
          <cx:pt idx="10">3.907</cx:pt>
          <cx:pt idx="11">3.8929999999999998</cx:pt>
          <cx:pt idx="12">3.6080000000000001</cx:pt>
          <cx:pt idx="13">3.7589999999999999</cx:pt>
          <cx:pt idx="14">4.0259999999999998</cx:pt>
          <cx:pt idx="15">3.9900000000000002</cx:pt>
          <cx:pt idx="16">3.9590000000000001</cx:pt>
        </cx:lvl>
      </cx:numDim>
    </cx:data>
    <cx:data id="2">
      <cx:numDim type="val">
        <cx:f>'pH comparisons'!$H$2:$H$18</cx:f>
        <cx:lvl ptCount="17" formatCode="0.0">
          <cx:pt idx="0">2.73</cx:pt>
          <cx:pt idx="1">2.6419999999999999</cx:pt>
          <cx:pt idx="2">2.73</cx:pt>
          <cx:pt idx="3">2.73</cx:pt>
          <cx:pt idx="4">2.73</cx:pt>
          <cx:pt idx="5">2.73</cx:pt>
          <cx:pt idx="6">2.73</cx:pt>
          <cx:pt idx="7">2.73</cx:pt>
          <cx:pt idx="8">2.73</cx:pt>
          <cx:pt idx="9">2.73</cx:pt>
          <cx:pt idx="10">2.73</cx:pt>
          <cx:pt idx="11">2.73</cx:pt>
          <cx:pt idx="12">2.73</cx:pt>
          <cx:pt idx="13">2.8799999999999999</cx:pt>
          <cx:pt idx="14">2.6419999999999999</cx:pt>
          <cx:pt idx="15">2.5790000000000002</cx:pt>
          <cx:pt idx="16">2.73</cx:pt>
        </cx:lvl>
      </cx:numDim>
    </cx:data>
    <cx:data id="3">
      <cx:numDim type="val">
        <cx:f>'pH comparisons'!$I$2:$I$18</cx:f>
        <cx:lvl ptCount="17" formatCode="0.0">
          <cx:pt idx="0">4.0700000000000003</cx:pt>
          <cx:pt idx="1">4.1579999999999995</cx:pt>
          <cx:pt idx="2">4.2699999999999996</cx:pt>
          <cx:pt idx="3">3.77</cx:pt>
          <cx:pt idx="4">3.5699999999999998</cx:pt>
          <cx:pt idx="5">2.5699999999999998</cx:pt>
          <cx:pt idx="6">2.8699999999999997</cx:pt>
          <cx:pt idx="7">3.1700000000000004</cx:pt>
          <cx:pt idx="8">3.1700000000000004</cx:pt>
          <cx:pt idx="9">3.3699999999999997</cx:pt>
          <cx:pt idx="10">2.5699999999999998</cx:pt>
          <cx:pt idx="11">2.27</cx:pt>
          <cx:pt idx="12">4.0700000000000003</cx:pt>
          <cx:pt idx="13">2.3200000000000003</cx:pt>
          <cx:pt idx="14">2.5580000000000003</cx:pt>
          <cx:pt idx="15">3.8210000000000002</cx:pt>
          <cx:pt idx="16">3.5699999999999998</cx:pt>
        </cx:lvl>
      </cx:numDim>
    </cx:data>
  </cx:chartData>
  <cx:chart>
    <cx:title pos="t" align="ctr" overlay="1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boxWhisker" uniqueId="{E007EC47-17AA-461E-9E11-86DE4D312364}">
          <cx:tx>
            <cx:txData>
              <cx:f>'pH comparisons'!$F$1</cx:f>
              <cx:v>pH_VM_Ambient</cx:v>
            </cx:txData>
          </cx:tx>
          <cx:dataLabels/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6E9FDD10-05A3-49CA-BF4C-BC7BD3FA3CE9}">
          <cx:tx>
            <cx:txData>
              <cx:f>'pH comparisons'!$G$1</cx:f>
              <cx:v>pH_VM_Meteoric</cx:v>
            </cx:txData>
          </cx:tx>
          <cx:dataLabels>
            <cx:txPr>
              <a:bodyPr spcFirstLastPara="1" vertOverflow="ellipsis" wrap="square" lIns="0" tIns="0" rIns="0" bIns="0" anchor="ctr" anchorCtr="1"/>
              <a:lstStyle/>
              <a:p>
                <a:pPr>
                  <a:defRPr lang="en-US" sz="600" b="0" i="0" u="none" strike="noStrike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defRPr>
                </a:pPr>
                <a:endParaRPr lang="en-US" sz="600"/>
              </a:p>
            </cx:txPr>
          </cx:dataLabels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89C2310-92F2-43FE-88E0-2EF2019A4A30}">
          <cx:tx>
            <cx:txData>
              <cx:f>'pH comparisons'!$H$1</cx:f>
              <cx:v>pH_VM_Polluted</cx:v>
            </cx:txData>
          </cx:tx>
          <cx:dataLabels/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E4DE0E48-A6D6-446B-BDA6-CD1B1507913B}">
          <cx:tx>
            <cx:txData>
              <cx:f>'pH comparisons'!$I$1</cx:f>
              <cx:v>variation_pol_obs</cx:v>
            </cx:txData>
          </cx:tx>
          <cx:dataLabels/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.5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various pH</a:t>
                </a:r>
              </a:p>
            </cx:rich>
          </cx:tx>
        </cx:title>
        <cx:majorGridlines/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Variability in pH data</a:t>
                </a:r>
              </a:p>
            </cx:rich>
          </cx:tx>
        </cx:title>
        <cx:majorGridlines/>
        <cx:minorGridlines/>
        <cx:majorTickMarks type="out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  <cx:legend pos="r" align="ctr" overlay="0">
      <cx:txPr>
        <a:bodyPr spcFirstLastPara="1" vertOverflow="ellipsis" wrap="square" lIns="0" tIns="0" rIns="0" bIns="0" anchor="ctr" anchorCtr="1"/>
        <a:lstStyle/>
        <a:p>
          <a:pPr>
            <a:defRPr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  <cx:spPr>
    <a:solidFill>
      <a:schemeClr val="bg1">
        <a:lumMod val="95000"/>
      </a:schemeClr>
    </a:solidFill>
  </cx:spPr>
  <cx:clrMapOvr bg1="lt1" tx1="dk1" bg2="lt2" tx2="dk2" accent1="accent1" accent2="accent2" accent3="accent3" accent4="accent4" accent5="accent5" accent6="accent6" hlink="hlink" folHlink="folHlink"/>
</cx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/>
              <a:t>pH</a:t>
            </a:r>
            <a:r>
              <a:rPr lang="en-US" sz="1600" baseline="0"/>
              <a:t> value comparison Model predicted (ambient) and actual</a:t>
            </a:r>
            <a:endParaRPr lang="en-US" sz="1600"/>
          </a:p>
        </c:rich>
      </c:tx>
      <c:layout>
        <c:manualLayout>
          <c:xMode val="edge"/>
          <c:yMode val="edge"/>
          <c:x val="0.1269568930803264"/>
          <c:y val="8.826000610175474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'pH comparisons'!$F$1</c:f>
              <c:strCache>
                <c:ptCount val="1"/>
                <c:pt idx="0">
                  <c:v>pH_VM_Ambient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10"/>
            <c:spPr>
              <a:noFill/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6608903483257038"/>
                  <c:y val="0.3932670314279092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'pH comparisons'!$E$2:$E$18</c:f>
              <c:numCache>
                <c:formatCode>0.0</c:formatCode>
                <c:ptCount val="17"/>
                <c:pt idx="0">
                  <c:v>6.8</c:v>
                </c:pt>
                <c:pt idx="1">
                  <c:v>6.8</c:v>
                </c:pt>
                <c:pt idx="2">
                  <c:v>7</c:v>
                </c:pt>
                <c:pt idx="3">
                  <c:v>6.5</c:v>
                </c:pt>
                <c:pt idx="4">
                  <c:v>6.3</c:v>
                </c:pt>
                <c:pt idx="5">
                  <c:v>5.3</c:v>
                </c:pt>
                <c:pt idx="6">
                  <c:v>5.6</c:v>
                </c:pt>
                <c:pt idx="7">
                  <c:v>5.9</c:v>
                </c:pt>
                <c:pt idx="8">
                  <c:v>5.9</c:v>
                </c:pt>
                <c:pt idx="9">
                  <c:v>6.1</c:v>
                </c:pt>
                <c:pt idx="10">
                  <c:v>5.3</c:v>
                </c:pt>
                <c:pt idx="11">
                  <c:v>5</c:v>
                </c:pt>
                <c:pt idx="12">
                  <c:v>6.8</c:v>
                </c:pt>
                <c:pt idx="13">
                  <c:v>5.2</c:v>
                </c:pt>
                <c:pt idx="14">
                  <c:v>5.2</c:v>
                </c:pt>
                <c:pt idx="15">
                  <c:v>6.4</c:v>
                </c:pt>
                <c:pt idx="16">
                  <c:v>6.3</c:v>
                </c:pt>
              </c:numCache>
            </c:numRef>
          </c:xVal>
          <c:yVal>
            <c:numRef>
              <c:f>'pH comparisons'!$F$2:$F$18</c:f>
              <c:numCache>
                <c:formatCode>0.0</c:formatCode>
                <c:ptCount val="17"/>
                <c:pt idx="0">
                  <c:v>10.048999999999999</c:v>
                </c:pt>
                <c:pt idx="1">
                  <c:v>10.32</c:v>
                </c:pt>
                <c:pt idx="2">
                  <c:v>10.093999999999999</c:v>
                </c:pt>
                <c:pt idx="3">
                  <c:v>8.6820000000000004</c:v>
                </c:pt>
                <c:pt idx="4">
                  <c:v>9.3550000000000004</c:v>
                </c:pt>
                <c:pt idx="5">
                  <c:v>9.3699999999999992</c:v>
                </c:pt>
                <c:pt idx="6">
                  <c:v>9.8230000000000004</c:v>
                </c:pt>
                <c:pt idx="7">
                  <c:v>9.3000000000000007</c:v>
                </c:pt>
                <c:pt idx="8">
                  <c:v>9.8919999999999995</c:v>
                </c:pt>
                <c:pt idx="9">
                  <c:v>9.8190000000000008</c:v>
                </c:pt>
                <c:pt idx="10">
                  <c:v>5.7359999999999998</c:v>
                </c:pt>
                <c:pt idx="11">
                  <c:v>5.0049999999999999</c:v>
                </c:pt>
                <c:pt idx="12">
                  <c:v>3.7309999999999999</c:v>
                </c:pt>
                <c:pt idx="13">
                  <c:v>4.0579999999999998</c:v>
                </c:pt>
                <c:pt idx="14">
                  <c:v>9.7330000000000005</c:v>
                </c:pt>
                <c:pt idx="15">
                  <c:v>9.5359999999999996</c:v>
                </c:pt>
                <c:pt idx="16">
                  <c:v>9.34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31-472E-A804-6DC7F304E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6596735"/>
        <c:axId val="1376583007"/>
      </c:scatterChart>
      <c:valAx>
        <c:axId val="1376596735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Actual pH value</a:t>
                </a:r>
                <a:r>
                  <a:rPr lang="en-IN" baseline="0"/>
                  <a:t> in dataset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6583007"/>
        <c:crosses val="autoZero"/>
        <c:crossBetween val="midCat"/>
      </c:valAx>
      <c:valAx>
        <c:axId val="137658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VMINTEQ predicted ambient pH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65967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/>
              <a:t>pH</a:t>
            </a:r>
            <a:r>
              <a:rPr lang="en-US" sz="1600" baseline="0"/>
              <a:t> value comparison Model predicted (meteoric) and actual</a:t>
            </a:r>
            <a:endParaRPr lang="en-US" sz="1600"/>
          </a:p>
        </c:rich>
      </c:tx>
      <c:layout>
        <c:manualLayout>
          <c:xMode val="edge"/>
          <c:yMode val="edge"/>
          <c:x val="0.1269568930803264"/>
          <c:y val="8.826000610175474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'pH comparisons'!$G$1</c:f>
              <c:strCache>
                <c:ptCount val="1"/>
                <c:pt idx="0">
                  <c:v>pH_VM_Meteoric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10"/>
            <c:spPr>
              <a:noFill/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5391998516272349"/>
                  <c:y val="0.2918020182008574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'pH comparisons'!$E$2:$E$18</c:f>
              <c:numCache>
                <c:formatCode>0.0</c:formatCode>
                <c:ptCount val="17"/>
                <c:pt idx="0">
                  <c:v>6.8</c:v>
                </c:pt>
                <c:pt idx="1">
                  <c:v>6.8</c:v>
                </c:pt>
                <c:pt idx="2">
                  <c:v>7</c:v>
                </c:pt>
                <c:pt idx="3">
                  <c:v>6.5</c:v>
                </c:pt>
                <c:pt idx="4">
                  <c:v>6.3</c:v>
                </c:pt>
                <c:pt idx="5">
                  <c:v>5.3</c:v>
                </c:pt>
                <c:pt idx="6">
                  <c:v>5.6</c:v>
                </c:pt>
                <c:pt idx="7">
                  <c:v>5.9</c:v>
                </c:pt>
                <c:pt idx="8">
                  <c:v>5.9</c:v>
                </c:pt>
                <c:pt idx="9">
                  <c:v>6.1</c:v>
                </c:pt>
                <c:pt idx="10">
                  <c:v>5.3</c:v>
                </c:pt>
                <c:pt idx="11">
                  <c:v>5</c:v>
                </c:pt>
                <c:pt idx="12">
                  <c:v>6.8</c:v>
                </c:pt>
                <c:pt idx="13">
                  <c:v>5.2</c:v>
                </c:pt>
                <c:pt idx="14">
                  <c:v>5.2</c:v>
                </c:pt>
                <c:pt idx="15">
                  <c:v>6.4</c:v>
                </c:pt>
                <c:pt idx="16">
                  <c:v>6.3</c:v>
                </c:pt>
              </c:numCache>
            </c:numRef>
          </c:xVal>
          <c:yVal>
            <c:numRef>
              <c:f>'pH comparisons'!$G$2:$G$18</c:f>
              <c:numCache>
                <c:formatCode>0.0</c:formatCode>
                <c:ptCount val="17"/>
                <c:pt idx="0">
                  <c:v>4.1550000000000002</c:v>
                </c:pt>
                <c:pt idx="1">
                  <c:v>4.3070000000000004</c:v>
                </c:pt>
                <c:pt idx="2">
                  <c:v>4.1520000000000001</c:v>
                </c:pt>
                <c:pt idx="3">
                  <c:v>3.9209999999999998</c:v>
                </c:pt>
                <c:pt idx="4">
                  <c:v>4.0030000000000001</c:v>
                </c:pt>
                <c:pt idx="5">
                  <c:v>3.9790000000000001</c:v>
                </c:pt>
                <c:pt idx="6">
                  <c:v>4.1050000000000004</c:v>
                </c:pt>
                <c:pt idx="7">
                  <c:v>3.9910000000000001</c:v>
                </c:pt>
                <c:pt idx="8">
                  <c:v>4.0620000000000003</c:v>
                </c:pt>
                <c:pt idx="9">
                  <c:v>4.0759999999999996</c:v>
                </c:pt>
                <c:pt idx="10">
                  <c:v>3.907</c:v>
                </c:pt>
                <c:pt idx="11">
                  <c:v>3.8929999999999998</c:v>
                </c:pt>
                <c:pt idx="12">
                  <c:v>3.6080000000000001</c:v>
                </c:pt>
                <c:pt idx="13">
                  <c:v>3.7589999999999999</c:v>
                </c:pt>
                <c:pt idx="14">
                  <c:v>4.0259999999999998</c:v>
                </c:pt>
                <c:pt idx="15">
                  <c:v>3.99</c:v>
                </c:pt>
                <c:pt idx="16">
                  <c:v>3.9590000000000001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05-42FD-8B80-EB1836FD7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6596735"/>
        <c:axId val="1376583007"/>
      </c:scatterChart>
      <c:valAx>
        <c:axId val="1376596735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Actual pH value</a:t>
                </a:r>
                <a:r>
                  <a:rPr lang="en-IN" baseline="0"/>
                  <a:t> in dataset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6583007"/>
        <c:crosses val="autoZero"/>
        <c:crossBetween val="midCat"/>
      </c:valAx>
      <c:valAx>
        <c:axId val="137658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VMINTEQ predicted meteoric pH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65967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/>
              <a:t>pH</a:t>
            </a:r>
            <a:r>
              <a:rPr lang="en-US" sz="1600" baseline="0"/>
              <a:t> value comparison Model predicted (polluted) and actual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'pH comparisons'!$H$1</c:f>
              <c:strCache>
                <c:ptCount val="1"/>
                <c:pt idx="0">
                  <c:v>pH_VM_Polluted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00206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123890451449389"/>
                  <c:y val="0.1689330004223444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'pH comparisons'!$E$2:$E$19</c:f>
              <c:numCache>
                <c:formatCode>0.0</c:formatCode>
                <c:ptCount val="17"/>
                <c:pt idx="0">
                  <c:v>6.8</c:v>
                </c:pt>
                <c:pt idx="1">
                  <c:v>6.8</c:v>
                </c:pt>
                <c:pt idx="2">
                  <c:v>7</c:v>
                </c:pt>
                <c:pt idx="3">
                  <c:v>6.5</c:v>
                </c:pt>
                <c:pt idx="4">
                  <c:v>6.3</c:v>
                </c:pt>
                <c:pt idx="5">
                  <c:v>5.3</c:v>
                </c:pt>
                <c:pt idx="6">
                  <c:v>5.6</c:v>
                </c:pt>
                <c:pt idx="7">
                  <c:v>5.9</c:v>
                </c:pt>
                <c:pt idx="8">
                  <c:v>5.9</c:v>
                </c:pt>
                <c:pt idx="9">
                  <c:v>6.1</c:v>
                </c:pt>
                <c:pt idx="10">
                  <c:v>5.3</c:v>
                </c:pt>
                <c:pt idx="11">
                  <c:v>5</c:v>
                </c:pt>
                <c:pt idx="12">
                  <c:v>6.8</c:v>
                </c:pt>
                <c:pt idx="13">
                  <c:v>5.2</c:v>
                </c:pt>
                <c:pt idx="14">
                  <c:v>5.2</c:v>
                </c:pt>
                <c:pt idx="15">
                  <c:v>6.4</c:v>
                </c:pt>
                <c:pt idx="16">
                  <c:v>6.3</c:v>
                </c:pt>
              </c:numCache>
            </c:numRef>
          </c:xVal>
          <c:yVal>
            <c:numRef>
              <c:f>'pH comparisons'!$H$2:$H$19</c:f>
              <c:numCache>
                <c:formatCode>0.0</c:formatCode>
                <c:ptCount val="17"/>
                <c:pt idx="0">
                  <c:v>2.73</c:v>
                </c:pt>
                <c:pt idx="1">
                  <c:v>2.6419999999999999</c:v>
                </c:pt>
                <c:pt idx="2">
                  <c:v>2.73</c:v>
                </c:pt>
                <c:pt idx="3">
                  <c:v>2.73</c:v>
                </c:pt>
                <c:pt idx="4">
                  <c:v>2.73</c:v>
                </c:pt>
                <c:pt idx="5">
                  <c:v>2.73</c:v>
                </c:pt>
                <c:pt idx="6">
                  <c:v>2.73</c:v>
                </c:pt>
                <c:pt idx="7">
                  <c:v>2.73</c:v>
                </c:pt>
                <c:pt idx="8">
                  <c:v>2.73</c:v>
                </c:pt>
                <c:pt idx="9">
                  <c:v>2.73</c:v>
                </c:pt>
                <c:pt idx="10">
                  <c:v>2.73</c:v>
                </c:pt>
                <c:pt idx="11">
                  <c:v>2.73</c:v>
                </c:pt>
                <c:pt idx="12">
                  <c:v>2.73</c:v>
                </c:pt>
                <c:pt idx="13">
                  <c:v>2.88</c:v>
                </c:pt>
                <c:pt idx="14">
                  <c:v>2.6419999999999999</c:v>
                </c:pt>
                <c:pt idx="15">
                  <c:v>2.5790000000000002</c:v>
                </c:pt>
                <c:pt idx="16">
                  <c:v>2.73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D6-49FC-ADD4-6633F548B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6596735"/>
        <c:axId val="1376583007"/>
      </c:scatterChart>
      <c:valAx>
        <c:axId val="1376596735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Actual pH value</a:t>
                </a:r>
                <a:r>
                  <a:rPr lang="en-IN" baseline="0"/>
                  <a:t> in dataset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6583007"/>
        <c:crosses val="autoZero"/>
        <c:crossBetween val="midCat"/>
      </c:valAx>
      <c:valAx>
        <c:axId val="137658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VMINTEQ</a:t>
                </a:r>
                <a:r>
                  <a:rPr lang="en-IN" baseline="0"/>
                  <a:t> </a:t>
                </a:r>
                <a:r>
                  <a:rPr lang="en-IN"/>
                  <a:t>predicted polluted pH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765967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/>
              <a:t>Polluted sample variation with actual pH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'pH comparisons'!$H$1:$H$18</c:f>
              <c:numCache>
                <c:formatCode>0.0</c:formatCode>
                <c:ptCount val="18"/>
                <c:pt idx="0" formatCode="General">
                  <c:v>0</c:v>
                </c:pt>
                <c:pt idx="1">
                  <c:v>2.73</c:v>
                </c:pt>
                <c:pt idx="2">
                  <c:v>2.6419999999999999</c:v>
                </c:pt>
                <c:pt idx="3">
                  <c:v>2.73</c:v>
                </c:pt>
                <c:pt idx="4">
                  <c:v>2.73</c:v>
                </c:pt>
                <c:pt idx="5">
                  <c:v>2.73</c:v>
                </c:pt>
                <c:pt idx="6">
                  <c:v>2.73</c:v>
                </c:pt>
                <c:pt idx="7">
                  <c:v>2.73</c:v>
                </c:pt>
                <c:pt idx="8">
                  <c:v>2.73</c:v>
                </c:pt>
                <c:pt idx="9">
                  <c:v>2.73</c:v>
                </c:pt>
                <c:pt idx="10">
                  <c:v>2.73</c:v>
                </c:pt>
                <c:pt idx="11">
                  <c:v>2.73</c:v>
                </c:pt>
                <c:pt idx="12">
                  <c:v>2.73</c:v>
                </c:pt>
                <c:pt idx="13">
                  <c:v>2.73</c:v>
                </c:pt>
                <c:pt idx="14">
                  <c:v>2.88</c:v>
                </c:pt>
                <c:pt idx="15">
                  <c:v>2.6419999999999999</c:v>
                </c:pt>
                <c:pt idx="16">
                  <c:v>2.5790000000000002</c:v>
                </c:pt>
                <c:pt idx="17">
                  <c:v>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4C-45AE-A6B7-B6721CACE0C4}"/>
            </c:ext>
          </c:extLst>
        </c:ser>
        <c:ser>
          <c:idx val="2"/>
          <c:order val="1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'pH comparisons'!$I$1:$I$18</c:f>
              <c:numCache>
                <c:formatCode>0.0</c:formatCode>
                <c:ptCount val="18"/>
                <c:pt idx="0" formatCode="General">
                  <c:v>0</c:v>
                </c:pt>
                <c:pt idx="1">
                  <c:v>4.07</c:v>
                </c:pt>
                <c:pt idx="2">
                  <c:v>4.1579999999999995</c:v>
                </c:pt>
                <c:pt idx="3">
                  <c:v>4.2699999999999996</c:v>
                </c:pt>
                <c:pt idx="4">
                  <c:v>3.77</c:v>
                </c:pt>
                <c:pt idx="5">
                  <c:v>3.57</c:v>
                </c:pt>
                <c:pt idx="6">
                  <c:v>2.57</c:v>
                </c:pt>
                <c:pt idx="7">
                  <c:v>2.8699999999999997</c:v>
                </c:pt>
                <c:pt idx="8">
                  <c:v>3.1700000000000004</c:v>
                </c:pt>
                <c:pt idx="9">
                  <c:v>3.1700000000000004</c:v>
                </c:pt>
                <c:pt idx="10">
                  <c:v>3.3699999999999997</c:v>
                </c:pt>
                <c:pt idx="11">
                  <c:v>2.57</c:v>
                </c:pt>
                <c:pt idx="12">
                  <c:v>2.27</c:v>
                </c:pt>
                <c:pt idx="13">
                  <c:v>4.07</c:v>
                </c:pt>
                <c:pt idx="14">
                  <c:v>2.3200000000000003</c:v>
                </c:pt>
                <c:pt idx="15">
                  <c:v>2.5580000000000003</c:v>
                </c:pt>
                <c:pt idx="16">
                  <c:v>3.8210000000000002</c:v>
                </c:pt>
                <c:pt idx="17">
                  <c:v>3.57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4C-45AE-A6B7-B6721CACE0C4}"/>
            </c:ext>
          </c:extLst>
        </c:ser>
        <c:ser>
          <c:idx val="3"/>
          <c:order val="2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'pH comparisons'!$E$1:$E$18</c:f>
              <c:numCache>
                <c:formatCode>0.0</c:formatCode>
                <c:ptCount val="18"/>
                <c:pt idx="0" formatCode="General">
                  <c:v>0</c:v>
                </c:pt>
                <c:pt idx="1">
                  <c:v>6.8</c:v>
                </c:pt>
                <c:pt idx="2">
                  <c:v>6.8</c:v>
                </c:pt>
                <c:pt idx="3">
                  <c:v>7</c:v>
                </c:pt>
                <c:pt idx="4">
                  <c:v>6.5</c:v>
                </c:pt>
                <c:pt idx="5">
                  <c:v>6.3</c:v>
                </c:pt>
                <c:pt idx="6">
                  <c:v>5.3</c:v>
                </c:pt>
                <c:pt idx="7">
                  <c:v>5.6</c:v>
                </c:pt>
                <c:pt idx="8">
                  <c:v>5.9</c:v>
                </c:pt>
                <c:pt idx="9">
                  <c:v>5.9</c:v>
                </c:pt>
                <c:pt idx="10">
                  <c:v>6.1</c:v>
                </c:pt>
                <c:pt idx="11">
                  <c:v>5.3</c:v>
                </c:pt>
                <c:pt idx="12">
                  <c:v>5</c:v>
                </c:pt>
                <c:pt idx="13">
                  <c:v>6.8</c:v>
                </c:pt>
                <c:pt idx="14">
                  <c:v>5.2</c:v>
                </c:pt>
                <c:pt idx="15">
                  <c:v>5.2</c:v>
                </c:pt>
                <c:pt idx="16">
                  <c:v>6.4</c:v>
                </c:pt>
                <c:pt idx="17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4C-45AE-A6B7-B6721CACE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648832"/>
        <c:axId val="547640928"/>
      </c:barChart>
      <c:catAx>
        <c:axId val="547648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dirty="0" smtClean="0"/>
                  <a:t>Sample serial (consider start from 2 – 18 ~ 1-17)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7640928"/>
        <c:crosses val="autoZero"/>
        <c:auto val="1"/>
        <c:lblAlgn val="ctr"/>
        <c:lblOffset val="100"/>
        <c:noMultiLvlLbl val="0"/>
      </c:catAx>
      <c:valAx>
        <c:axId val="54764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dirty="0" smtClean="0"/>
                  <a:t>pH intensity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7648832"/>
        <c:crossesAt val="1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baseline="0"/>
    <cs:bodyPr rot="-60000000" vert="horz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dk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  <cs:bodyPr rot="0" vert="horz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lt1">
            <a:lumMod val="8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4471D-741F-40BD-ADCF-540A18BA06B3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4918-ED87-4210-8CFE-EF6CD187E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2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1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4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5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3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1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7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9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9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AF32-E76F-4E86-92CA-D4610BCCC260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D3D7-A892-4319-83B8-6DC44952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5" Type="http://schemas.openxmlformats.org/officeDocument/2006/relationships/chart" Target="../charts/chart1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chart" Target="../charts/char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chart" Target="../charts/char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chart" Target="../charts/char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hart" Target="../charts/chart4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gs.gov/special-topics/water-science-school/science/acid-rain-and-water#overview" TargetMode="External"/><Relationship Id="rId2" Type="http://schemas.openxmlformats.org/officeDocument/2006/relationships/hyperlink" Target="https://www3.epa.gov/acidrain/education/site_students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dda247.com/school/acid-rain/" TargetMode="External"/><Relationship Id="rId5" Type="http://schemas.openxmlformats.org/officeDocument/2006/relationships/hyperlink" Target="https://medium.com/the-naked-architect/the-taj-mahal-under-environmental-and-political-threat-7b3b8c4b7f6f" TargetMode="External"/><Relationship Id="rId4" Type="http://schemas.openxmlformats.org/officeDocument/2006/relationships/hyperlink" Target="https://ebooks.inflibnet.ac.in/esp16/chapter/acid-rai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3.wdp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618440"/>
            <a:ext cx="9180945" cy="1607272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acid rain pH variations in India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Semester</a:t>
            </a:r>
            <a:b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Reaction Modelling (CE-520)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3207" y="4918367"/>
            <a:ext cx="3291737" cy="156094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Anand Prabhakar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no.- DD23017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– SCENE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– IIT Mandi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date– 22</a:t>
            </a:r>
            <a:r>
              <a:rPr lang="en-US" baseline="30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May, 2024</a:t>
            </a:r>
          </a:p>
          <a:p>
            <a:pPr algn="l"/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3999" y="4918367"/>
            <a:ext cx="4323512" cy="281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 – Dr. Harshad Vijay Kulkarni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96727" y="6220694"/>
            <a:ext cx="3408218" cy="258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6" y="623457"/>
            <a:ext cx="2120442" cy="1302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23457"/>
            <a:ext cx="1640481" cy="13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3" y="383996"/>
            <a:ext cx="990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pH calculation using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VMINTEQ contd..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10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55504" y="6219011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(VMINTEQ)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3131" y="3894137"/>
            <a:ext cx="526648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For meteoric condition 1 atm. of CO2 is added as the gaseous species partial pressure menu.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For the Polluted condition the partial pressure of CO</a:t>
            </a:r>
            <a:r>
              <a:rPr lang="en-US" sz="1600" b="1" baseline="-25000" dirty="0" smtClean="0">
                <a:latin typeface="Garamond" panose="02020404030301010803" pitchFamily="18" charset="0"/>
              </a:rPr>
              <a:t>2</a:t>
            </a:r>
            <a:r>
              <a:rPr lang="en-US" sz="1600" b="1" dirty="0" smtClean="0">
                <a:latin typeface="Garamond" panose="02020404030301010803" pitchFamily="18" charset="0"/>
              </a:rPr>
              <a:t> and SO</a:t>
            </a:r>
            <a:r>
              <a:rPr lang="en-US" sz="1600" b="1" baseline="-25000" dirty="0" smtClean="0">
                <a:latin typeface="Garamond" panose="02020404030301010803" pitchFamily="18" charset="0"/>
              </a:rPr>
              <a:t>2</a:t>
            </a:r>
            <a:r>
              <a:rPr lang="en-US" sz="1600" b="1" dirty="0" smtClean="0">
                <a:latin typeface="Garamond" panose="02020404030301010803" pitchFamily="18" charset="0"/>
              </a:rPr>
              <a:t> is introduced in the model.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We have in the model : CO</a:t>
            </a:r>
            <a:r>
              <a:rPr lang="en-US" sz="1600" b="1" baseline="-25000" dirty="0" smtClean="0">
                <a:latin typeface="Garamond" panose="02020404030301010803" pitchFamily="18" charset="0"/>
              </a:rPr>
              <a:t>2</a:t>
            </a:r>
            <a:r>
              <a:rPr lang="en-US" sz="1600" b="1" dirty="0" smtClean="0">
                <a:latin typeface="Garamond" panose="02020404030301010803" pitchFamily="18" charset="0"/>
              </a:rPr>
              <a:t> and SO</a:t>
            </a:r>
            <a:r>
              <a:rPr lang="en-US" sz="1600" b="1" baseline="-25000" dirty="0" smtClean="0">
                <a:latin typeface="Garamond" panose="02020404030301010803" pitchFamily="18" charset="0"/>
              </a:rPr>
              <a:t>2</a:t>
            </a:r>
            <a:r>
              <a:rPr lang="en-US" sz="1600" b="1" dirty="0" smtClean="0">
                <a:latin typeface="Garamond" panose="02020404030301010803" pitchFamily="18" charset="0"/>
              </a:rPr>
              <a:t> gas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However, in real there are many atmospheric gases present like NO</a:t>
            </a:r>
            <a:r>
              <a:rPr lang="en-US" sz="1600" b="1" baseline="-25000" dirty="0" smtClean="0">
                <a:latin typeface="Garamond" panose="02020404030301010803" pitchFamily="18" charset="0"/>
              </a:rPr>
              <a:t>2</a:t>
            </a:r>
            <a:r>
              <a:rPr lang="en-US" sz="1600" b="1" dirty="0" smtClean="0">
                <a:latin typeface="Garamond" panose="02020404030301010803" pitchFamily="18" charset="0"/>
              </a:rPr>
              <a:t>, NO, O</a:t>
            </a:r>
            <a:r>
              <a:rPr lang="en-US" sz="1600" b="1" baseline="-25000" dirty="0" smtClean="0">
                <a:latin typeface="Garamond" panose="02020404030301010803" pitchFamily="18" charset="0"/>
              </a:rPr>
              <a:t>3</a:t>
            </a:r>
            <a:r>
              <a:rPr lang="en-US" sz="1600" b="1" dirty="0" smtClean="0">
                <a:latin typeface="Garamond" panose="02020404030301010803" pitchFamily="18" charset="0"/>
              </a:rPr>
              <a:t>, etc</a:t>
            </a:r>
            <a:r>
              <a:rPr lang="en-US" sz="1600" b="1" dirty="0">
                <a:latin typeface="Garamond" panose="02020404030301010803" pitchFamily="18" charset="0"/>
              </a:rPr>
              <a:t>.</a:t>
            </a:r>
            <a:endParaRPr lang="en-US" sz="1600" b="1" dirty="0" smtClean="0">
              <a:latin typeface="Garamond" panose="02020404030301010803" pitchFamily="18" charset="0"/>
            </a:endParaRPr>
          </a:p>
          <a:p>
            <a:pPr algn="just"/>
            <a:endParaRPr lang="en-US" sz="1600" b="1" dirty="0" smtClean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04" y="1259937"/>
            <a:ext cx="5600935" cy="3742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122" y="845661"/>
            <a:ext cx="5273497" cy="294157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927927" y="1394691"/>
            <a:ext cx="203200" cy="16625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5892800" y="2177128"/>
            <a:ext cx="628073" cy="187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533236" y="3362036"/>
            <a:ext cx="3556000" cy="581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5400000">
            <a:off x="7938635" y="3049603"/>
            <a:ext cx="896409" cy="40403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61923" y="383996"/>
            <a:ext cx="990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pH calculation using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PHREEQC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11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64741" y="618872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(PHREEQC)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Arial" panose="020B060402020202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41" y="784699"/>
            <a:ext cx="2624487" cy="2500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294" y="769790"/>
            <a:ext cx="5023077" cy="235536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89228" y="1715698"/>
            <a:ext cx="1195693" cy="40403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5388573" y="1224444"/>
            <a:ext cx="202018" cy="18075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Curved Connector 14"/>
          <p:cNvCxnSpPr>
            <a:stCxn id="11" idx="1"/>
          </p:cNvCxnSpPr>
          <p:nvPr/>
        </p:nvCxnSpPr>
        <p:spPr>
          <a:xfrm rot="16200000" flipV="1">
            <a:off x="3742402" y="-424842"/>
            <a:ext cx="312914" cy="30385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1923" y="3345813"/>
            <a:ext cx="33063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Input in form of solution spreadsheet</a:t>
            </a:r>
            <a:endParaRPr lang="en-US" sz="1600" dirty="0" smtClean="0">
              <a:latin typeface="Garamond" panose="020204040303010108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4294" y="3162349"/>
            <a:ext cx="33063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Solution preparation in bulk</a:t>
            </a:r>
            <a:endParaRPr lang="en-US" sz="1600" dirty="0" smtClean="0">
              <a:latin typeface="Garamond" panose="02020404030301010803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419" y="3735359"/>
            <a:ext cx="4836901" cy="20107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92149" y="5725256"/>
            <a:ext cx="33063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Running the model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37" y="3627375"/>
            <a:ext cx="4047936" cy="217809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7337" y="5813828"/>
            <a:ext cx="33063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Model output</a:t>
            </a:r>
          </a:p>
        </p:txBody>
      </p:sp>
      <p:sp>
        <p:nvSpPr>
          <p:cNvPr id="40" name="Right Arrow 39"/>
          <p:cNvSpPr/>
          <p:nvPr/>
        </p:nvSpPr>
        <p:spPr>
          <a:xfrm rot="10800000">
            <a:off x="4790726" y="4510522"/>
            <a:ext cx="1195693" cy="40403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9476624" y="2119735"/>
            <a:ext cx="2632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This model gave the constant pH value of 7.0 for all the samples run.</a:t>
            </a:r>
            <a:endParaRPr lang="en-US" sz="1600" b="1" dirty="0" smtClean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3" y="383996"/>
            <a:ext cx="990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pH calculation using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GWB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12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64741" y="618872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(GWB, 2023)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Arial" panose="020B060402020202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16518" y="5167735"/>
            <a:ext cx="349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This model didn’t gave pH values by calculating through Spec8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Other parameters are calculated</a:t>
            </a:r>
            <a:endParaRPr lang="en-US" sz="1600" b="1" dirty="0" smtClean="0">
              <a:latin typeface="Garamond" panose="020204040303010108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6" y="974335"/>
            <a:ext cx="6380284" cy="19580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1616" y="2952339"/>
            <a:ext cx="33063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Model input through GWB spreadsheet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6966" y="1481959"/>
            <a:ext cx="4855779" cy="14703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7525407" y="1788660"/>
            <a:ext cx="349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Analysis &gt; Calculate with Spec8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Choose the parameter to calculate</a:t>
            </a:r>
            <a:endParaRPr lang="en-US" sz="1600" b="1" dirty="0" smtClean="0">
              <a:latin typeface="Garamond" panose="02020404030301010803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851900" y="1870841"/>
            <a:ext cx="673507" cy="210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40" y="3270744"/>
            <a:ext cx="8402439" cy="153937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15740" y="4921514"/>
            <a:ext cx="33063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Parameters as model output</a:t>
            </a:r>
          </a:p>
        </p:txBody>
      </p:sp>
      <p:sp>
        <p:nvSpPr>
          <p:cNvPr id="27" name="Right Arrow 26"/>
          <p:cNvSpPr/>
          <p:nvPr/>
        </p:nvSpPr>
        <p:spPr>
          <a:xfrm rot="8246781">
            <a:off x="8800572" y="2824385"/>
            <a:ext cx="673507" cy="210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3" y="383996"/>
            <a:ext cx="990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Visualization using GWB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13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9" y="1134937"/>
            <a:ext cx="6171215" cy="47686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42" y="1134937"/>
            <a:ext cx="6219403" cy="48059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1923" y="5461387"/>
            <a:ext cx="349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Analysis &gt; Calculate with Spec8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Choose the parameter to calculate</a:t>
            </a:r>
            <a:endParaRPr lang="en-US" sz="1600" b="1" dirty="0" smtClean="0">
              <a:latin typeface="Garamond" panose="02020404030301010803" pitchFamily="18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464741" y="618872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(GWB, 20023)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Arial" panose="020B060402020202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3" y="383996"/>
            <a:ext cx="990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Visualization using GWB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14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3" y="1135640"/>
            <a:ext cx="5986052" cy="4625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81" y="1094002"/>
            <a:ext cx="6093820" cy="4708861"/>
          </a:xfrm>
          <a:prstGeom prst="rect">
            <a:avLst/>
          </a:prstGeo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64741" y="618872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(GWB, 20023)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Arial" panose="020B060402020202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3" y="383996"/>
            <a:ext cx="990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Visualization using GWB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15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3" y="1161669"/>
            <a:ext cx="6012358" cy="4645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71" y="1156746"/>
            <a:ext cx="6018730" cy="4650836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64741" y="618872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(GWB, 20023)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Arial" panose="020B060402020202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3" y="383996"/>
            <a:ext cx="990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Visualization using GWB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16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3" y="1217375"/>
            <a:ext cx="5999750" cy="46361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88" y="1054435"/>
            <a:ext cx="6210613" cy="47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3" y="383996"/>
            <a:ext cx="990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Visualization using GWB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17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923" y="1054065"/>
            <a:ext cx="11082644" cy="48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result w.r.t. actual data</a:t>
            </a:r>
            <a:endParaRPr lang="en-IN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10" name="Chart 9"/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003606126"/>
                  </p:ext>
                </p:extLst>
              </p:nvPr>
            </p:nvGraphicFramePr>
            <p:xfrm>
              <a:off x="652547" y="1038620"/>
              <a:ext cx="7429271" cy="4692838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0" name="Chart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547" y="1038620"/>
                <a:ext cx="7429271" cy="4692838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8610600" y="2230877"/>
            <a:ext cx="2833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Ambient pH data in this case falls in highly basic range i.e. 7.2 – 9.9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Meteoric pH varied b/w 3.9 and 4.1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Under polluted most lies at 2.7</a:t>
            </a:r>
            <a:endParaRPr lang="en-US" sz="1600" b="1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In actual condition, pH ranged b/w, 2.6 to 3.9</a:t>
            </a:r>
            <a:endParaRPr lang="en-US" sz="1600" b="1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3829" y="2858813"/>
            <a:ext cx="2190540" cy="160377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(VMINTEQ)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6833411"/>
              </p:ext>
            </p:extLst>
          </p:nvPr>
        </p:nvGraphicFramePr>
        <p:xfrm>
          <a:off x="822036" y="877454"/>
          <a:ext cx="10531763" cy="546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546">
                  <a:extLst>
                    <a:ext uri="{9D8B030D-6E8A-4147-A177-3AD203B41FA5}">
                      <a16:colId xmlns:a16="http://schemas.microsoft.com/office/drawing/2014/main" val="1023606916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2232181151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949568525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3058100141"/>
                    </a:ext>
                  </a:extLst>
                </a:gridCol>
                <a:gridCol w="1071419">
                  <a:extLst>
                    <a:ext uri="{9D8B030D-6E8A-4147-A177-3AD203B41FA5}">
                      <a16:colId xmlns:a16="http://schemas.microsoft.com/office/drawing/2014/main" val="2786960792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val="1595688274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2730641924"/>
                    </a:ext>
                  </a:extLst>
                </a:gridCol>
                <a:gridCol w="1335143">
                  <a:extLst>
                    <a:ext uri="{9D8B030D-6E8A-4147-A177-3AD203B41FA5}">
                      <a16:colId xmlns:a16="http://schemas.microsoft.com/office/drawing/2014/main" val="861074855"/>
                    </a:ext>
                  </a:extLst>
                </a:gridCol>
                <a:gridCol w="1281056">
                  <a:extLst>
                    <a:ext uri="{9D8B030D-6E8A-4147-A177-3AD203B41FA5}">
                      <a16:colId xmlns:a16="http://schemas.microsoft.com/office/drawing/2014/main" val="1879783658"/>
                    </a:ext>
                  </a:extLst>
                </a:gridCol>
              </a:tblGrid>
              <a:tr h="17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Sampling_Region</a:t>
                      </a:r>
                      <a:endParaRPr lang="en-IN" sz="1200" b="1" i="0" u="none" strike="noStrike" dirty="0">
                        <a:solidFill>
                          <a:srgbClr val="FFF2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Sampling_year</a:t>
                      </a:r>
                      <a:endParaRPr lang="en-IN" sz="1200" b="1" i="0" u="none" strike="noStrike">
                        <a:solidFill>
                          <a:srgbClr val="FFF2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  <a:endParaRPr lang="en-IN" sz="1200" b="1" i="0" u="none" strike="noStrike">
                        <a:solidFill>
                          <a:srgbClr val="FFF2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  <a:endParaRPr lang="en-IN" sz="1200" b="1" i="0" u="none" strike="noStrike">
                        <a:solidFill>
                          <a:srgbClr val="FFF2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pH_actual</a:t>
                      </a:r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/obs.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pH_VM_Ambient</a:t>
                      </a:r>
                      <a:endParaRPr lang="en-IN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pH_VM_Meteoric</a:t>
                      </a:r>
                      <a:endParaRPr lang="en-IN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pH_VM_Polluted</a:t>
                      </a:r>
                      <a:endParaRPr lang="en-IN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variation_pol_obs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9798948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23.0°N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72.6°E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IN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10897339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23.0°N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72.6°E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IN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n-IN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5905848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HILLY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29°51'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77°63'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  <a:endParaRPr lang="en-IN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9006326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26°30' N-27°30'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80°34' E-81°12'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IN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3738884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25°44'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84°11'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IN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3271777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24°37' N-24°02'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86°07' E-86°50' 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IN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5199213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24°37' N-24°02'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86°07' E-86°50'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8038771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25.2677° 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82.9913°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48306680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25.3255°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82.9952°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682814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22.33°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88.20°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7995841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22.18°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88.06°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1714498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27°01′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88°15′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8245585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22°29′57.53''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88°22′18.66''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8055969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26°11′14″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91°41′30″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072568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PENINSULAR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12.9141°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74.8560°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en-IN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27832054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17.57°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78.5°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0477823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15°16′49″ 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73°57′37″ 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5902943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IN" sz="12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7603670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Min.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2.579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2.27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3150102"/>
                  </a:ext>
                </a:extLst>
              </a:tr>
              <a:tr h="180751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4.27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4638182"/>
                  </a:ext>
                </a:extLst>
              </a:tr>
            </a:tbl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822036" y="6356350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(GWB, 20023)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Arial" panose="020B060402020202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963" y="623105"/>
            <a:ext cx="5834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t>2</a:t>
            </a:fld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701963" y="1178975"/>
            <a:ext cx="107426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Acid rain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information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 pH calculations and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vizualizations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result w.r.t. actual data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(GWB)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9979006"/>
              </p:ext>
            </p:extLst>
          </p:nvPr>
        </p:nvGraphicFramePr>
        <p:xfrm>
          <a:off x="652547" y="1298376"/>
          <a:ext cx="10792015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155">
                  <a:extLst>
                    <a:ext uri="{9D8B030D-6E8A-4147-A177-3AD203B41FA5}">
                      <a16:colId xmlns:a16="http://schemas.microsoft.com/office/drawing/2014/main" val="1465501414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46607136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1104398076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957302090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1974557276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1064336945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711910440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2853121686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4268759218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514663165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2911163695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2749338619"/>
                    </a:ext>
                  </a:extLst>
                </a:gridCol>
                <a:gridCol w="830155">
                  <a:extLst>
                    <a:ext uri="{9D8B030D-6E8A-4147-A177-3AD203B41FA5}">
                      <a16:colId xmlns:a16="http://schemas.microsoft.com/office/drawing/2014/main" val="1345020921"/>
                    </a:ext>
                  </a:extLst>
                </a:gridCol>
              </a:tblGrid>
              <a:tr h="256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 , 1978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 , 2009-2011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 , 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 , 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 , 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 , 2008-2011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 , 2009-2011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HILLY , 2006 - 2007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HILLY , 2009-2011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HILLY , 2012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HILLY , 2001-2002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394810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Na+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4629503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Mg++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0784995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Ca++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5017655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K+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1996040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NH4+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9635913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5650361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NO3-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5796215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SO4--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6661677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9663663"/>
                  </a:ext>
                </a:extLst>
              </a:tr>
              <a:tr h="256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Hardness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mg/kg_as_CaCO3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4330375"/>
                  </a:ext>
                </a:extLst>
              </a:tr>
              <a:tr h="256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 imbalance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eq/kg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-5.35E-04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9.04E-05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3.49E-04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2.31E-04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3.69E-05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9.28E-05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1.99E-04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9755346"/>
                  </a:ext>
                </a:extLst>
              </a:tr>
              <a:tr h="2568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conductivity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uS/cm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3923760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Ionic strength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0.001334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2.74E-04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6.04E-04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4.17E-04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6.91E-04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3.09E-04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2.33E-04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2.91E-04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2.64E-04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091169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2461735"/>
                  </a:ext>
                </a:extLst>
              </a:tr>
              <a:tr h="139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Dissolved solids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0153945"/>
                  </a:ext>
                </a:extLst>
              </a:tr>
            </a:tbl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52547" y="608167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(GWB, 20023)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Arial" panose="020B060402020202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(GWB)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992"/>
              </p:ext>
            </p:extLst>
          </p:nvPr>
        </p:nvGraphicFramePr>
        <p:xfrm>
          <a:off x="652547" y="1130215"/>
          <a:ext cx="11255664" cy="4766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984">
                  <a:extLst>
                    <a:ext uri="{9D8B030D-6E8A-4147-A177-3AD203B41FA5}">
                      <a16:colId xmlns:a16="http://schemas.microsoft.com/office/drawing/2014/main" val="1126305559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3955287144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2601658398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3612620064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1810367366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1932701783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3614153946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1793241343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1629343561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3306642394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508298885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116279267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1891579517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2766796942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796198472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1552842828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4218076718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1038242860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3683801112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2284616748"/>
                    </a:ext>
                  </a:extLst>
                </a:gridCol>
                <a:gridCol w="535984">
                  <a:extLst>
                    <a:ext uri="{9D8B030D-6E8A-4147-A177-3AD203B41FA5}">
                      <a16:colId xmlns:a16="http://schemas.microsoft.com/office/drawing/2014/main" val="328299053"/>
                    </a:ext>
                  </a:extLst>
                </a:gridCol>
              </a:tblGrid>
              <a:tr h="6808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1988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1991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1992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1994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1995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1996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1995-1997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1997-1998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1999-2001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2009-2011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2009-2011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2009-2011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2009-2011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2009-2011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CNE , 2012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0044736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5509858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0.05955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0.05347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0.06319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3325908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1816307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0.08602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7785268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0.06494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2187666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2357663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40154913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83496106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6.15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0267235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6.281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7.286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5128323"/>
                  </a:ext>
                </a:extLst>
              </a:tr>
              <a:tr h="4539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3.53E-05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6.96E-05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1.58E-04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9.24E-06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2.41E-06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5.76E-05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2.57E-05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7.83E-05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3.71E-05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6.64E-05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2.13E-04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3.26E-05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8.38E-05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9.04E-05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3958654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7962895"/>
                  </a:ext>
                </a:extLst>
              </a:tr>
              <a:tr h="4539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2.27E-04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2.51E-04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2.33E-04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6.26E-05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4.95E-05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2.72E-04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4.65E-04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2.34E-04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5.26E-04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9370515"/>
                  </a:ext>
                </a:extLst>
              </a:tr>
              <a:tr h="4539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NH4-SO4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NH4-SO4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NH4-SO4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45384175"/>
                  </a:ext>
                </a:extLst>
              </a:tr>
              <a:tr h="2269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7.678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0147573"/>
                  </a:ext>
                </a:extLst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52547" y="6159061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(GWB, 20023)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Arial" panose="020B060402020202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(GWB)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97321"/>
              </p:ext>
            </p:extLst>
          </p:nvPr>
        </p:nvGraphicFramePr>
        <p:xfrm>
          <a:off x="652547" y="1140722"/>
          <a:ext cx="11362153" cy="4534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23">
                  <a:extLst>
                    <a:ext uri="{9D8B030D-6E8A-4147-A177-3AD203B41FA5}">
                      <a16:colId xmlns:a16="http://schemas.microsoft.com/office/drawing/2014/main" val="292743746"/>
                    </a:ext>
                  </a:extLst>
                </a:gridCol>
                <a:gridCol w="1032923">
                  <a:extLst>
                    <a:ext uri="{9D8B030D-6E8A-4147-A177-3AD203B41FA5}">
                      <a16:colId xmlns:a16="http://schemas.microsoft.com/office/drawing/2014/main" val="363652858"/>
                    </a:ext>
                  </a:extLst>
                </a:gridCol>
                <a:gridCol w="1032923">
                  <a:extLst>
                    <a:ext uri="{9D8B030D-6E8A-4147-A177-3AD203B41FA5}">
                      <a16:colId xmlns:a16="http://schemas.microsoft.com/office/drawing/2014/main" val="460122492"/>
                    </a:ext>
                  </a:extLst>
                </a:gridCol>
                <a:gridCol w="1032923">
                  <a:extLst>
                    <a:ext uri="{9D8B030D-6E8A-4147-A177-3AD203B41FA5}">
                      <a16:colId xmlns:a16="http://schemas.microsoft.com/office/drawing/2014/main" val="546752269"/>
                    </a:ext>
                  </a:extLst>
                </a:gridCol>
                <a:gridCol w="1032923">
                  <a:extLst>
                    <a:ext uri="{9D8B030D-6E8A-4147-A177-3AD203B41FA5}">
                      <a16:colId xmlns:a16="http://schemas.microsoft.com/office/drawing/2014/main" val="1103715183"/>
                    </a:ext>
                  </a:extLst>
                </a:gridCol>
                <a:gridCol w="1032923">
                  <a:extLst>
                    <a:ext uri="{9D8B030D-6E8A-4147-A177-3AD203B41FA5}">
                      <a16:colId xmlns:a16="http://schemas.microsoft.com/office/drawing/2014/main" val="1409999903"/>
                    </a:ext>
                  </a:extLst>
                </a:gridCol>
                <a:gridCol w="1032923">
                  <a:extLst>
                    <a:ext uri="{9D8B030D-6E8A-4147-A177-3AD203B41FA5}">
                      <a16:colId xmlns:a16="http://schemas.microsoft.com/office/drawing/2014/main" val="1823032305"/>
                    </a:ext>
                  </a:extLst>
                </a:gridCol>
                <a:gridCol w="1032923">
                  <a:extLst>
                    <a:ext uri="{9D8B030D-6E8A-4147-A177-3AD203B41FA5}">
                      <a16:colId xmlns:a16="http://schemas.microsoft.com/office/drawing/2014/main" val="407044568"/>
                    </a:ext>
                  </a:extLst>
                </a:gridCol>
                <a:gridCol w="1032923">
                  <a:extLst>
                    <a:ext uri="{9D8B030D-6E8A-4147-A177-3AD203B41FA5}">
                      <a16:colId xmlns:a16="http://schemas.microsoft.com/office/drawing/2014/main" val="1837855493"/>
                    </a:ext>
                  </a:extLst>
                </a:gridCol>
                <a:gridCol w="1032923">
                  <a:extLst>
                    <a:ext uri="{9D8B030D-6E8A-4147-A177-3AD203B41FA5}">
                      <a16:colId xmlns:a16="http://schemas.microsoft.com/office/drawing/2014/main" val="3201529986"/>
                    </a:ext>
                  </a:extLst>
                </a:gridCol>
                <a:gridCol w="1032923">
                  <a:extLst>
                    <a:ext uri="{9D8B030D-6E8A-4147-A177-3AD203B41FA5}">
                      <a16:colId xmlns:a16="http://schemas.microsoft.com/office/drawing/2014/main" val="3509699495"/>
                    </a:ext>
                  </a:extLst>
                </a:gridCol>
              </a:tblGrid>
              <a:tr h="533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 , 2013-2014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 , 2013-2014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 , 2013-2014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 , 2019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 , 2005-2006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 , 2016-2017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PENINSULAR , 1989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PENINSULAR , 1990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PENINSULAR , 2005-2006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PENINSULAR , 2006-2007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PENINSULAR , 2009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24746489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1032469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5881475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8385570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4425035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683685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2405855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2061678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4993183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6698448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45134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8.63E-05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-9.84E-06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-4.52E-06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-2.00E-04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8.43E-06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-1.20E-04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3.72E-05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1.91E-05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3.51E-05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3.77E-05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2360677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380512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3.82E-05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3.08E-04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2.57E-04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0459117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Ca-NO3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6967318"/>
                  </a:ext>
                </a:extLst>
              </a:tr>
              <a:tr h="266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2368247"/>
                  </a:ext>
                </a:extLst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52547" y="608167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(GWB, 20023)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Arial" panose="020B060402020202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(GWB)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16211"/>
              </p:ext>
            </p:extLst>
          </p:nvPr>
        </p:nvGraphicFramePr>
        <p:xfrm>
          <a:off x="652547" y="867453"/>
          <a:ext cx="11234650" cy="5165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475">
                  <a:extLst>
                    <a:ext uri="{9D8B030D-6E8A-4147-A177-3AD203B41FA5}">
                      <a16:colId xmlns:a16="http://schemas.microsoft.com/office/drawing/2014/main" val="4291029187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1763351858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815982952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1682053473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4028715352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2387710478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3678710807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945671914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835307873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2787411170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1612804960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3162235290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3164747380"/>
                    </a:ext>
                  </a:extLst>
                </a:gridCol>
                <a:gridCol w="802475">
                  <a:extLst>
                    <a:ext uri="{9D8B030D-6E8A-4147-A177-3AD203B41FA5}">
                      <a16:colId xmlns:a16="http://schemas.microsoft.com/office/drawing/2014/main" val="3351138077"/>
                    </a:ext>
                  </a:extLst>
                </a:gridCol>
              </a:tblGrid>
              <a:tr h="6077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1994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1999-2001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1994-1995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1994-1996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1994-1997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2006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2006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WCR , 2008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689957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1154999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0.04983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3179725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4527959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0.08993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0867958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2944265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2997273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6599329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1004430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6213042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7918557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8.03E-06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4.52E-05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5.92E-05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5.42E-05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5.52E-05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4.42E-05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5.12E-05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2.77E-04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9.64E-06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5640646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5475116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7.61E-05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6.07E-05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4.86E-04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4.67E-04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4.57E-04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9.12E-04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7.56E-05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1.95E-04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3818390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Ca-SO4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Na-Cl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1781561"/>
                  </a:ext>
                </a:extLst>
              </a:tr>
              <a:tr h="3038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4.398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21.38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9645739"/>
                  </a:ext>
                </a:extLst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52547" y="6219924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(GWB, 20023)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Arial" panose="020B0604020202020204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graphicFrame>
        <p:nvGraphicFramePr>
          <p:cNvPr id="9" name="Chart 8" descr="{&quot;Id&quot;:&quot;POWER_USER_LINK_49480AB6_A9CE_490D_8B5D_CFAC0F87619B&quot;,&quot;SourceFullName&quot;:&quot;C:\\Users\\anand\\Downloads\\CE520Project\\VMINTEQ\\acid_rain_phdata.xlsx&quot;,&quot;LastUpdate&quot;:&quot;2024-05-21 11:54 PM&quot;,&quot;UpdatedBy&quot;:&quot;anand&quot;,&quot;IsLinked&quot;:true,&quot;IsBrokenLink&quot;:false,&quot;Type&quot;:1}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1887869"/>
              </p:ext>
            </p:extLst>
          </p:nvPr>
        </p:nvGraphicFramePr>
        <p:xfrm>
          <a:off x="652546" y="867452"/>
          <a:ext cx="5055527" cy="3870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 descr="{&quot;Id&quot;:&quot;POWER_USER_LINK_49480AB6_A9CE_490D_8B5D_CFAC0F87619B&quot;,&quot;SourceFullName&quot;:&quot;C:\\Users\\anand\\Downloads\\CE520Project\\VMINTEQ\\acid_rain_phdata.xlsx&quot;,&quot;LastUpdate&quot;:&quot;2024-05-21 11:54 PM&quot;,&quot;UpdatedBy&quot;:&quot;anand&quot;,&quot;IsLinked&quot;:true,&quot;IsBrokenLink&quot;:false,&quot;Type&quot;:1}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2607363"/>
              </p:ext>
            </p:extLst>
          </p:nvPr>
        </p:nvGraphicFramePr>
        <p:xfrm>
          <a:off x="6544292" y="867452"/>
          <a:ext cx="4809508" cy="3870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2545" y="4737929"/>
            <a:ext cx="1051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Both meteoric and ambient conditions show a positive correlation with the actual pH values however there is lot of variability.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They are having good fit</a:t>
            </a:r>
            <a:endParaRPr lang="en-US" sz="1600" b="1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graphicFrame>
        <p:nvGraphicFramePr>
          <p:cNvPr id="6" name="Chart 5" descr="{&quot;Id&quot;:&quot;POWER_USER_LINK_49480AB6_A9CE_490D_8B5D_CFAC0F87619B&quot;,&quot;SourceFullName&quot;:&quot;C:\\Users\\anand\\Downloads\\CE520Project\\VMINTEQ\\acid_rain_phdata.xlsx&quot;,&quot;LastUpdate&quot;:&quot;2024-05-21 11:54 PM&quot;,&quot;UpdatedBy&quot;:&quot;anand&quot;,&quot;IsLinked&quot;:true,&quot;IsBrokenLink&quot;:false,&quot;Type&quot;:1}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1314824"/>
              </p:ext>
            </p:extLst>
          </p:nvPr>
        </p:nvGraphicFramePr>
        <p:xfrm>
          <a:off x="652547" y="867453"/>
          <a:ext cx="5572762" cy="3759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0966717"/>
              </p:ext>
            </p:extLst>
          </p:nvPr>
        </p:nvGraphicFramePr>
        <p:xfrm>
          <a:off x="6066694" y="867453"/>
          <a:ext cx="5948007" cy="3759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2545" y="4737929"/>
            <a:ext cx="10511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Both meteoric and ambient conditions show a negative correlation. </a:t>
            </a:r>
            <a:endParaRPr lang="en-US" sz="1600" b="1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Difficult to comment on it.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This variability may be caused because only CO</a:t>
            </a:r>
            <a:r>
              <a:rPr lang="en-US" sz="1600" b="1" baseline="-25000" dirty="0" smtClean="0">
                <a:latin typeface="Garamond" panose="02020404030301010803" pitchFamily="18" charset="0"/>
              </a:rPr>
              <a:t>2  </a:t>
            </a:r>
            <a:r>
              <a:rPr lang="en-US" sz="1600" b="1" dirty="0" smtClean="0">
                <a:latin typeface="Garamond" panose="02020404030301010803" pitchFamily="18" charset="0"/>
              </a:rPr>
              <a:t>and SO</a:t>
            </a:r>
            <a:r>
              <a:rPr lang="en-US" sz="1600" b="1" baseline="-25000" dirty="0" smtClean="0">
                <a:latin typeface="Garamond" panose="02020404030301010803" pitchFamily="18" charset="0"/>
              </a:rPr>
              <a:t>2 </a:t>
            </a:r>
            <a:r>
              <a:rPr lang="en-US" sz="1600" b="1" dirty="0" smtClean="0">
                <a:latin typeface="Garamond" panose="02020404030301010803" pitchFamily="18" charset="0"/>
              </a:rPr>
              <a:t>are taken into account.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Garamond" panose="02020404030301010803" pitchFamily="18" charset="0"/>
              </a:rPr>
              <a:t>This </a:t>
            </a:r>
            <a:r>
              <a:rPr lang="en-US" sz="1600" b="1" dirty="0" smtClean="0">
                <a:latin typeface="Garamond" panose="02020404030301010803" pitchFamily="18" charset="0"/>
              </a:rPr>
              <a:t>variability can be countered by decreasing the CO</a:t>
            </a:r>
            <a:r>
              <a:rPr lang="en-US" sz="1600" b="1" baseline="-25000" dirty="0" smtClean="0">
                <a:latin typeface="Garamond" panose="02020404030301010803" pitchFamily="18" charset="0"/>
              </a:rPr>
              <a:t>2</a:t>
            </a:r>
            <a:r>
              <a:rPr lang="en-US" sz="1600" b="1" dirty="0" smtClean="0">
                <a:latin typeface="Garamond" panose="02020404030301010803" pitchFamily="18" charset="0"/>
              </a:rPr>
              <a:t> concentration in our case.</a:t>
            </a:r>
            <a:endParaRPr lang="en-US" sz="1600" b="1" baseline="-250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They are not having good fit</a:t>
            </a:r>
            <a:endParaRPr lang="en-US" sz="1600" b="1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t>26</a:t>
            </a:fld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652546" y="1003485"/>
            <a:ext cx="107012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Large dataset of 17 samples (3 set each) generated by VMINTEQ model for various regions under varying conditions.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Dataset of all the species generated by PHREEQC (but they all show pH of 7)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GSS spreadsheet of dataset along with all the parameters calculated with Spec8 in GWB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On comparison we got average pH of 2.8 in polluted conditions with variation of around 3.9 with actual values.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1713" y="762156"/>
            <a:ext cx="11184121" cy="5594194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latin typeface="Garamond" panose="02020404030301010803" pitchFamily="18" charset="0"/>
              </a:rPr>
              <a:t>Abbasi</a:t>
            </a:r>
            <a:r>
              <a:rPr lang="en-US" sz="1200" dirty="0">
                <a:latin typeface="Garamond" panose="02020404030301010803" pitchFamily="18" charset="0"/>
              </a:rPr>
              <a:t>, T., </a:t>
            </a:r>
            <a:r>
              <a:rPr lang="en-US" sz="1200" dirty="0" err="1">
                <a:latin typeface="Garamond" panose="02020404030301010803" pitchFamily="18" charset="0"/>
              </a:rPr>
              <a:t>Poornima</a:t>
            </a:r>
            <a:r>
              <a:rPr lang="en-US" sz="1200" dirty="0">
                <a:latin typeface="Garamond" panose="02020404030301010803" pitchFamily="18" charset="0"/>
              </a:rPr>
              <a:t>, P., </a:t>
            </a:r>
            <a:r>
              <a:rPr lang="en-US" sz="1200" dirty="0" err="1">
                <a:latin typeface="Garamond" panose="02020404030301010803" pitchFamily="18" charset="0"/>
              </a:rPr>
              <a:t>Kannadasan</a:t>
            </a:r>
            <a:r>
              <a:rPr lang="en-US" sz="1200" dirty="0">
                <a:latin typeface="Garamond" panose="02020404030301010803" pitchFamily="18" charset="0"/>
              </a:rPr>
              <a:t>, T. and </a:t>
            </a:r>
            <a:r>
              <a:rPr lang="en-US" sz="1200" dirty="0" err="1">
                <a:latin typeface="Garamond" panose="02020404030301010803" pitchFamily="18" charset="0"/>
              </a:rPr>
              <a:t>Abbasi</a:t>
            </a:r>
            <a:r>
              <a:rPr lang="en-US" sz="1200" dirty="0">
                <a:latin typeface="Garamond" panose="02020404030301010803" pitchFamily="18" charset="0"/>
              </a:rPr>
              <a:t>, S.A., 2013. Acid rain: past, present, and future. International Journal of Environmental Engineering, 5(3), pp.229-272.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Acid Rain (students site), United States Environmental Protection Agency (US EPA) [</a:t>
            </a:r>
            <a:r>
              <a:rPr lang="en-US" sz="1200" u="sng" dirty="0">
                <a:latin typeface="Garamond" panose="02020404030301010803" pitchFamily="18" charset="0"/>
                <a:hlinkClick r:id="rId2"/>
              </a:rPr>
              <a:t>https://www3.epa.gov/acidrain/education/site_students/index.html</a:t>
            </a:r>
            <a:r>
              <a:rPr lang="en-US" sz="1200" dirty="0">
                <a:latin typeface="Garamond" panose="02020404030301010803" pitchFamily="18" charset="0"/>
              </a:rPr>
              <a:t>]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Acid Rain and Water, Water Science School 2019. USGS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latin typeface="Garamond" panose="02020404030301010803" pitchFamily="18" charset="0"/>
              </a:rPr>
              <a:t>Bisht</a:t>
            </a:r>
            <a:r>
              <a:rPr lang="en-US" sz="1200" dirty="0">
                <a:latin typeface="Garamond" panose="02020404030301010803" pitchFamily="18" charset="0"/>
              </a:rPr>
              <a:t>, D.S., Tiwari, S., Srivastava, A.K., Singh, J.V., Singh, B.P. and Srivastava, M.K., 2015. High concentration of acidic species in rainwater at Varanasi in the Indo-Gangetic Plains, India. Natural Hazards, 75, pp.2985-3003.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latin typeface="Garamond" panose="02020404030301010803" pitchFamily="18" charset="0"/>
              </a:rPr>
              <a:t>Budhavant</a:t>
            </a:r>
            <a:r>
              <a:rPr lang="en-US" sz="1200" dirty="0">
                <a:latin typeface="Garamond" panose="02020404030301010803" pitchFamily="18" charset="0"/>
              </a:rPr>
              <a:t>, K.B., </a:t>
            </a:r>
            <a:r>
              <a:rPr lang="en-US" sz="1200" dirty="0" err="1">
                <a:latin typeface="Garamond" panose="02020404030301010803" pitchFamily="18" charset="0"/>
              </a:rPr>
              <a:t>Gawhane</a:t>
            </a:r>
            <a:r>
              <a:rPr lang="en-US" sz="1200" dirty="0">
                <a:latin typeface="Garamond" panose="02020404030301010803" pitchFamily="18" charset="0"/>
              </a:rPr>
              <a:t>, R.D., Rao, P.S.P., Nair, H.R.C.R. and </a:t>
            </a:r>
            <a:r>
              <a:rPr lang="en-US" sz="1200" dirty="0" err="1">
                <a:latin typeface="Garamond" panose="02020404030301010803" pitchFamily="18" charset="0"/>
              </a:rPr>
              <a:t>Safai</a:t>
            </a:r>
            <a:r>
              <a:rPr lang="en-US" sz="1200" dirty="0">
                <a:latin typeface="Garamond" panose="02020404030301010803" pitchFamily="18" charset="0"/>
              </a:rPr>
              <a:t>, P.D., 2021. Long-term increasing trends in the wet deposition of secondary inorganic constituents in SW Indian precipitation. Air Quality, Atmosphere &amp; Health, 14, pp.667-677.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latin typeface="Garamond" panose="02020404030301010803" pitchFamily="18" charset="0"/>
              </a:rPr>
              <a:t>Gacesa</a:t>
            </a:r>
            <a:r>
              <a:rPr lang="en-US" sz="1200" dirty="0">
                <a:latin typeface="Garamond" panose="02020404030301010803" pitchFamily="18" charset="0"/>
              </a:rPr>
              <a:t> S, </a:t>
            </a:r>
            <a:r>
              <a:rPr lang="en-US" sz="1200" dirty="0" err="1">
                <a:latin typeface="Garamond" panose="02020404030301010803" pitchFamily="18" charset="0"/>
              </a:rPr>
              <a:t>Klasnja</a:t>
            </a:r>
            <a:r>
              <a:rPr lang="en-US" sz="1200" dirty="0">
                <a:latin typeface="Garamond" panose="02020404030301010803" pitchFamily="18" charset="0"/>
              </a:rPr>
              <a:t>. Water and Wastewater Technology. 1994. [</a:t>
            </a:r>
            <a:r>
              <a:rPr lang="en-US" sz="1200" u="sng" dirty="0">
                <a:latin typeface="Garamond" panose="02020404030301010803" pitchFamily="18" charset="0"/>
                <a:hlinkClick r:id="rId3"/>
              </a:rPr>
              <a:t>https://www.usgs.gov/special-topics/water-science-school/science/acid-rain-and-water#overview</a:t>
            </a:r>
            <a:r>
              <a:rPr lang="en-US" sz="1200" dirty="0">
                <a:latin typeface="Garamond" panose="02020404030301010803" pitchFamily="18" charset="0"/>
              </a:rPr>
              <a:t>]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Gupta, K.S., 10 Acid Rain.[</a:t>
            </a:r>
            <a:r>
              <a:rPr lang="en-US" sz="1200" u="sng" dirty="0">
                <a:latin typeface="Garamond" panose="02020404030301010803" pitchFamily="18" charset="0"/>
                <a:hlinkClick r:id="rId4"/>
              </a:rPr>
              <a:t>https://ebooks.inflibnet.ac.in/esp16/chapter/acid-rain/</a:t>
            </a:r>
            <a:r>
              <a:rPr lang="en-US" sz="1200" dirty="0">
                <a:latin typeface="Garamond" panose="02020404030301010803" pitchFamily="18" charset="0"/>
              </a:rPr>
              <a:t>]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Jacob, D.J., 1999. Introduction to atmospheric chemistry. Princeton university press.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Kumar, P., Yadav, S. and Kumar, A., 2014. Sources and processes governing rainwater chemistry in New Delhi, India. Natural hazards, 74, pp.2147-2162.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1" dirty="0">
                <a:latin typeface="Garamond" panose="02020404030301010803" pitchFamily="18" charset="0"/>
              </a:rPr>
              <a:t>Majumdar, A., </a:t>
            </a:r>
            <a:r>
              <a:rPr lang="en-US" sz="1200" b="1" dirty="0" err="1">
                <a:latin typeface="Garamond" panose="02020404030301010803" pitchFamily="18" charset="0"/>
              </a:rPr>
              <a:t>Samanta</a:t>
            </a:r>
            <a:r>
              <a:rPr lang="en-US" sz="1200" b="1" dirty="0">
                <a:latin typeface="Garamond" panose="02020404030301010803" pitchFamily="18" charset="0"/>
              </a:rPr>
              <a:t>, D. and Das, R., 2022. Chemical characteristics and trends of </a:t>
            </a:r>
            <a:r>
              <a:rPr lang="en-US" sz="1200" b="1" dirty="0" err="1">
                <a:latin typeface="Garamond" panose="02020404030301010803" pitchFamily="18" charset="0"/>
              </a:rPr>
              <a:t>indian</a:t>
            </a:r>
            <a:r>
              <a:rPr lang="en-US" sz="1200" b="1" dirty="0">
                <a:latin typeface="Garamond" panose="02020404030301010803" pitchFamily="18" charset="0"/>
              </a:rPr>
              <a:t> summer monsoon rainfall: A review. Aerosol and Air Quality Research</a:t>
            </a:r>
            <a:r>
              <a:rPr lang="en-US" sz="1200" b="1" dirty="0" smtClean="0">
                <a:latin typeface="Garamond" panose="02020404030301010803" pitchFamily="18" charset="0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1" dirty="0" err="1" smtClean="0">
                <a:latin typeface="Garamond" panose="02020404030301010803" pitchFamily="18" charset="0"/>
              </a:rPr>
              <a:t>Kuttippurath</a:t>
            </a:r>
            <a:r>
              <a:rPr lang="en-US" sz="1200" b="1" dirty="0" smtClean="0">
                <a:latin typeface="Garamond" panose="02020404030301010803" pitchFamily="18" charset="0"/>
              </a:rPr>
              <a:t>, J., Peter, R., Singh, A. and Raj, S., 2022. The increasing atmospheric CO2 over India: Comparison to global trends. </a:t>
            </a:r>
            <a:r>
              <a:rPr lang="en-US" sz="1200" b="1" dirty="0" err="1" smtClean="0">
                <a:latin typeface="Garamond" panose="02020404030301010803" pitchFamily="18" charset="0"/>
              </a:rPr>
              <a:t>Iscience</a:t>
            </a:r>
            <a:r>
              <a:rPr lang="en-US" sz="1200" b="1" dirty="0" smtClean="0">
                <a:latin typeface="Garamond" panose="02020404030301010803" pitchFamily="18" charset="0"/>
              </a:rPr>
              <a:t>, 25(8).</a:t>
            </a:r>
            <a:endParaRPr lang="en-IN" sz="1200" b="1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latin typeface="Garamond" panose="02020404030301010803" pitchFamily="18" charset="0"/>
              </a:rPr>
              <a:t>Mohajan</a:t>
            </a:r>
            <a:r>
              <a:rPr lang="en-US" sz="1200" dirty="0">
                <a:latin typeface="Garamond" panose="02020404030301010803" pitchFamily="18" charset="0"/>
              </a:rPr>
              <a:t>, H., 2018. Acid rain is a local environment pollution but global concern.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Mohan, M. and Kumar, S., 1998. Review of acid rain potential in India: future threats and remedial measures. Current science, pp.579-593.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latin typeface="Garamond" panose="02020404030301010803" pitchFamily="18" charset="0"/>
              </a:rPr>
              <a:t>Pani</a:t>
            </a:r>
            <a:r>
              <a:rPr lang="en-US" sz="1200" dirty="0">
                <a:latin typeface="Garamond" panose="02020404030301010803" pitchFamily="18" charset="0"/>
              </a:rPr>
              <a:t>, B., 2007. Textbook of environmental chemistry. IK International </a:t>
            </a:r>
            <a:r>
              <a:rPr lang="en-US" sz="1200" dirty="0" err="1">
                <a:latin typeface="Garamond" panose="02020404030301010803" pitchFamily="18" charset="0"/>
              </a:rPr>
              <a:t>Pvt</a:t>
            </a:r>
            <a:r>
              <a:rPr lang="en-US" sz="1200" dirty="0">
                <a:latin typeface="Garamond" panose="02020404030301010803" pitchFamily="18" charset="0"/>
              </a:rPr>
              <a:t> Ltd.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pH Scale, Water Science School 2019. USGS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Prakash, J., Agrawal, S.B. and Agrawal, M., 2023. Global trends of acidity in rainfall and its impact on plants and soil. Journal of Soil Science and Plant Nutrition, 23(1), pp.398-419.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Shi, Z., Zhang, J., Xiao, Z., Lu, T., Ren, X. and Wei, H., 2021. Effects of acid rain on plant growth: A meta-analysis. Journal of Environmental Management, 297, p.113213.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Singh, A. and Agrawal, M., 2007. Acid rain and its ecological consequences. Journal of Environmental Biology, 29(1), p.15.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Singh, A.K., </a:t>
            </a:r>
            <a:r>
              <a:rPr lang="en-US" sz="1200" dirty="0" err="1">
                <a:latin typeface="Garamond" panose="02020404030301010803" pitchFamily="18" charset="0"/>
              </a:rPr>
              <a:t>Mondal</a:t>
            </a:r>
            <a:r>
              <a:rPr lang="en-US" sz="1200" dirty="0">
                <a:latin typeface="Garamond" panose="02020404030301010803" pitchFamily="18" charset="0"/>
              </a:rPr>
              <a:t>, G.C., Kumar, S., Singh, K.K., Kamal, K.P. and Sinha, A., 2007. Precipitation chemistry and occurrence of acid rain over </a:t>
            </a:r>
            <a:r>
              <a:rPr lang="en-US" sz="1200" dirty="0" err="1">
                <a:latin typeface="Garamond" panose="02020404030301010803" pitchFamily="18" charset="0"/>
              </a:rPr>
              <a:t>Dhanbad</a:t>
            </a:r>
            <a:r>
              <a:rPr lang="en-US" sz="1200" dirty="0">
                <a:latin typeface="Garamond" panose="02020404030301010803" pitchFamily="18" charset="0"/>
              </a:rPr>
              <a:t>, coal city of India. Environmental monitoring and assessment, 125, pp.99-110.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Tiwari, S., </a:t>
            </a:r>
            <a:r>
              <a:rPr lang="en-US" sz="1200" dirty="0" err="1">
                <a:latin typeface="Garamond" panose="02020404030301010803" pitchFamily="18" charset="0"/>
              </a:rPr>
              <a:t>Chate</a:t>
            </a:r>
            <a:r>
              <a:rPr lang="en-US" sz="1200" dirty="0">
                <a:latin typeface="Garamond" panose="02020404030301010803" pitchFamily="18" charset="0"/>
              </a:rPr>
              <a:t>, D.M., </a:t>
            </a:r>
            <a:r>
              <a:rPr lang="en-US" sz="1200" dirty="0" err="1">
                <a:latin typeface="Garamond" panose="02020404030301010803" pitchFamily="18" charset="0"/>
              </a:rPr>
              <a:t>Bisht</a:t>
            </a:r>
            <a:r>
              <a:rPr lang="en-US" sz="1200" dirty="0">
                <a:latin typeface="Garamond" panose="02020404030301010803" pitchFamily="18" charset="0"/>
              </a:rPr>
              <a:t>, D.S., Srivastava, M.K. and </a:t>
            </a:r>
            <a:r>
              <a:rPr lang="en-US" sz="1200" dirty="0" err="1">
                <a:latin typeface="Garamond" panose="02020404030301010803" pitchFamily="18" charset="0"/>
              </a:rPr>
              <a:t>Padmanabhamurty</a:t>
            </a:r>
            <a:r>
              <a:rPr lang="en-US" sz="1200" dirty="0">
                <a:latin typeface="Garamond" panose="02020404030301010803" pitchFamily="18" charset="0"/>
              </a:rPr>
              <a:t>, B., 2012. Rainwater chemistry in the North Western Himalayan Region, India. Atmospheric Research, 104, pp.128-138.</a:t>
            </a:r>
            <a:endParaRPr lang="en-IN" sz="1200" dirty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latin typeface="Garamond" panose="02020404030301010803" pitchFamily="18" charset="0"/>
              </a:rPr>
              <a:t>Vidaković</a:t>
            </a:r>
            <a:r>
              <a:rPr lang="en-US" sz="1200" dirty="0">
                <a:latin typeface="Garamond" panose="02020404030301010803" pitchFamily="18" charset="0"/>
              </a:rPr>
              <a:t>, M., </a:t>
            </a:r>
            <a:r>
              <a:rPr lang="en-US" sz="1200" dirty="0" err="1">
                <a:latin typeface="Garamond" panose="02020404030301010803" pitchFamily="18" charset="0"/>
              </a:rPr>
              <a:t>Djurić</a:t>
            </a:r>
            <a:r>
              <a:rPr lang="en-US" sz="1200" dirty="0">
                <a:latin typeface="Garamond" panose="02020404030301010803" pitchFamily="18" charset="0"/>
              </a:rPr>
              <a:t>, N., </a:t>
            </a:r>
            <a:r>
              <a:rPr lang="en-US" sz="1200" dirty="0" err="1">
                <a:latin typeface="Garamond" panose="02020404030301010803" pitchFamily="18" charset="0"/>
              </a:rPr>
              <a:t>Savković</a:t>
            </a:r>
            <a:r>
              <a:rPr lang="en-US" sz="1200" dirty="0">
                <a:latin typeface="Garamond" panose="02020404030301010803" pitchFamily="18" charset="0"/>
              </a:rPr>
              <a:t>, P. and </a:t>
            </a:r>
            <a:r>
              <a:rPr lang="en-US" sz="1200" dirty="0" err="1">
                <a:latin typeface="Garamond" panose="02020404030301010803" pitchFamily="18" charset="0"/>
              </a:rPr>
              <a:t>Babić</a:t>
            </a:r>
            <a:r>
              <a:rPr lang="en-US" sz="1200" dirty="0">
                <a:latin typeface="Garamond" panose="02020404030301010803" pitchFamily="18" charset="0"/>
              </a:rPr>
              <a:t>, R., 2013. pH of precipitation in the area of the town of </a:t>
            </a:r>
            <a:r>
              <a:rPr lang="en-US" sz="1200" dirty="0" err="1">
                <a:latin typeface="Garamond" panose="02020404030301010803" pitchFamily="18" charset="0"/>
              </a:rPr>
              <a:t>Bijeljina</a:t>
            </a:r>
            <a:r>
              <a:rPr lang="en-US" sz="1200" dirty="0" smtClean="0">
                <a:latin typeface="Garamond" panose="02020404030301010803" pitchFamily="18" charset="0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The Taj Mahal — under Environmental and Political </a:t>
            </a:r>
            <a:r>
              <a:rPr lang="en-US" sz="1200" dirty="0" smtClean="0">
                <a:latin typeface="Garamond" panose="02020404030301010803" pitchFamily="18" charset="0"/>
              </a:rPr>
              <a:t>Threat, Medium </a:t>
            </a:r>
            <a:r>
              <a:rPr lang="en-US" sz="1200" dirty="0">
                <a:latin typeface="Garamond" panose="02020404030301010803" pitchFamily="18" charset="0"/>
              </a:rPr>
              <a:t>2018, [</a:t>
            </a:r>
            <a:r>
              <a:rPr lang="en-US" sz="1200" dirty="0">
                <a:latin typeface="Garamond" panose="02020404030301010803" pitchFamily="18" charset="0"/>
                <a:hlinkClick r:id="rId5"/>
              </a:rPr>
              <a:t>https://medium.com/the-naked-architect/the-taj-mahal-under-environmental-and-political-threat-7b3b8c4b7f6f</a:t>
            </a:r>
            <a:r>
              <a:rPr lang="en-US" sz="1200" dirty="0">
                <a:latin typeface="Garamond" panose="02020404030301010803" pitchFamily="18" charset="0"/>
              </a:rPr>
              <a:t>].</a:t>
            </a:r>
            <a:endParaRPr lang="en-US" sz="1200" dirty="0" smtClean="0">
              <a:latin typeface="Garamond" panose="02020404030301010803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latin typeface="Garamond" panose="02020404030301010803" pitchFamily="18" charset="0"/>
              </a:rPr>
              <a:t>Acid Rain – Definition, Types, Causes, Effects, Examples</a:t>
            </a:r>
            <a:r>
              <a:rPr lang="en-US" sz="1200" dirty="0" smtClean="0">
                <a:latin typeface="Garamond" panose="02020404030301010803" pitchFamily="18" charset="0"/>
              </a:rPr>
              <a:t>., 2023, Adda-247 </a:t>
            </a:r>
            <a:r>
              <a:rPr lang="en-IN" sz="1200" dirty="0" smtClean="0">
                <a:latin typeface="Garamond" panose="02020404030301010803" pitchFamily="18" charset="0"/>
              </a:rPr>
              <a:t>[</a:t>
            </a:r>
            <a:r>
              <a:rPr lang="en-IN" sz="1200" dirty="0" smtClean="0">
                <a:latin typeface="Garamond" panose="02020404030301010803" pitchFamily="18" charset="0"/>
                <a:hlinkClick r:id="rId6"/>
              </a:rPr>
              <a:t>https</a:t>
            </a:r>
            <a:r>
              <a:rPr lang="en-IN" sz="1200" dirty="0">
                <a:latin typeface="Garamond" panose="02020404030301010803" pitchFamily="18" charset="0"/>
                <a:hlinkClick r:id="rId6"/>
              </a:rPr>
              <a:t>://www.adda247.com/school/acid-rain</a:t>
            </a:r>
            <a:r>
              <a:rPr lang="en-IN" sz="1200" dirty="0" smtClean="0">
                <a:latin typeface="Garamond" panose="02020404030301010803" pitchFamily="18" charset="0"/>
                <a:hlinkClick r:id="rId6"/>
              </a:rPr>
              <a:t>/</a:t>
            </a:r>
            <a:r>
              <a:rPr lang="en-IN" sz="1200" dirty="0" smtClean="0">
                <a:latin typeface="Garamond" panose="02020404030301010803" pitchFamily="18" charset="0"/>
              </a:rPr>
              <a:t>]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smtClean="0">
                <a:latin typeface="Garamond" panose="02020404030301010803" pitchFamily="18" charset="0"/>
              </a:rPr>
              <a:t>Conversion Factors for Water Quality; KnowyourH2O</a:t>
            </a:r>
            <a:r>
              <a:rPr lang="en-US" sz="1200" dirty="0">
                <a:latin typeface="Garamond" panose="02020404030301010803" pitchFamily="18" charset="0"/>
              </a:rPr>
              <a:t> </a:t>
            </a:r>
            <a:endParaRPr lang="en-IN" sz="1200" dirty="0"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713" y="4196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54247" y="3051712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t>28</a:t>
            </a:fld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963" y="623105"/>
            <a:ext cx="5834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t>3</a:t>
            </a:fld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701963" y="1084770"/>
            <a:ext cx="10742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aramond" panose="02020404030301010803" pitchFamily="18" charset="0"/>
              </a:rPr>
              <a:t>To model the acid rain precipitation data to obtain pH and various parameters using the models namely VMINTEQ V3.1 and Geochemist workbench (GWB Essentials 2023)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aramond" panose="02020404030301010803" pitchFamily="18" charset="0"/>
              </a:rPr>
              <a:t>To visualize the results obtained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3636" y="3691718"/>
            <a:ext cx="4833381" cy="25818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713" y="4196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Acid rain</a:t>
            </a:r>
            <a:endParaRPr lang="en-IN" sz="2400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0574767" y="6117192"/>
            <a:ext cx="1359351" cy="156343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Abbasi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 et al., 2013)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199" y="1008764"/>
            <a:ext cx="5133028" cy="3989433"/>
          </a:xfrm>
          <a:prstGeom prst="rect">
            <a:avLst/>
          </a:prstGeom>
        </p:spPr>
      </p:pic>
      <p:pic>
        <p:nvPicPr>
          <p:cNvPr id="2050" name="Picture 2" descr="pH Scale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36" y="419635"/>
            <a:ext cx="3610682" cy="302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23199" y="4688315"/>
            <a:ext cx="1375756" cy="19565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</a:t>
            </a:r>
            <a:r>
              <a:rPr lang="en-US" altLang="en-US" sz="1100" dirty="0" smtClean="0">
                <a:solidFill>
                  <a:srgbClr val="002060"/>
                </a:solidFill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Prakash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 et al., 2022)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t>4</a:t>
            </a:fld>
            <a:endParaRPr lang="en-IN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8323436" y="3380302"/>
            <a:ext cx="1227138" cy="228601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(US EPA)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331" y="5125662"/>
            <a:ext cx="6158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Acid rain = wet deposition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Lakes, soil, bedrock can neutralize natural acids.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Without any pollutants, pH ~ 5.6 (ambient conditions)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The pH can vary from 3 to 8 (and even more in worse condition)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Can result in degradation of structures, bioaccumulation, etc.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37005" y="1376218"/>
            <a:ext cx="2691577" cy="68349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13382" y="1506285"/>
            <a:ext cx="5116945" cy="616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1093" y="1874819"/>
            <a:ext cx="231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anose="02020404030301010803" pitchFamily="18" charset="0"/>
              </a:rPr>
              <a:t>pH &lt; 5.6, implies acid rain</a:t>
            </a:r>
          </a:p>
        </p:txBody>
      </p:sp>
      <p:sp>
        <p:nvSpPr>
          <p:cNvPr id="3" name="Oval 2"/>
          <p:cNvSpPr/>
          <p:nvPr/>
        </p:nvSpPr>
        <p:spPr>
          <a:xfrm>
            <a:off x="3478695" y="1814623"/>
            <a:ext cx="1391478" cy="1361661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en-IN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t>5</a:t>
            </a:fld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743314" y="858966"/>
            <a:ext cx="10701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Garamond" panose="02020404030301010803" pitchFamily="18" charset="0"/>
              </a:rPr>
              <a:t>For </a:t>
            </a:r>
            <a:r>
              <a:rPr lang="en-US" b="1" dirty="0" smtClean="0">
                <a:latin typeface="Garamond" panose="02020404030301010803" pitchFamily="18" charset="0"/>
              </a:rPr>
              <a:t>precipitation </a:t>
            </a:r>
            <a:r>
              <a:rPr lang="en-US" b="1" dirty="0" smtClean="0">
                <a:latin typeface="Garamond" panose="02020404030301010803" pitchFamily="18" charset="0"/>
              </a:rPr>
              <a:t>data – </a:t>
            </a:r>
            <a:r>
              <a:rPr lang="en-US" dirty="0" smtClean="0">
                <a:latin typeface="Garamond" panose="02020404030301010803" pitchFamily="18" charset="0"/>
              </a:rPr>
              <a:t>Research paper titled, “Chemical characteristics and trends of </a:t>
            </a:r>
            <a:r>
              <a:rPr lang="en-US" dirty="0" err="1" smtClean="0">
                <a:latin typeface="Garamond" panose="02020404030301010803" pitchFamily="18" charset="0"/>
              </a:rPr>
              <a:t>indian</a:t>
            </a:r>
            <a:r>
              <a:rPr lang="en-US" dirty="0" smtClean="0">
                <a:latin typeface="Garamond" panose="02020404030301010803" pitchFamily="18" charset="0"/>
              </a:rPr>
              <a:t> summer monsoon rainfall: A review. Aerosol and Air Quality Research., AAQR”, by </a:t>
            </a:r>
            <a:r>
              <a:rPr lang="en-US" dirty="0" err="1" smtClean="0">
                <a:latin typeface="Garamond" panose="02020404030301010803" pitchFamily="18" charset="0"/>
              </a:rPr>
              <a:t>Majumdar</a:t>
            </a:r>
            <a:r>
              <a:rPr lang="en-US" dirty="0" smtClean="0">
                <a:latin typeface="Garamond" panose="02020404030301010803" pitchFamily="18" charset="0"/>
              </a:rPr>
              <a:t>, A., </a:t>
            </a:r>
            <a:r>
              <a:rPr lang="en-US" dirty="0" err="1" smtClean="0">
                <a:latin typeface="Garamond" panose="02020404030301010803" pitchFamily="18" charset="0"/>
              </a:rPr>
              <a:t>Samanta</a:t>
            </a:r>
            <a:r>
              <a:rPr lang="en-US" dirty="0" smtClean="0">
                <a:latin typeface="Garamond" panose="02020404030301010803" pitchFamily="18" charset="0"/>
              </a:rPr>
              <a:t>, D. and Das, R., 2022. [study area – Indian subcontinent </a:t>
            </a:r>
            <a:r>
              <a:rPr lang="en-US" dirty="0" smtClean="0">
                <a:latin typeface="Garamond" panose="02020404030301010803" pitchFamily="18" charset="0"/>
              </a:rPr>
              <a:t>(CNE, HILLY, NE, NW, PENINSULA, &amp; WC)]</a:t>
            </a:r>
            <a:endParaRPr lang="en-IN" dirty="0" smtClean="0">
              <a:latin typeface="Garamond" panose="020204040303010108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Garamond" panose="02020404030301010803" pitchFamily="18" charset="0"/>
              </a:rPr>
              <a:t>For SO</a:t>
            </a:r>
            <a:r>
              <a:rPr lang="en-US" b="1" baseline="-25000" dirty="0" smtClean="0">
                <a:latin typeface="Garamond" panose="02020404030301010803" pitchFamily="18" charset="0"/>
              </a:rPr>
              <a:t>2</a:t>
            </a:r>
            <a:r>
              <a:rPr lang="en-US" b="1" dirty="0" smtClean="0">
                <a:latin typeface="Garamond" panose="02020404030301010803" pitchFamily="18" charset="0"/>
              </a:rPr>
              <a:t> –</a:t>
            </a:r>
            <a:r>
              <a:rPr lang="en-US" dirty="0" smtClean="0">
                <a:latin typeface="Garamond" panose="02020404030301010803" pitchFamily="18" charset="0"/>
              </a:rPr>
              <a:t> Sulfur dioxide (SO₂) concentration in ambient air in selected cities in India from 2001 to 2021, (Statista Search Department, 2024)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Garamond" panose="02020404030301010803" pitchFamily="18" charset="0"/>
              </a:rPr>
              <a:t>For CO</a:t>
            </a:r>
            <a:r>
              <a:rPr lang="en-US" b="1" baseline="-25000" dirty="0" smtClean="0">
                <a:latin typeface="Garamond" panose="02020404030301010803" pitchFamily="18" charset="0"/>
              </a:rPr>
              <a:t>2</a:t>
            </a:r>
            <a:r>
              <a:rPr lang="en-US" b="1" dirty="0" smtClean="0">
                <a:latin typeface="Garamond" panose="02020404030301010803" pitchFamily="18" charset="0"/>
              </a:rPr>
              <a:t> –</a:t>
            </a:r>
            <a:r>
              <a:rPr lang="en-US" dirty="0" smtClean="0">
                <a:latin typeface="Garamond" panose="02020404030301010803" pitchFamily="18" charset="0"/>
              </a:rPr>
              <a:t> Research paper titled, “The increasing atmospheric CO2 over India: Comparison to global trends” by J. </a:t>
            </a:r>
            <a:r>
              <a:rPr lang="en-US" dirty="0" err="1" smtClean="0">
                <a:latin typeface="Garamond" panose="02020404030301010803" pitchFamily="18" charset="0"/>
              </a:rPr>
              <a:t>Kuttippurath</a:t>
            </a:r>
            <a:r>
              <a:rPr lang="en-US" dirty="0" smtClean="0">
                <a:latin typeface="Garamond" panose="02020404030301010803" pitchFamily="18" charset="0"/>
              </a:rPr>
              <a:t> and </a:t>
            </a:r>
            <a:r>
              <a:rPr lang="en-US" dirty="0" smtClean="0">
                <a:latin typeface="Garamond" panose="02020404030301010803" pitchFamily="18" charset="0"/>
              </a:rPr>
              <a:t>others, 2022{involves </a:t>
            </a:r>
            <a:r>
              <a:rPr lang="en-US" dirty="0" smtClean="0">
                <a:latin typeface="Garamond" panose="02020404030301010803" pitchFamily="18" charset="0"/>
              </a:rPr>
              <a:t>use of satellite data </a:t>
            </a:r>
            <a:r>
              <a:rPr lang="en-US" b="1" dirty="0" smtClean="0">
                <a:latin typeface="Garamond" panose="02020404030301010803" pitchFamily="18" charset="0"/>
              </a:rPr>
              <a:t>SCIAMACHY SCIA(2002-2012), AIRS (2002-2007), GOSAT (2009-2020) and OCO-2 (2014-2020)</a:t>
            </a:r>
            <a:r>
              <a:rPr lang="en-US" dirty="0" smtClean="0">
                <a:latin typeface="Garamond" panose="02020404030301010803" pitchFamily="18" charset="0"/>
              </a:rPr>
              <a:t>}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806" y="3420014"/>
            <a:ext cx="2863892" cy="290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70" y="3421998"/>
            <a:ext cx="2485468" cy="2904264"/>
          </a:xfrm>
          <a:prstGeom prst="rect">
            <a:avLst/>
          </a:prstGeom>
        </p:spPr>
      </p:pic>
      <p:pic>
        <p:nvPicPr>
          <p:cNvPr id="1026" name="Picture 2" descr="File:Statista logo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867" y="4510841"/>
            <a:ext cx="3524933" cy="72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27600" y="6424611"/>
            <a:ext cx="10452775" cy="296864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</a:t>
            </a:r>
            <a:r>
              <a:rPr lang="en-US" altLang="en-US" sz="1200" b="1" dirty="0" err="1" smtClean="0">
                <a:solidFill>
                  <a:srgbClr val="002060"/>
                </a:solidFill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Majumdar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 et al., (2022),</a:t>
            </a:r>
            <a:r>
              <a:rPr kumimoji="0" lang="en-US" altLang="en-US" sz="12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 </a:t>
            </a:r>
            <a:r>
              <a:rPr kumimoji="0" lang="en-US" altLang="en-US" sz="1200" b="1" i="0" u="none" strike="noStrike" cap="none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Kuttippurath</a:t>
            </a:r>
            <a:r>
              <a:rPr kumimoji="0" lang="en-US" altLang="en-US" sz="12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 et al., (2022), and Statista Search Department, (2024)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t>6</a:t>
            </a:fld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652546" y="1003485"/>
            <a:ext cx="107012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Units of species concentration data were converted to mg/L from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eq./L for usage in models</a:t>
            </a:r>
          </a:p>
          <a:p>
            <a:pPr lvl="7" algn="just"/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meq/L = [(mg/L x molar mass)/ valency]</a:t>
            </a:r>
          </a:p>
          <a:p>
            <a:pPr lvl="3" algn="just"/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meq/L = </a:t>
            </a:r>
            <a:r>
              <a:rPr lang="el-GR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eq./L  x 10</a:t>
            </a:r>
            <a:r>
              <a:rPr lang="en-US" sz="2000" b="1" baseline="30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data with that of average concentration value of the same region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 gas equation used for conversion of partial pressure of CO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ppm to atm.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i.e.   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 = 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nRT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 = (n/V) x R x T or </a:t>
            </a:r>
          </a:p>
          <a:p>
            <a:pPr lvl="7" algn="just"/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 = CRT    </a:t>
            </a:r>
          </a:p>
          <a:p>
            <a:pPr marL="6013450" lvl="8" algn="just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 P = partial pressure of gas</a:t>
            </a:r>
          </a:p>
          <a:p>
            <a:pPr marL="6013450" lvl="8"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 = concentration of species</a:t>
            </a:r>
          </a:p>
          <a:p>
            <a:pPr marL="6013450" lvl="8"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 = temperature in kelvin</a:t>
            </a:r>
          </a:p>
          <a:p>
            <a:pPr marL="6013450" lvl="8"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 = Universal gas constant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conversion were taken care of : use of mg, L, atm., K, mol.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those year data were taken into account which has corresponding partial pressure in same year (17 out of 57 samples used in VMINTEQ)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t>7</a:t>
            </a:fld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652547" y="1374349"/>
            <a:ext cx="107012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entire dataset of India : total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 precipitation data acidic out of 57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mean pH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5.96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(acidic precipitation)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6.06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(entire dataset)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region 1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out of 7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 indicated acidic precipitation with mean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6.16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acidic precipitation with mean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5.67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region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acidic precipitation with mean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5.99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region 4 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6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indicated acidic precipitation with mean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5.65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region 5 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5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indicated acidic precipitation with mean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5.43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region 6 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out of 14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acidic precipitation with mean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547" y="405788"/>
            <a:ext cx="614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IN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77F61-50E4-41FD-9A2E-00655EC6A127}" type="slidenum">
              <a:rPr lang="en-IN" smtClean="0"/>
              <a:t>8</a:t>
            </a:fld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52547" y="867453"/>
            <a:ext cx="107012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aramond" panose="02020404030301010803" pitchFamily="18" charset="0"/>
              </a:rPr>
              <a:t>Only SO2 and CO2 gaseous partial pressure taken into account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aramond" panose="02020404030301010803" pitchFamily="18" charset="0"/>
              </a:rPr>
              <a:t>Various </a:t>
            </a:r>
            <a:r>
              <a:rPr lang="en-US" sz="2000" b="1" dirty="0" smtClean="0">
                <a:latin typeface="Garamond" panose="02020404030301010803" pitchFamily="18" charset="0"/>
              </a:rPr>
              <a:t>conditions : 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2000" b="1" dirty="0" smtClean="0">
                <a:latin typeface="Garamond" panose="02020404030301010803" pitchFamily="18" charset="0"/>
              </a:rPr>
              <a:t>Ideal </a:t>
            </a:r>
            <a:r>
              <a:rPr lang="en-US" sz="2000" b="1" dirty="0" smtClean="0">
                <a:latin typeface="Garamond" panose="02020404030301010803" pitchFamily="18" charset="0"/>
              </a:rPr>
              <a:t>(when there are no pollutants addition and gas-particle interaction</a:t>
            </a:r>
            <a:r>
              <a:rPr lang="en-US" sz="2000" b="1" dirty="0" smtClean="0">
                <a:latin typeface="Garamond" panose="02020404030301010803" pitchFamily="18" charset="0"/>
              </a:rPr>
              <a:t>), 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en-US" sz="2000" b="1" dirty="0">
                <a:latin typeface="Garamond" panose="02020404030301010803" pitchFamily="18" charset="0"/>
              </a:rPr>
              <a:t>M</a:t>
            </a:r>
            <a:r>
              <a:rPr lang="en-US" sz="2000" b="1" dirty="0" smtClean="0">
                <a:latin typeface="Garamond" panose="02020404030301010803" pitchFamily="18" charset="0"/>
              </a:rPr>
              <a:t>eteoric condition and  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en-US" sz="2000" b="1" dirty="0">
                <a:latin typeface="Garamond" panose="02020404030301010803" pitchFamily="18" charset="0"/>
              </a:rPr>
              <a:t>P</a:t>
            </a:r>
            <a:r>
              <a:rPr lang="en-US" sz="2000" b="1" dirty="0" smtClean="0">
                <a:latin typeface="Garamond" panose="02020404030301010803" pitchFamily="18" charset="0"/>
              </a:rPr>
              <a:t>olluted condition (when CO2 and SO2 partial pressure is there in the atmosphere)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Garamond" panose="02020404030301010803" pitchFamily="18" charset="0"/>
              </a:rPr>
              <a:t>For VMINTEQ and PHREEQ-C unit used for </a:t>
            </a:r>
            <a:r>
              <a:rPr lang="en-US" sz="2000" b="1" dirty="0" smtClean="0">
                <a:latin typeface="Garamond" panose="02020404030301010803" pitchFamily="18" charset="0"/>
              </a:rPr>
              <a:t>conc. </a:t>
            </a:r>
            <a:r>
              <a:rPr lang="en-US" sz="2000" b="1" dirty="0">
                <a:latin typeface="Garamond" panose="02020404030301010803" pitchFamily="18" charset="0"/>
              </a:rPr>
              <a:t>is mg/L whereas for GWB it is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000" b="1" dirty="0" smtClean="0">
                <a:latin typeface="Garamond" panose="02020404030301010803" pitchFamily="18" charset="0"/>
              </a:rPr>
              <a:t>/L</a:t>
            </a:r>
            <a:endParaRPr lang="en-US" sz="2000" b="1" dirty="0">
              <a:latin typeface="Garamond" panose="02020404030301010803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aramond" panose="02020404030301010803" pitchFamily="18" charset="0"/>
              </a:rPr>
              <a:t>    From </a:t>
            </a:r>
            <a:r>
              <a:rPr lang="en-US" sz="2000" b="1" dirty="0">
                <a:latin typeface="Garamond" panose="02020404030301010803" pitchFamily="18" charset="0"/>
              </a:rPr>
              <a:t>(</a:t>
            </a:r>
            <a:r>
              <a:rPr lang="en-US" sz="2000" b="1" dirty="0" smtClean="0">
                <a:latin typeface="Garamond" panose="02020404030301010803" pitchFamily="18" charset="0"/>
              </a:rPr>
              <a:t>2001-2004) </a:t>
            </a:r>
            <a:r>
              <a:rPr lang="en-US" sz="2000" b="1" dirty="0">
                <a:latin typeface="Garamond" panose="02020404030301010803" pitchFamily="18" charset="0"/>
              </a:rPr>
              <a:t>- July-sept Monsoon (JJAS), AIRS (2002-2017 data)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Garamond" panose="02020404030301010803" pitchFamily="18" charset="0"/>
              </a:rPr>
              <a:t>    From (2008-2009) - July-sept Monsoon (JJAS), GOSAT (2009-2020 data)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Garamond" panose="02020404030301010803" pitchFamily="18" charset="0"/>
              </a:rPr>
              <a:t>    From (2012-2021) - July-sept Monsoon (JJAS), OCO-2 (2014-2020 data</a:t>
            </a:r>
            <a:r>
              <a:rPr lang="en-US" sz="2000" b="1" dirty="0" smtClean="0">
                <a:latin typeface="Garamond" panose="02020404030301010803" pitchFamily="18" charset="0"/>
              </a:rPr>
              <a:t>) {</a:t>
            </a:r>
            <a:r>
              <a:rPr lang="en-US" sz="2000" b="1" dirty="0">
                <a:latin typeface="Garamond" panose="02020404030301010803" pitchFamily="18" charset="0"/>
              </a:rPr>
              <a:t>as per paper lowest among all seasons</a:t>
            </a:r>
            <a:r>
              <a:rPr lang="en-US" sz="2000" b="1" dirty="0" smtClean="0">
                <a:latin typeface="Garamond" panose="02020404030301010803" pitchFamily="18" charset="0"/>
              </a:rPr>
              <a:t>}</a:t>
            </a:r>
          </a:p>
          <a:p>
            <a:pPr lvl="2" algn="just"/>
            <a:endParaRPr lang="en-US" sz="2000" b="1" dirty="0">
              <a:latin typeface="Garamond" panose="020204040303010108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aramond" panose="02020404030301010803" pitchFamily="18" charset="0"/>
              </a:rPr>
              <a:t>Usage of the </a:t>
            </a:r>
            <a:r>
              <a:rPr lang="en-US" sz="2000" b="1" dirty="0">
                <a:latin typeface="Garamond" panose="02020404030301010803" pitchFamily="18" charset="0"/>
              </a:rPr>
              <a:t>average partial pressure data for the values of </a:t>
            </a:r>
            <a:r>
              <a:rPr lang="en-US" sz="2000" b="1" dirty="0" smtClean="0">
                <a:latin typeface="Garamond" panose="02020404030301010803" pitchFamily="18" charset="0"/>
              </a:rPr>
              <a:t>region wise missing </a:t>
            </a:r>
            <a:r>
              <a:rPr lang="en-US" sz="2000" b="1" dirty="0">
                <a:latin typeface="Garamond" panose="02020404030301010803" pitchFamily="18" charset="0"/>
              </a:rPr>
              <a:t>partial </a:t>
            </a:r>
            <a:r>
              <a:rPr lang="en-US" sz="2000" b="1" dirty="0" smtClean="0">
                <a:latin typeface="Garamond" panose="02020404030301010803" pitchFamily="18" charset="0"/>
              </a:rPr>
              <a:t>pressure data. (i.e. for the HILLY region average value is used)</a:t>
            </a:r>
            <a:endParaRPr lang="en-US" sz="2000" b="1" dirty="0" smtClean="0">
              <a:latin typeface="Garamond" panose="02020404030301010803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528" y="4960881"/>
            <a:ext cx="5197290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3" y="383996"/>
            <a:ext cx="990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pH calculation using VMINTEQ</a:t>
            </a:r>
            <a:endParaRPr lang="en-IN" sz="24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277F61-50E4-41FD-9A2E-00655EC6A127}" type="slidenum">
              <a:rPr lang="en-IN" smtClean="0"/>
              <a:t>9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860469" y="845661"/>
            <a:ext cx="297901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We have conc. In </a:t>
            </a:r>
            <a:r>
              <a:rPr lang="en-US" sz="1600" b="1" dirty="0" err="1" smtClean="0">
                <a:latin typeface="Garamond" panose="02020404030301010803" pitchFamily="18" charset="0"/>
              </a:rPr>
              <a:t>ueq</a:t>
            </a:r>
            <a:r>
              <a:rPr lang="en-US" sz="1600" b="1" dirty="0" smtClean="0">
                <a:latin typeface="Garamond" panose="02020404030301010803" pitchFamily="18" charset="0"/>
              </a:rPr>
              <a:t>./L which I converted in mg/L to input into the model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Garamond" panose="02020404030301010803" pitchFamily="18" charset="0"/>
              </a:rPr>
              <a:t>Species are added in the table under ambient, meteoric and under polluted condition.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algn="just"/>
            <a:endParaRPr lang="en-US" sz="1600" b="1" dirty="0" smtClean="0"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567" y="55625"/>
            <a:ext cx="570134" cy="350163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64741" y="6188722"/>
            <a:ext cx="3543841" cy="274678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Arial" panose="020B0604020202020204" pitchFamily="34" charset="0"/>
                <a:cs typeface="Mangal"/>
              </a:rPr>
              <a:t>(VMINTEQ)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4103" y="897764"/>
            <a:ext cx="4124147" cy="274050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2" idx="1"/>
          </p:cNvCxnSpPr>
          <p:nvPr/>
        </p:nvCxnSpPr>
        <p:spPr>
          <a:xfrm>
            <a:off x="4160974" y="2026990"/>
            <a:ext cx="433129" cy="24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37" y="3090487"/>
            <a:ext cx="3383699" cy="2429116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1">
            <a:off x="3920836" y="3090487"/>
            <a:ext cx="1282250" cy="121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31452" y="2333210"/>
            <a:ext cx="2424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Species conc. Data in mg/L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77771" y="3382444"/>
            <a:ext cx="2424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Species addition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137" y="5519603"/>
            <a:ext cx="34714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pH calculation by model under ambient, meteoric and polluted environment is noted and is verified against actual pH in the data</a:t>
            </a:r>
          </a:p>
        </p:txBody>
      </p:sp>
      <p:sp>
        <p:nvSpPr>
          <p:cNvPr id="28" name="Oval 27"/>
          <p:cNvSpPr/>
          <p:nvPr/>
        </p:nvSpPr>
        <p:spPr>
          <a:xfrm>
            <a:off x="896676" y="3314970"/>
            <a:ext cx="776590" cy="42756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488" y="4020194"/>
            <a:ext cx="3533463" cy="244712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6" idx="2"/>
          </p:cNvCxnSpPr>
          <p:nvPr/>
        </p:nvCxnSpPr>
        <p:spPr>
          <a:xfrm flipH="1">
            <a:off x="6020214" y="3628665"/>
            <a:ext cx="1169717" cy="49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70694" y="6467318"/>
            <a:ext cx="24738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Mineral precipitation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6362" y="3849726"/>
            <a:ext cx="3658339" cy="2560056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26" idx="2"/>
            <a:endCxn id="39" idx="0"/>
          </p:cNvCxnSpPr>
          <p:nvPr/>
        </p:nvCxnSpPr>
        <p:spPr>
          <a:xfrm>
            <a:off x="7189931" y="3628665"/>
            <a:ext cx="2995601" cy="22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365672" y="6396012"/>
            <a:ext cx="24738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latin typeface="Garamond" panose="02020404030301010803" pitchFamily="18" charset="0"/>
              </a:rPr>
              <a:t>Species at this pH;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756" y="853607"/>
            <a:ext cx="3827713" cy="14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6EA6BC9F_C476_4B74_A7E8_6BA87AB843B5&quot;,&quot;SourceFullName&quot;:&quot;C:\\Users\\anand\\Downloads\\CE520Project\\VMINTEQ\\acid_rain_phdata.xlsx&quot;,&quot;LastUpdate&quot;:&quot;2024-05-22 7:46 AM&quot;,&quot;UpdatedBy&quot;:&quot;anand&quot;,&quot;IsLinked&quot;:false,&quot;IsBrokenLink&quot;:true,&quot;Type&quot;: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F27C845B_44B1_4EEA_89A4_1059E79308E9&quot;,&quot;SourceFullName&quot;:&quot;&quot;,&quot;LastUpdate&quot;:&quot;2024-05-22 1:24 PM&quot;,&quot;UpdatedBy&quot;:&quot;anand&quot;,&quot;IsLinked&quot;:false,&quot;IsBrokenLink&quot;:false,&quot;Type&quot;: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C69EDB05_9898_4392_A7DD_4C7B60F78D19&quot;,&quot;SourceFullName&quot;:&quot;&quot;,&quot;LastUpdate&quot;:&quot;2024-05-22 2:15 PM&quot;,&quot;UpdatedBy&quot;:&quot;anand&quot;,&quot;IsLinked&quot;:false,&quot;IsBrokenLink&quot;:false,&quot;Type&quot;: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E9797B15_27FE_4845_9740_63EE475855BA&quot;,&quot;SourceFullName&quot;:&quot;C:\\Users\\anand\\Downloads\\CE520Project\\VMINTEQ\\acid_rain_phdata.xlsx&quot;,&quot;LastUpdate&quot;:&quot;2024-05-22 7:52 AM&quot;,&quot;UpdatedBy&quot;:&quot;anand&quot;,&quot;IsLinked&quot;:false,&quot;IsBrokenLink&quot;:false,&quot;Type&quot;: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24495DBF_A887_446F_9D07_D195F1D562E8&quot;,&quot;SourceFullName&quot;:&quot;C:\\Users\\anand\\Downloads\\CE520Project\\VMINTEQ\\acid_rain_phdata.xlsx&quot;,&quot;LastUpdate&quot;:&quot;2024-05-22 7:52 AM&quot;,&quot;UpdatedBy&quot;:&quot;anand&quot;,&quot;IsLinked&quot;:false,&quot;IsBrokenLink&quot;:false,&quot;Type&quot;:1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67A0769B_2C9B_4728_A701_BD67581B556B&quot;,&quot;SourceFullName&quot;:&quot;C:\\Users\\anand\\Downloads\\CE520Project\\VMINTEQ\\acid_rain_phdata.xlsx&quot;,&quot;LastUpdate&quot;:&quot;2024-05-22 7:52 AM&quot;,&quot;UpdatedBy&quot;:&quot;anand&quot;,&quot;IsLinked&quot;:false,&quot;IsBrokenLink&quot;:false,&quot;Type&quot;:1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03F2FA4A_A920_4833_8F8D_FE1535C1528E&quot;,&quot;SourceFullName&quot;:&quot;C:\\Users\\anand\\Downloads\\CE520Project\\VMINTEQ\\acid_rain_phdata.xlsx&quot;,&quot;LastUpdate&quot;:&quot;2024-05-22 8:13 AM&quot;,&quot;UpdatedBy&quot;:&quot;anand&quot;,&quot;IsLinked&quot;:false,&quot;IsBrokenLink&quot;:false,&quot;Type&quot;:1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3285</Words>
  <Application>Microsoft Office PowerPoint</Application>
  <PresentationFormat>Widescreen</PresentationFormat>
  <Paragraphs>1333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Garamond</vt:lpstr>
      <vt:lpstr>Mangal</vt:lpstr>
      <vt:lpstr>Times New Roman</vt:lpstr>
      <vt:lpstr>Wingdings</vt:lpstr>
      <vt:lpstr>Office Theme</vt:lpstr>
      <vt:lpstr> Modeling acid rain pH variations in India  End Semester Project Presentation Environmental Reaction Modelling (CE-520)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Modeling acid rain pH variations in India  End Semester Project Presentation Environmental Reaction Modelling (CE-520)</dc:title>
  <dc:creator>Anand Prabhakar</dc:creator>
  <cp:lastModifiedBy>Anand Prabhakar</cp:lastModifiedBy>
  <cp:revision>119</cp:revision>
  <dcterms:created xsi:type="dcterms:W3CDTF">2024-05-21T17:04:00Z</dcterms:created>
  <dcterms:modified xsi:type="dcterms:W3CDTF">2024-05-22T11:29:51Z</dcterms:modified>
</cp:coreProperties>
</file>