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7b4ebf7d7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7b4ebf7d7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7b4ebf7d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7b4ebf7d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f14b7028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f14b7028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f14b7028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f14b7028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f14b7028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f14b7028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7b4ebf7d7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7b4ebf7d7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On-chip Integrated Non-linear Acousto-Optic Isolators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Anand Raj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88150" cy="6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00" y="748175"/>
            <a:ext cx="2091478" cy="157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929" y="789721"/>
            <a:ext cx="2091479" cy="1129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244" y="748175"/>
            <a:ext cx="2091479" cy="121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8542" y="2327602"/>
            <a:ext cx="4734559" cy="190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8500" y="2656637"/>
            <a:ext cx="2239650" cy="173868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55000" y="4471575"/>
            <a:ext cx="842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Tian, H., Liu, J., Siddharth, A. et al. </a:t>
            </a:r>
            <a:r>
              <a:rPr lang="en" sz="11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Magnetic-free silicon nitride integrated optical isolator</a:t>
            </a: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Nat. Photon. 15, 828–836 (2021). https://doi.org/10.1038/s41566-021-00882-z</a:t>
            </a:r>
            <a:endParaRPr sz="1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052263" y="204900"/>
            <a:ext cx="520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Magnetic-free Silicon Nitride Optical Isolators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1467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Fabrication process flow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752" y="3053785"/>
            <a:ext cx="1426900" cy="97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791" y="3063035"/>
            <a:ext cx="1426899" cy="9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840" y="3093025"/>
            <a:ext cx="1380550" cy="95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3539" y="3000764"/>
            <a:ext cx="1562138" cy="10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100" y="4328453"/>
            <a:ext cx="852880" cy="7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250" y="1170188"/>
            <a:ext cx="1534349" cy="92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60601" y="1150250"/>
            <a:ext cx="1513049" cy="96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61749" y="1249838"/>
            <a:ext cx="1475650" cy="8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25510" y="1212512"/>
            <a:ext cx="1513040" cy="9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176436">
            <a:off x="7486564" y="1276546"/>
            <a:ext cx="1538001" cy="96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8250" y="3033050"/>
            <a:ext cx="1534349" cy="10123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474175" y="2112275"/>
            <a:ext cx="101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lithography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155975" y="2112275"/>
            <a:ext cx="108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Dry etching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812000" y="2112275"/>
            <a:ext cx="127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 Film deposition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617450" y="2164850"/>
            <a:ext cx="127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 planarization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67325" y="4045350"/>
            <a:ext cx="147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6. Cladding deposition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318275" y="4564825"/>
            <a:ext cx="214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8. Isotropic dry etching using SF6 Bosch Process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6" name="Google Shape;96;p15"/>
          <p:cNvCxnSpPr>
            <a:endCxn id="95" idx="1"/>
          </p:cNvCxnSpPr>
          <p:nvPr/>
        </p:nvCxnSpPr>
        <p:spPr>
          <a:xfrm>
            <a:off x="4676575" y="4263625"/>
            <a:ext cx="641700" cy="54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5"/>
          <p:cNvCxnSpPr>
            <a:endCxn id="95" idx="3"/>
          </p:cNvCxnSpPr>
          <p:nvPr/>
        </p:nvCxnSpPr>
        <p:spPr>
          <a:xfrm flipH="1">
            <a:off x="7462675" y="4263625"/>
            <a:ext cx="630600" cy="54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>
            <a:endCxn id="80" idx="2"/>
          </p:cNvCxnSpPr>
          <p:nvPr/>
        </p:nvCxnSpPr>
        <p:spPr>
          <a:xfrm rot="10800000">
            <a:off x="4661240" y="4015360"/>
            <a:ext cx="630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5"/>
          <p:cNvCxnSpPr>
            <a:endCxn id="82" idx="2"/>
          </p:cNvCxnSpPr>
          <p:nvPr/>
        </p:nvCxnSpPr>
        <p:spPr>
          <a:xfrm rot="10800000" flipH="1">
            <a:off x="8084308" y="4077615"/>
            <a:ext cx="300" cy="15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5"/>
          <p:cNvSpPr txBox="1"/>
          <p:nvPr/>
        </p:nvSpPr>
        <p:spPr>
          <a:xfrm>
            <a:off x="762475" y="2057513"/>
            <a:ext cx="885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517250" y="4045350"/>
            <a:ext cx="108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7. lithography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74" y="400075"/>
            <a:ext cx="2474475" cy="18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452" y="326737"/>
            <a:ext cx="2474475" cy="182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4250" y="326737"/>
            <a:ext cx="2474475" cy="182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500" y="2618700"/>
            <a:ext cx="2558625" cy="188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5175" y="2571750"/>
            <a:ext cx="2571031" cy="18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4250" y="2618700"/>
            <a:ext cx="2571025" cy="1886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169125" y="2150728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Layer 1</a:t>
            </a:r>
            <a:endParaRPr sz="1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988575" y="2116533"/>
            <a:ext cx="141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Layer 2 (for Mb)</a:t>
            </a:r>
            <a:endParaRPr sz="1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165025" y="2110406"/>
            <a:ext cx="13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Layer 3 (for AlN)</a:t>
            </a:r>
            <a:endParaRPr sz="1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38525" y="4457775"/>
            <a:ext cx="146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Layer 4 (for Al)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843975" y="4457775"/>
            <a:ext cx="170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Layer 5 (for etching)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092725" y="4504725"/>
            <a:ext cx="151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Overall top view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63" y="161425"/>
            <a:ext cx="8374875" cy="470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188888" y="639212"/>
            <a:ext cx="2128472" cy="35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dirty="0"/>
              <a:t>Lithography structures</a:t>
            </a:r>
            <a:endParaRPr sz="1400"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52" y="1047590"/>
            <a:ext cx="1431797" cy="1122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991" y="1047590"/>
            <a:ext cx="1431792" cy="112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8153" y="1047591"/>
            <a:ext cx="1431792" cy="112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535" y="2234162"/>
            <a:ext cx="1431792" cy="110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6991" y="2234162"/>
            <a:ext cx="1431792" cy="110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8153" y="2220724"/>
            <a:ext cx="1449140" cy="112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7;p18">
            <a:extLst>
              <a:ext uri="{FF2B5EF4-FFF2-40B4-BE49-F238E27FC236}">
                <a16:creationId xmlns:a16="http://schemas.microsoft.com/office/drawing/2014/main" id="{8E9D2D3D-DD1E-262E-5910-F3443187A226}"/>
              </a:ext>
            </a:extLst>
          </p:cNvPr>
          <p:cNvSpPr txBox="1">
            <a:spLocks/>
          </p:cNvSpPr>
          <p:nvPr/>
        </p:nvSpPr>
        <p:spPr>
          <a:xfrm>
            <a:off x="5826642" y="689857"/>
            <a:ext cx="2128472" cy="35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ctr">
              <a:buSzPts val="990"/>
            </a:pPr>
            <a:r>
              <a:rPr lang="en-IN" sz="1400" dirty="0"/>
              <a:t>Ring variations</a:t>
            </a:r>
          </a:p>
        </p:txBody>
      </p:sp>
      <p:pic>
        <p:nvPicPr>
          <p:cNvPr id="4" name="Picture 3" descr="A line of red circles&#10;&#10;Description automatically generated">
            <a:extLst>
              <a:ext uri="{FF2B5EF4-FFF2-40B4-BE49-F238E27FC236}">
                <a16:creationId xmlns:a16="http://schemas.microsoft.com/office/drawing/2014/main" id="{AFF78CB1-CFC2-C217-7003-B07B31D259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2982" y="1157616"/>
            <a:ext cx="2961167" cy="1664328"/>
          </a:xfrm>
          <a:prstGeom prst="rect">
            <a:avLst/>
          </a:prstGeom>
        </p:spPr>
      </p:pic>
      <p:pic>
        <p:nvPicPr>
          <p:cNvPr id="6" name="Picture 5" descr="A group of red circles&#10;&#10;Description automatically generated">
            <a:extLst>
              <a:ext uri="{FF2B5EF4-FFF2-40B4-BE49-F238E27FC236}">
                <a16:creationId xmlns:a16="http://schemas.microsoft.com/office/drawing/2014/main" id="{9909278F-47BD-99D5-44AD-2B51D77488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4048" y="2931970"/>
            <a:ext cx="2880102" cy="1618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60525" y="20401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82175"/>
            <a:ext cx="1534350" cy="2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123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Old Standard TT</vt:lpstr>
      <vt:lpstr>Paperback</vt:lpstr>
      <vt:lpstr>On-chip Integrated Non-linear Acousto-Optic Isolators</vt:lpstr>
      <vt:lpstr>PowerPoint Presentation</vt:lpstr>
      <vt:lpstr>Fabrication process flow</vt:lpstr>
      <vt:lpstr>PowerPoint Presentation</vt:lpstr>
      <vt:lpstr>PowerPoint Presentation</vt:lpstr>
      <vt:lpstr>Lithography structures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On-chip Integrated Non-linear Acousto-Optic Isolators</dc:title>
  <cp:lastModifiedBy>Anand Raj</cp:lastModifiedBy>
  <cp:revision>3</cp:revision>
  <dcterms:modified xsi:type="dcterms:W3CDTF">2024-04-24T17:49:44Z</dcterms:modified>
</cp:coreProperties>
</file>