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5" r:id="rId2"/>
    <p:sldId id="273" r:id="rId3"/>
    <p:sldId id="274" r:id="rId4"/>
    <p:sldId id="275" r:id="rId5"/>
    <p:sldId id="276" r:id="rId6"/>
    <p:sldId id="277" r:id="rId7"/>
    <p:sldId id="278" r:id="rId8"/>
    <p:sldId id="279" r:id="rId9"/>
    <p:sldId id="280" r:id="rId10"/>
    <p:sldId id="281" r:id="rId11"/>
    <p:sldId id="282" r:id="rId12"/>
    <p:sldId id="290" r:id="rId13"/>
    <p:sldId id="291" r:id="rId14"/>
    <p:sldId id="292" r:id="rId15"/>
    <p:sldId id="293" r:id="rId16"/>
    <p:sldId id="294" r:id="rId17"/>
    <p:sldId id="256" r:id="rId18"/>
    <p:sldId id="257" r:id="rId19"/>
    <p:sldId id="258" r:id="rId20"/>
    <p:sldId id="259" r:id="rId21"/>
    <p:sldId id="260" r:id="rId22"/>
    <p:sldId id="261" r:id="rId23"/>
    <p:sldId id="262" r:id="rId24"/>
    <p:sldId id="263" r:id="rId25"/>
    <p:sldId id="264" r:id="rId26"/>
    <p:sldId id="265" r:id="rId27"/>
    <p:sldId id="271" r:id="rId28"/>
    <p:sldId id="272" r:id="rId29"/>
    <p:sldId id="266" r:id="rId30"/>
    <p:sldId id="267" r:id="rId31"/>
    <p:sldId id="268" r:id="rId32"/>
    <p:sldId id="269" r:id="rId33"/>
    <p:sldId id="27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7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kara_pavani@outlook.com" userId="1d87c4df3c2a76f3" providerId="LiveId" clId="{6AEB08F2-D80F-4A86-B576-3155AE3C1D3E}"/>
    <pc:docChg chg="undo custSel modSld">
      <pc:chgData name="sunkara_pavani@outlook.com" userId="1d87c4df3c2a76f3" providerId="LiveId" clId="{6AEB08F2-D80F-4A86-B576-3155AE3C1D3E}" dt="2024-03-11T05:33:34.331" v="12" actId="20577"/>
      <pc:docMkLst>
        <pc:docMk/>
      </pc:docMkLst>
      <pc:sldChg chg="modSp mod">
        <pc:chgData name="sunkara_pavani@outlook.com" userId="1d87c4df3c2a76f3" providerId="LiveId" clId="{6AEB08F2-D80F-4A86-B576-3155AE3C1D3E}" dt="2024-03-11T04:37:50.691" v="1" actId="1076"/>
        <pc:sldMkLst>
          <pc:docMk/>
          <pc:sldMk cId="4244143140" sldId="261"/>
        </pc:sldMkLst>
        <pc:picChg chg="mod">
          <ac:chgData name="sunkara_pavani@outlook.com" userId="1d87c4df3c2a76f3" providerId="LiveId" clId="{6AEB08F2-D80F-4A86-B576-3155AE3C1D3E}" dt="2024-03-11T04:37:50.691" v="1" actId="1076"/>
          <ac:picMkLst>
            <pc:docMk/>
            <pc:sldMk cId="4244143140" sldId="261"/>
            <ac:picMk id="4" creationId="{1D1AC8B5-0078-46E9-97B6-61163271DCB2}"/>
          </ac:picMkLst>
        </pc:picChg>
      </pc:sldChg>
      <pc:sldChg chg="modSp mod">
        <pc:chgData name="sunkara_pavani@outlook.com" userId="1d87c4df3c2a76f3" providerId="LiveId" clId="{6AEB08F2-D80F-4A86-B576-3155AE3C1D3E}" dt="2024-03-11T05:33:34.331" v="12" actId="20577"/>
        <pc:sldMkLst>
          <pc:docMk/>
          <pc:sldMk cId="3245364262" sldId="269"/>
        </pc:sldMkLst>
        <pc:spChg chg="mod">
          <ac:chgData name="sunkara_pavani@outlook.com" userId="1d87c4df3c2a76f3" providerId="LiveId" clId="{6AEB08F2-D80F-4A86-B576-3155AE3C1D3E}" dt="2024-03-11T05:33:34.331" v="12" actId="20577"/>
          <ac:spMkLst>
            <pc:docMk/>
            <pc:sldMk cId="3245364262" sldId="269"/>
            <ac:spMk id="3" creationId="{360A99A9-6EF6-41A3-89A4-1AD1DD6740C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4F30D-6AF0-475C-A03C-47B302E51DD7}"/>
              </a:ext>
            </a:extLst>
          </p:cNvPr>
          <p:cNvSpPr>
            <a:spLocks noGrp="1"/>
          </p:cNvSpPr>
          <p:nvPr>
            <p:ph type="ctrTitle" hasCustomPrompt="1"/>
          </p:nvPr>
        </p:nvSpPr>
        <p:spPr>
          <a:xfrm>
            <a:off x="1524000" y="1122363"/>
            <a:ext cx="9144000" cy="2387600"/>
          </a:xfrm>
        </p:spPr>
        <p:txBody>
          <a:bodyPr anchor="b"/>
          <a:lstStyle>
            <a:lvl1pPr algn="ctr">
              <a:defRPr sz="6000" b="1" i="1">
                <a:solidFill>
                  <a:schemeClr val="accent2">
                    <a:lumMod val="50000"/>
                  </a:schemeClr>
                </a:solidFill>
                <a:latin typeface="Times New Roman" panose="02020603050405020304" pitchFamily="18" charset="0"/>
                <a:cs typeface="Times New Roman" panose="02020603050405020304" pitchFamily="18" charset="0"/>
              </a:defRPr>
            </a:lvl1pPr>
          </a:lstStyle>
          <a:p>
            <a:r>
              <a:rPr lang="en-US" dirty="0"/>
              <a:t>Serial Communication</a:t>
            </a:r>
            <a:endParaRPr lang="en-IN" dirty="0"/>
          </a:p>
        </p:txBody>
      </p:sp>
    </p:spTree>
    <p:extLst>
      <p:ext uri="{BB962C8B-B14F-4D97-AF65-F5344CB8AC3E}">
        <p14:creationId xmlns:p14="http://schemas.microsoft.com/office/powerpoint/2010/main" val="2581491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3752D-7A7D-4096-BD30-20C73D8876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4DEA21-5138-4DA0-BB21-333921033A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D84E82-41D3-4521-9B9F-19C962ADB52D}"/>
              </a:ext>
            </a:extLst>
          </p:cNvPr>
          <p:cNvSpPr>
            <a:spLocks noGrp="1"/>
          </p:cNvSpPr>
          <p:nvPr>
            <p:ph type="dt" sz="half" idx="10"/>
          </p:nvPr>
        </p:nvSpPr>
        <p:spPr/>
        <p:txBody>
          <a:bodyPr/>
          <a:lstStyle/>
          <a:p>
            <a:fld id="{CE01D27B-8F55-4AC9-A872-F509B879B05B}" type="datetimeFigureOut">
              <a:rPr lang="en-IN" smtClean="0"/>
              <a:t>11-03-2024</a:t>
            </a:fld>
            <a:endParaRPr lang="en-IN"/>
          </a:p>
        </p:txBody>
      </p:sp>
      <p:sp>
        <p:nvSpPr>
          <p:cNvPr id="5" name="Footer Placeholder 4">
            <a:extLst>
              <a:ext uri="{FF2B5EF4-FFF2-40B4-BE49-F238E27FC236}">
                <a16:creationId xmlns:a16="http://schemas.microsoft.com/office/drawing/2014/main" id="{FFDDADDB-8CD7-4EB6-BE70-7C3D219E23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3DE75D-36E7-4492-B626-006926FBF8D0}"/>
              </a:ext>
            </a:extLst>
          </p:cNvPr>
          <p:cNvSpPr>
            <a:spLocks noGrp="1"/>
          </p:cNvSpPr>
          <p:nvPr>
            <p:ph type="sldNum" sz="quarter" idx="12"/>
          </p:nvPr>
        </p:nvSpPr>
        <p:spPr/>
        <p:txBody>
          <a:bodyPr/>
          <a:lstStyle/>
          <a:p>
            <a:fld id="{4E686750-B52C-4A91-99BD-E2BE5C2E01CC}" type="slidenum">
              <a:rPr lang="en-IN" smtClean="0"/>
              <a:t>‹#›</a:t>
            </a:fld>
            <a:endParaRPr lang="en-IN"/>
          </a:p>
        </p:txBody>
      </p:sp>
    </p:spTree>
    <p:extLst>
      <p:ext uri="{BB962C8B-B14F-4D97-AF65-F5344CB8AC3E}">
        <p14:creationId xmlns:p14="http://schemas.microsoft.com/office/powerpoint/2010/main" val="2053442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61B7D-25CF-45C3-B69B-5CE1A848D2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A07488-3561-4905-A22D-C8B3F04CE7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9F7ECA-7A00-4443-9CE2-F25DD8B4AE6E}"/>
              </a:ext>
            </a:extLst>
          </p:cNvPr>
          <p:cNvSpPr>
            <a:spLocks noGrp="1"/>
          </p:cNvSpPr>
          <p:nvPr>
            <p:ph type="dt" sz="half" idx="10"/>
          </p:nvPr>
        </p:nvSpPr>
        <p:spPr/>
        <p:txBody>
          <a:bodyPr/>
          <a:lstStyle/>
          <a:p>
            <a:fld id="{CE01D27B-8F55-4AC9-A872-F509B879B05B}" type="datetimeFigureOut">
              <a:rPr lang="en-IN" smtClean="0"/>
              <a:t>11-03-2024</a:t>
            </a:fld>
            <a:endParaRPr lang="en-IN"/>
          </a:p>
        </p:txBody>
      </p:sp>
      <p:sp>
        <p:nvSpPr>
          <p:cNvPr id="5" name="Footer Placeholder 4">
            <a:extLst>
              <a:ext uri="{FF2B5EF4-FFF2-40B4-BE49-F238E27FC236}">
                <a16:creationId xmlns:a16="http://schemas.microsoft.com/office/drawing/2014/main" id="{C44B8A1D-CBB3-4B1A-ABA8-08AAB1A9EA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13F810-BF89-4E86-9543-DC18A9ACC01B}"/>
              </a:ext>
            </a:extLst>
          </p:cNvPr>
          <p:cNvSpPr>
            <a:spLocks noGrp="1"/>
          </p:cNvSpPr>
          <p:nvPr>
            <p:ph type="sldNum" sz="quarter" idx="12"/>
          </p:nvPr>
        </p:nvSpPr>
        <p:spPr/>
        <p:txBody>
          <a:bodyPr/>
          <a:lstStyle/>
          <a:p>
            <a:fld id="{4E686750-B52C-4A91-99BD-E2BE5C2E01CC}" type="slidenum">
              <a:rPr lang="en-IN" smtClean="0"/>
              <a:t>‹#›</a:t>
            </a:fld>
            <a:endParaRPr lang="en-IN"/>
          </a:p>
        </p:txBody>
      </p:sp>
    </p:spTree>
    <p:extLst>
      <p:ext uri="{BB962C8B-B14F-4D97-AF65-F5344CB8AC3E}">
        <p14:creationId xmlns:p14="http://schemas.microsoft.com/office/powerpoint/2010/main" val="3325662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411ED-0D46-490A-BFE7-B846C8B03955}"/>
              </a:ext>
            </a:extLst>
          </p:cNvPr>
          <p:cNvSpPr>
            <a:spLocks noGrp="1"/>
          </p:cNvSpPr>
          <p:nvPr>
            <p:ph type="ctrTitle"/>
          </p:nvPr>
        </p:nvSpPr>
        <p:spPr>
          <a:xfrm>
            <a:off x="1524000" y="1122363"/>
            <a:ext cx="9144000" cy="2387600"/>
          </a:xfrm>
        </p:spPr>
        <p:txBody>
          <a:bodyPr anchor="b"/>
          <a:lstStyle>
            <a:lvl1pPr algn="ctr">
              <a:defRPr sz="6000">
                <a:solidFill>
                  <a:srgbClr val="FF0000"/>
                </a:solidFill>
                <a:latin typeface="Times New Roman" panose="02020603050405020304" pitchFamily="18" charset="0"/>
                <a:cs typeface="Times New Roman" panose="02020603050405020304" pitchFamily="18" charset="0"/>
              </a:defRPr>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FF370297-E213-4E4A-879D-B052F0645F9D}"/>
              </a:ext>
            </a:extLst>
          </p:cNvPr>
          <p:cNvSpPr>
            <a:spLocks noGrp="1"/>
          </p:cNvSpPr>
          <p:nvPr>
            <p:ph type="subTitle" idx="1"/>
          </p:nvPr>
        </p:nvSpPr>
        <p:spPr>
          <a:xfrm>
            <a:off x="1524000" y="3602038"/>
            <a:ext cx="9144000" cy="1655762"/>
          </a:xfrm>
        </p:spPr>
        <p:txBody>
          <a:bodyPr/>
          <a:lstStyle>
            <a:lvl1pPr marL="0" indent="0" algn="ctr">
              <a:buNone/>
              <a:defRPr sz="2400">
                <a:solidFill>
                  <a:srgbClr val="0070C0"/>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a:extLst>
              <a:ext uri="{FF2B5EF4-FFF2-40B4-BE49-F238E27FC236}">
                <a16:creationId xmlns:a16="http://schemas.microsoft.com/office/drawing/2014/main" id="{13234806-FA96-49A6-A8AF-58735B9DE918}"/>
              </a:ext>
            </a:extLst>
          </p:cNvPr>
          <p:cNvSpPr>
            <a:spLocks noGrp="1"/>
          </p:cNvSpPr>
          <p:nvPr>
            <p:ph type="dt" sz="half" idx="10"/>
          </p:nvPr>
        </p:nvSpPr>
        <p:spPr/>
        <p:txBody>
          <a:bodyPr/>
          <a:lstStyle/>
          <a:p>
            <a:fld id="{F93488D2-6394-4361-A5F0-4AE11B37A477}" type="datetimeFigureOut">
              <a:rPr lang="en-IN" smtClean="0"/>
              <a:t>11-03-2024</a:t>
            </a:fld>
            <a:endParaRPr lang="en-IN"/>
          </a:p>
        </p:txBody>
      </p:sp>
      <p:sp>
        <p:nvSpPr>
          <p:cNvPr id="5" name="Footer Placeholder 4">
            <a:extLst>
              <a:ext uri="{FF2B5EF4-FFF2-40B4-BE49-F238E27FC236}">
                <a16:creationId xmlns:a16="http://schemas.microsoft.com/office/drawing/2014/main" id="{4B6FC279-F606-40C8-A04F-CA676A5D10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882328-7EBE-497D-8326-C73E7CC67BDC}"/>
              </a:ext>
            </a:extLst>
          </p:cNvPr>
          <p:cNvSpPr>
            <a:spLocks noGrp="1"/>
          </p:cNvSpPr>
          <p:nvPr>
            <p:ph type="sldNum" sz="quarter" idx="12"/>
          </p:nvPr>
        </p:nvSpPr>
        <p:spPr/>
        <p:txBody>
          <a:bodyPr/>
          <a:lstStyle/>
          <a:p>
            <a:fld id="{5E76CE06-2942-45D7-AEFC-8DA234B483A0}" type="slidenum">
              <a:rPr lang="en-IN" smtClean="0"/>
              <a:t>‹#›</a:t>
            </a:fld>
            <a:endParaRPr lang="en-IN"/>
          </a:p>
        </p:txBody>
      </p:sp>
    </p:spTree>
    <p:extLst>
      <p:ext uri="{BB962C8B-B14F-4D97-AF65-F5344CB8AC3E}">
        <p14:creationId xmlns:p14="http://schemas.microsoft.com/office/powerpoint/2010/main" val="4290996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E452-0A5A-431A-966F-9FE2CBD5AB92}"/>
              </a:ext>
            </a:extLst>
          </p:cNvPr>
          <p:cNvSpPr>
            <a:spLocks noGrp="1"/>
          </p:cNvSpPr>
          <p:nvPr>
            <p:ph type="title"/>
          </p:nvPr>
        </p:nvSpPr>
        <p:spPr/>
        <p:txBody>
          <a:bodyPr/>
          <a:lstStyle>
            <a:lvl1pPr>
              <a:defRPr>
                <a:solidFill>
                  <a:schemeClr val="accent2">
                    <a:lumMod val="50000"/>
                  </a:schemeClr>
                </a:solidFill>
                <a:latin typeface="Times New Roman" panose="02020603050405020304" pitchFamily="18" charset="0"/>
                <a:cs typeface="Times New Roman" panose="02020603050405020304" pitchFamily="18" charset="0"/>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4CB791EB-782E-4A8D-B398-29915A6DDC35}"/>
              </a:ext>
            </a:extLst>
          </p:cNvPr>
          <p:cNvSpPr>
            <a:spLocks noGrp="1"/>
          </p:cNvSpPr>
          <p:nvPr>
            <p:ph idx="1"/>
          </p:nvPr>
        </p:nvSpPr>
        <p:spPr/>
        <p:txBody>
          <a:bodyPr/>
          <a:lstStyle>
            <a:lvl1pPr>
              <a:defRPr>
                <a:solidFill>
                  <a:srgbClr val="FF0000"/>
                </a:solidFill>
                <a:latin typeface="Times New Roman" panose="02020603050405020304" pitchFamily="18" charset="0"/>
                <a:cs typeface="Times New Roman" panose="02020603050405020304" pitchFamily="18" charset="0"/>
              </a:defRPr>
            </a:lvl1pPr>
            <a:lvl2pPr>
              <a:defRPr>
                <a:solidFill>
                  <a:srgbClr val="0070C0"/>
                </a:solidFill>
                <a:latin typeface="Times New Roman" panose="02020603050405020304" pitchFamily="18" charset="0"/>
                <a:cs typeface="Times New Roman" panose="02020603050405020304" pitchFamily="18" charset="0"/>
              </a:defRPr>
            </a:lvl2pPr>
            <a:lvl3pPr>
              <a:defRPr>
                <a:solidFill>
                  <a:srgbClr val="0070C0"/>
                </a:solidFill>
                <a:latin typeface="Times New Roman" panose="02020603050405020304" pitchFamily="18" charset="0"/>
                <a:cs typeface="Times New Roman" panose="02020603050405020304" pitchFamily="18" charset="0"/>
              </a:defRPr>
            </a:lvl3pPr>
            <a:lvl4pPr>
              <a:defRPr>
                <a:solidFill>
                  <a:srgbClr val="0070C0"/>
                </a:solidFill>
                <a:latin typeface="Times New Roman" panose="02020603050405020304" pitchFamily="18" charset="0"/>
                <a:cs typeface="Times New Roman" panose="02020603050405020304" pitchFamily="18" charset="0"/>
              </a:defRPr>
            </a:lvl4pPr>
            <a:lvl5pPr>
              <a:defRPr>
                <a:solidFill>
                  <a:srgbClr val="0070C0"/>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D35CDD8C-6B68-4183-9719-1B64724ED4BC}"/>
              </a:ext>
            </a:extLst>
          </p:cNvPr>
          <p:cNvSpPr>
            <a:spLocks noGrp="1"/>
          </p:cNvSpPr>
          <p:nvPr>
            <p:ph type="dt" sz="half" idx="10"/>
          </p:nvPr>
        </p:nvSpPr>
        <p:spPr/>
        <p:txBody>
          <a:bodyPr/>
          <a:lstStyle/>
          <a:p>
            <a:fld id="{CE01D27B-8F55-4AC9-A872-F509B879B05B}" type="datetimeFigureOut">
              <a:rPr lang="en-IN" smtClean="0"/>
              <a:t>11-03-2024</a:t>
            </a:fld>
            <a:endParaRPr lang="en-IN"/>
          </a:p>
        </p:txBody>
      </p:sp>
      <p:sp>
        <p:nvSpPr>
          <p:cNvPr id="5" name="Footer Placeholder 4">
            <a:extLst>
              <a:ext uri="{FF2B5EF4-FFF2-40B4-BE49-F238E27FC236}">
                <a16:creationId xmlns:a16="http://schemas.microsoft.com/office/drawing/2014/main" id="{E573A4F7-E4B7-4806-8FB5-9D7F6364E0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9F01EA-9FD2-4361-ADED-957767D0CF6F}"/>
              </a:ext>
            </a:extLst>
          </p:cNvPr>
          <p:cNvSpPr>
            <a:spLocks noGrp="1"/>
          </p:cNvSpPr>
          <p:nvPr>
            <p:ph type="sldNum" sz="quarter" idx="12"/>
          </p:nvPr>
        </p:nvSpPr>
        <p:spPr/>
        <p:txBody>
          <a:bodyPr/>
          <a:lstStyle/>
          <a:p>
            <a:fld id="{4E686750-B52C-4A91-99BD-E2BE5C2E01CC}" type="slidenum">
              <a:rPr lang="en-IN" smtClean="0"/>
              <a:t>‹#›</a:t>
            </a:fld>
            <a:endParaRPr lang="en-IN"/>
          </a:p>
        </p:txBody>
      </p:sp>
    </p:spTree>
    <p:extLst>
      <p:ext uri="{BB962C8B-B14F-4D97-AF65-F5344CB8AC3E}">
        <p14:creationId xmlns:p14="http://schemas.microsoft.com/office/powerpoint/2010/main" val="72670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617F-0708-4B75-8720-020E6E017D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D915FD-DB52-4CCE-813E-97ADA87D93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FE811A-3CB5-4B35-93AF-0A38B2DB604C}"/>
              </a:ext>
            </a:extLst>
          </p:cNvPr>
          <p:cNvSpPr>
            <a:spLocks noGrp="1"/>
          </p:cNvSpPr>
          <p:nvPr>
            <p:ph type="dt" sz="half" idx="10"/>
          </p:nvPr>
        </p:nvSpPr>
        <p:spPr/>
        <p:txBody>
          <a:bodyPr/>
          <a:lstStyle/>
          <a:p>
            <a:fld id="{CE01D27B-8F55-4AC9-A872-F509B879B05B}" type="datetimeFigureOut">
              <a:rPr lang="en-IN" smtClean="0"/>
              <a:t>11-03-2024</a:t>
            </a:fld>
            <a:endParaRPr lang="en-IN"/>
          </a:p>
        </p:txBody>
      </p:sp>
      <p:sp>
        <p:nvSpPr>
          <p:cNvPr id="5" name="Footer Placeholder 4">
            <a:extLst>
              <a:ext uri="{FF2B5EF4-FFF2-40B4-BE49-F238E27FC236}">
                <a16:creationId xmlns:a16="http://schemas.microsoft.com/office/drawing/2014/main" id="{BD017ABB-8ED5-434A-9BD4-B7D97F7BB2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335F19-2055-4A22-86A1-EF2F340935BB}"/>
              </a:ext>
            </a:extLst>
          </p:cNvPr>
          <p:cNvSpPr>
            <a:spLocks noGrp="1"/>
          </p:cNvSpPr>
          <p:nvPr>
            <p:ph type="sldNum" sz="quarter" idx="12"/>
          </p:nvPr>
        </p:nvSpPr>
        <p:spPr/>
        <p:txBody>
          <a:bodyPr/>
          <a:lstStyle/>
          <a:p>
            <a:fld id="{4E686750-B52C-4A91-99BD-E2BE5C2E01CC}" type="slidenum">
              <a:rPr lang="en-IN" smtClean="0"/>
              <a:t>‹#›</a:t>
            </a:fld>
            <a:endParaRPr lang="en-IN"/>
          </a:p>
        </p:txBody>
      </p:sp>
    </p:spTree>
    <p:extLst>
      <p:ext uri="{BB962C8B-B14F-4D97-AF65-F5344CB8AC3E}">
        <p14:creationId xmlns:p14="http://schemas.microsoft.com/office/powerpoint/2010/main" val="285315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4F72-822D-433F-9EF9-7FE88FF64A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5A565C-1FC3-48EE-8125-A1936B23FB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ED9840-AD04-411D-8B0B-03F2CCE482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CECCDE-79FA-41AF-84EA-69B68A2EAAC6}"/>
              </a:ext>
            </a:extLst>
          </p:cNvPr>
          <p:cNvSpPr>
            <a:spLocks noGrp="1"/>
          </p:cNvSpPr>
          <p:nvPr>
            <p:ph type="dt" sz="half" idx="10"/>
          </p:nvPr>
        </p:nvSpPr>
        <p:spPr/>
        <p:txBody>
          <a:bodyPr/>
          <a:lstStyle/>
          <a:p>
            <a:fld id="{CE01D27B-8F55-4AC9-A872-F509B879B05B}" type="datetimeFigureOut">
              <a:rPr lang="en-IN" smtClean="0"/>
              <a:t>11-03-2024</a:t>
            </a:fld>
            <a:endParaRPr lang="en-IN"/>
          </a:p>
        </p:txBody>
      </p:sp>
      <p:sp>
        <p:nvSpPr>
          <p:cNvPr id="6" name="Footer Placeholder 5">
            <a:extLst>
              <a:ext uri="{FF2B5EF4-FFF2-40B4-BE49-F238E27FC236}">
                <a16:creationId xmlns:a16="http://schemas.microsoft.com/office/drawing/2014/main" id="{9F0B5351-12F1-40C1-9784-90DDAE11E9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53379D-C3CC-434A-91F9-3CB1EB9589C2}"/>
              </a:ext>
            </a:extLst>
          </p:cNvPr>
          <p:cNvSpPr>
            <a:spLocks noGrp="1"/>
          </p:cNvSpPr>
          <p:nvPr>
            <p:ph type="sldNum" sz="quarter" idx="12"/>
          </p:nvPr>
        </p:nvSpPr>
        <p:spPr/>
        <p:txBody>
          <a:bodyPr/>
          <a:lstStyle/>
          <a:p>
            <a:fld id="{4E686750-B52C-4A91-99BD-E2BE5C2E01CC}" type="slidenum">
              <a:rPr lang="en-IN" smtClean="0"/>
              <a:t>‹#›</a:t>
            </a:fld>
            <a:endParaRPr lang="en-IN"/>
          </a:p>
        </p:txBody>
      </p:sp>
    </p:spTree>
    <p:extLst>
      <p:ext uri="{BB962C8B-B14F-4D97-AF65-F5344CB8AC3E}">
        <p14:creationId xmlns:p14="http://schemas.microsoft.com/office/powerpoint/2010/main" val="339565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2BEBF-9377-4DAF-BF68-19CBCDA957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D05A22-9675-4489-8945-2231AE624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7978FB-C31D-4D1A-9644-F46ADAFEC1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11DE95-D60B-4927-BFA7-FDBCAD40E4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DD6615-F9C4-4672-B69B-CFC37BB22D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2A80D1-C753-4510-80AF-9BB276D08D08}"/>
              </a:ext>
            </a:extLst>
          </p:cNvPr>
          <p:cNvSpPr>
            <a:spLocks noGrp="1"/>
          </p:cNvSpPr>
          <p:nvPr>
            <p:ph type="dt" sz="half" idx="10"/>
          </p:nvPr>
        </p:nvSpPr>
        <p:spPr/>
        <p:txBody>
          <a:bodyPr/>
          <a:lstStyle/>
          <a:p>
            <a:fld id="{CE01D27B-8F55-4AC9-A872-F509B879B05B}" type="datetimeFigureOut">
              <a:rPr lang="en-IN" smtClean="0"/>
              <a:t>11-03-2024</a:t>
            </a:fld>
            <a:endParaRPr lang="en-IN"/>
          </a:p>
        </p:txBody>
      </p:sp>
      <p:sp>
        <p:nvSpPr>
          <p:cNvPr id="8" name="Footer Placeholder 7">
            <a:extLst>
              <a:ext uri="{FF2B5EF4-FFF2-40B4-BE49-F238E27FC236}">
                <a16:creationId xmlns:a16="http://schemas.microsoft.com/office/drawing/2014/main" id="{1E85459B-1B3A-4068-A0DF-93578FBFE11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6D27043-A748-468F-B21C-DE10F8643774}"/>
              </a:ext>
            </a:extLst>
          </p:cNvPr>
          <p:cNvSpPr>
            <a:spLocks noGrp="1"/>
          </p:cNvSpPr>
          <p:nvPr>
            <p:ph type="sldNum" sz="quarter" idx="12"/>
          </p:nvPr>
        </p:nvSpPr>
        <p:spPr/>
        <p:txBody>
          <a:bodyPr/>
          <a:lstStyle/>
          <a:p>
            <a:fld id="{4E686750-B52C-4A91-99BD-E2BE5C2E01CC}" type="slidenum">
              <a:rPr lang="en-IN" smtClean="0"/>
              <a:t>‹#›</a:t>
            </a:fld>
            <a:endParaRPr lang="en-IN"/>
          </a:p>
        </p:txBody>
      </p:sp>
    </p:spTree>
    <p:extLst>
      <p:ext uri="{BB962C8B-B14F-4D97-AF65-F5344CB8AC3E}">
        <p14:creationId xmlns:p14="http://schemas.microsoft.com/office/powerpoint/2010/main" val="1534512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3F0AD-3AF5-4590-B3D8-A1CC309405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8307FD-890B-412E-A446-C214A78C97A1}"/>
              </a:ext>
            </a:extLst>
          </p:cNvPr>
          <p:cNvSpPr>
            <a:spLocks noGrp="1"/>
          </p:cNvSpPr>
          <p:nvPr>
            <p:ph type="dt" sz="half" idx="10"/>
          </p:nvPr>
        </p:nvSpPr>
        <p:spPr/>
        <p:txBody>
          <a:bodyPr/>
          <a:lstStyle/>
          <a:p>
            <a:fld id="{CE01D27B-8F55-4AC9-A872-F509B879B05B}" type="datetimeFigureOut">
              <a:rPr lang="en-IN" smtClean="0"/>
              <a:t>11-03-2024</a:t>
            </a:fld>
            <a:endParaRPr lang="en-IN"/>
          </a:p>
        </p:txBody>
      </p:sp>
      <p:sp>
        <p:nvSpPr>
          <p:cNvPr id="4" name="Footer Placeholder 3">
            <a:extLst>
              <a:ext uri="{FF2B5EF4-FFF2-40B4-BE49-F238E27FC236}">
                <a16:creationId xmlns:a16="http://schemas.microsoft.com/office/drawing/2014/main" id="{9088717E-B6CD-448E-8139-63359219AE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45BC46-46D9-4C86-B116-7246E001D6A5}"/>
              </a:ext>
            </a:extLst>
          </p:cNvPr>
          <p:cNvSpPr>
            <a:spLocks noGrp="1"/>
          </p:cNvSpPr>
          <p:nvPr>
            <p:ph type="sldNum" sz="quarter" idx="12"/>
          </p:nvPr>
        </p:nvSpPr>
        <p:spPr/>
        <p:txBody>
          <a:bodyPr/>
          <a:lstStyle/>
          <a:p>
            <a:fld id="{4E686750-B52C-4A91-99BD-E2BE5C2E01CC}" type="slidenum">
              <a:rPr lang="en-IN" smtClean="0"/>
              <a:t>‹#›</a:t>
            </a:fld>
            <a:endParaRPr lang="en-IN"/>
          </a:p>
        </p:txBody>
      </p:sp>
    </p:spTree>
    <p:extLst>
      <p:ext uri="{BB962C8B-B14F-4D97-AF65-F5344CB8AC3E}">
        <p14:creationId xmlns:p14="http://schemas.microsoft.com/office/powerpoint/2010/main" val="476540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E37BBE-135D-4F33-A2E5-258384E92C93}"/>
              </a:ext>
            </a:extLst>
          </p:cNvPr>
          <p:cNvSpPr>
            <a:spLocks noGrp="1"/>
          </p:cNvSpPr>
          <p:nvPr>
            <p:ph type="dt" sz="half" idx="10"/>
          </p:nvPr>
        </p:nvSpPr>
        <p:spPr/>
        <p:txBody>
          <a:bodyPr/>
          <a:lstStyle/>
          <a:p>
            <a:fld id="{CE01D27B-8F55-4AC9-A872-F509B879B05B}" type="datetimeFigureOut">
              <a:rPr lang="en-IN" smtClean="0"/>
              <a:t>11-03-2024</a:t>
            </a:fld>
            <a:endParaRPr lang="en-IN"/>
          </a:p>
        </p:txBody>
      </p:sp>
      <p:sp>
        <p:nvSpPr>
          <p:cNvPr id="3" name="Footer Placeholder 2">
            <a:extLst>
              <a:ext uri="{FF2B5EF4-FFF2-40B4-BE49-F238E27FC236}">
                <a16:creationId xmlns:a16="http://schemas.microsoft.com/office/drawing/2014/main" id="{37691860-EFBB-4CB2-B115-BDFA22730B8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0A2B262-019A-4146-81B1-9C373099EAAB}"/>
              </a:ext>
            </a:extLst>
          </p:cNvPr>
          <p:cNvSpPr>
            <a:spLocks noGrp="1"/>
          </p:cNvSpPr>
          <p:nvPr>
            <p:ph type="sldNum" sz="quarter" idx="12"/>
          </p:nvPr>
        </p:nvSpPr>
        <p:spPr/>
        <p:txBody>
          <a:bodyPr/>
          <a:lstStyle/>
          <a:p>
            <a:fld id="{4E686750-B52C-4A91-99BD-E2BE5C2E01CC}" type="slidenum">
              <a:rPr lang="en-IN" smtClean="0"/>
              <a:t>‹#›</a:t>
            </a:fld>
            <a:endParaRPr lang="en-IN"/>
          </a:p>
        </p:txBody>
      </p:sp>
    </p:spTree>
    <p:extLst>
      <p:ext uri="{BB962C8B-B14F-4D97-AF65-F5344CB8AC3E}">
        <p14:creationId xmlns:p14="http://schemas.microsoft.com/office/powerpoint/2010/main" val="3748892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D998-BC19-4B7B-8DA2-0918D6063A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DEA0D7-8D4C-4F14-8D11-094A86BBBF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00F7BD-F66E-4AAC-A209-CE1E8C920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314DDC-54AA-4C68-896C-DF1149D33F08}"/>
              </a:ext>
            </a:extLst>
          </p:cNvPr>
          <p:cNvSpPr>
            <a:spLocks noGrp="1"/>
          </p:cNvSpPr>
          <p:nvPr>
            <p:ph type="dt" sz="half" idx="10"/>
          </p:nvPr>
        </p:nvSpPr>
        <p:spPr/>
        <p:txBody>
          <a:bodyPr/>
          <a:lstStyle/>
          <a:p>
            <a:fld id="{CE01D27B-8F55-4AC9-A872-F509B879B05B}" type="datetimeFigureOut">
              <a:rPr lang="en-IN" smtClean="0"/>
              <a:t>11-03-2024</a:t>
            </a:fld>
            <a:endParaRPr lang="en-IN"/>
          </a:p>
        </p:txBody>
      </p:sp>
      <p:sp>
        <p:nvSpPr>
          <p:cNvPr id="6" name="Footer Placeholder 5">
            <a:extLst>
              <a:ext uri="{FF2B5EF4-FFF2-40B4-BE49-F238E27FC236}">
                <a16:creationId xmlns:a16="http://schemas.microsoft.com/office/drawing/2014/main" id="{A4D93BF9-0B96-47F2-9B8C-F07071FB3C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7FBED6-D728-4C19-9CE1-B629AF94C46E}"/>
              </a:ext>
            </a:extLst>
          </p:cNvPr>
          <p:cNvSpPr>
            <a:spLocks noGrp="1"/>
          </p:cNvSpPr>
          <p:nvPr>
            <p:ph type="sldNum" sz="quarter" idx="12"/>
          </p:nvPr>
        </p:nvSpPr>
        <p:spPr/>
        <p:txBody>
          <a:bodyPr/>
          <a:lstStyle/>
          <a:p>
            <a:fld id="{4E686750-B52C-4A91-99BD-E2BE5C2E01CC}" type="slidenum">
              <a:rPr lang="en-IN" smtClean="0"/>
              <a:t>‹#›</a:t>
            </a:fld>
            <a:endParaRPr lang="en-IN"/>
          </a:p>
        </p:txBody>
      </p:sp>
    </p:spTree>
    <p:extLst>
      <p:ext uri="{BB962C8B-B14F-4D97-AF65-F5344CB8AC3E}">
        <p14:creationId xmlns:p14="http://schemas.microsoft.com/office/powerpoint/2010/main" val="191255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86635-B6A8-428E-97BD-F928373EBD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B68C2E-DC94-48CD-BB55-682C17FBF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7537E4-E5B0-4E58-BCF9-250F534349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EC2F9-4C98-4FCF-8FE8-C7508D872D07}"/>
              </a:ext>
            </a:extLst>
          </p:cNvPr>
          <p:cNvSpPr>
            <a:spLocks noGrp="1"/>
          </p:cNvSpPr>
          <p:nvPr>
            <p:ph type="dt" sz="half" idx="10"/>
          </p:nvPr>
        </p:nvSpPr>
        <p:spPr/>
        <p:txBody>
          <a:bodyPr/>
          <a:lstStyle/>
          <a:p>
            <a:fld id="{CE01D27B-8F55-4AC9-A872-F509B879B05B}" type="datetimeFigureOut">
              <a:rPr lang="en-IN" smtClean="0"/>
              <a:t>11-03-2024</a:t>
            </a:fld>
            <a:endParaRPr lang="en-IN"/>
          </a:p>
        </p:txBody>
      </p:sp>
      <p:sp>
        <p:nvSpPr>
          <p:cNvPr id="6" name="Footer Placeholder 5">
            <a:extLst>
              <a:ext uri="{FF2B5EF4-FFF2-40B4-BE49-F238E27FC236}">
                <a16:creationId xmlns:a16="http://schemas.microsoft.com/office/drawing/2014/main" id="{E8D17DD9-7E35-4615-A4B0-2548BA19A2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66D2EF-7332-4C22-B40F-46F55EA48705}"/>
              </a:ext>
            </a:extLst>
          </p:cNvPr>
          <p:cNvSpPr>
            <a:spLocks noGrp="1"/>
          </p:cNvSpPr>
          <p:nvPr>
            <p:ph type="sldNum" sz="quarter" idx="12"/>
          </p:nvPr>
        </p:nvSpPr>
        <p:spPr/>
        <p:txBody>
          <a:bodyPr/>
          <a:lstStyle/>
          <a:p>
            <a:fld id="{4E686750-B52C-4A91-99BD-E2BE5C2E01CC}" type="slidenum">
              <a:rPr lang="en-IN" smtClean="0"/>
              <a:t>‹#›</a:t>
            </a:fld>
            <a:endParaRPr lang="en-IN"/>
          </a:p>
        </p:txBody>
      </p:sp>
    </p:spTree>
    <p:extLst>
      <p:ext uri="{BB962C8B-B14F-4D97-AF65-F5344CB8AC3E}">
        <p14:creationId xmlns:p14="http://schemas.microsoft.com/office/powerpoint/2010/main" val="717106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8DA816-150E-4271-94B2-665AB86E6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FDACA3-3000-491D-B1D9-798514F4FE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7E357C-252B-45EB-B00E-D03C6B3C12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1D27B-8F55-4AC9-A872-F509B879B05B}" type="datetimeFigureOut">
              <a:rPr lang="en-IN" smtClean="0"/>
              <a:t>11-03-2024</a:t>
            </a:fld>
            <a:endParaRPr lang="en-IN"/>
          </a:p>
        </p:txBody>
      </p:sp>
      <p:sp>
        <p:nvSpPr>
          <p:cNvPr id="5" name="Footer Placeholder 4">
            <a:extLst>
              <a:ext uri="{FF2B5EF4-FFF2-40B4-BE49-F238E27FC236}">
                <a16:creationId xmlns:a16="http://schemas.microsoft.com/office/drawing/2014/main" id="{7069E606-56A5-425C-93D3-F18E56A655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9AA9C23-364C-401A-A7EB-9950108EB6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686750-B52C-4A91-99BD-E2BE5C2E01CC}" type="slidenum">
              <a:rPr lang="en-IN" smtClean="0"/>
              <a:t>‹#›</a:t>
            </a:fld>
            <a:endParaRPr lang="en-IN"/>
          </a:p>
        </p:txBody>
      </p:sp>
    </p:spTree>
    <p:extLst>
      <p:ext uri="{BB962C8B-B14F-4D97-AF65-F5344CB8AC3E}">
        <p14:creationId xmlns:p14="http://schemas.microsoft.com/office/powerpoint/2010/main" val="849838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B7A09-AE62-44C0-AEDB-432EF5785166}"/>
              </a:ext>
            </a:extLst>
          </p:cNvPr>
          <p:cNvSpPr>
            <a:spLocks noGrp="1"/>
          </p:cNvSpPr>
          <p:nvPr>
            <p:ph type="ctrTitle"/>
          </p:nvPr>
        </p:nvSpPr>
        <p:spPr/>
        <p:txBody>
          <a:bodyPr/>
          <a:lstStyle/>
          <a:p>
            <a:r>
              <a:rPr lang="en-US" dirty="0"/>
              <a:t>MODULE - 6</a:t>
            </a:r>
            <a:endParaRPr lang="en-IN" dirty="0"/>
          </a:p>
        </p:txBody>
      </p:sp>
    </p:spTree>
    <p:extLst>
      <p:ext uri="{BB962C8B-B14F-4D97-AF65-F5344CB8AC3E}">
        <p14:creationId xmlns:p14="http://schemas.microsoft.com/office/powerpoint/2010/main" val="199487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7151FC-CCEB-40A9-9363-4984F0888A09}"/>
              </a:ext>
            </a:extLst>
          </p:cNvPr>
          <p:cNvSpPr>
            <a:spLocks noGrp="1"/>
          </p:cNvSpPr>
          <p:nvPr>
            <p:ph idx="1"/>
          </p:nvPr>
        </p:nvSpPr>
        <p:spPr>
          <a:xfrm>
            <a:off x="344557" y="477078"/>
            <a:ext cx="11009243" cy="5699885"/>
          </a:xfrm>
        </p:spPr>
        <p:txBody>
          <a:bodyPr>
            <a:normAutofit lnSpcReduction="10000"/>
          </a:bodyPr>
          <a:lstStyle/>
          <a:p>
            <a:pPr algn="just">
              <a:lnSpc>
                <a:spcPct val="115000"/>
              </a:lnSpc>
              <a:spcAft>
                <a:spcPts val="1000"/>
              </a:spcAft>
            </a:pPr>
            <a:r>
              <a:rPr lang="en-US" dirty="0">
                <a:ea typeface="Calibri" panose="020F0502020204030204" pitchFamily="34" charset="0"/>
              </a:rPr>
              <a:t>Write an 8051 C program to toggle all bits of P2 continuously every 500ms. Use Timer 1, mode 1 to create the delay.</a:t>
            </a:r>
            <a:endParaRPr lang="en-IN" sz="1200" dirty="0">
              <a:ea typeface="Calibri" panose="020F0502020204030204" pitchFamily="34" charset="0"/>
            </a:endParaRPr>
          </a:p>
          <a:p>
            <a:pPr algn="just">
              <a:lnSpc>
                <a:spcPct val="115000"/>
              </a:lnSpc>
              <a:spcAft>
                <a:spcPts val="1000"/>
              </a:spcAft>
            </a:pPr>
            <a:r>
              <a:rPr lang="en-US" dirty="0">
                <a:solidFill>
                  <a:schemeClr val="tx1"/>
                </a:solidFill>
                <a:ea typeface="Calibri" panose="020F0502020204030204" pitchFamily="34" charset="0"/>
              </a:rPr>
              <a:t>Making TH and TL both zero means that the timer will count from 0000 to FFFF, and then roll over to raise the TF flag. As a result, it goes through a total of 65536 states. </a:t>
            </a:r>
          </a:p>
          <a:p>
            <a:pPr algn="just">
              <a:lnSpc>
                <a:spcPct val="115000"/>
              </a:lnSpc>
              <a:spcAft>
                <a:spcPts val="1000"/>
              </a:spcAft>
            </a:pPr>
            <a:r>
              <a:rPr lang="en-US" dirty="0">
                <a:solidFill>
                  <a:schemeClr val="tx1"/>
                </a:solidFill>
                <a:ea typeface="Calibri" panose="020F0502020204030204" pitchFamily="34" charset="0"/>
              </a:rPr>
              <a:t>Therefore, we have delay =</a:t>
            </a:r>
            <a:endParaRPr lang="en-IN" sz="1200" dirty="0">
              <a:solidFill>
                <a:schemeClr val="tx1"/>
              </a:solidFill>
              <a:ea typeface="Calibri" panose="020F0502020204030204" pitchFamily="34" charset="0"/>
            </a:endParaRPr>
          </a:p>
          <a:p>
            <a:pPr marL="0" indent="0" algn="just">
              <a:lnSpc>
                <a:spcPct val="115000"/>
              </a:lnSpc>
              <a:spcAft>
                <a:spcPts val="1000"/>
              </a:spcAft>
              <a:buNone/>
            </a:pPr>
            <a:r>
              <a:rPr lang="en-US" dirty="0">
                <a:solidFill>
                  <a:schemeClr val="tx1"/>
                </a:solidFill>
                <a:ea typeface="Calibri" panose="020F0502020204030204" pitchFamily="34" charset="0"/>
              </a:rPr>
              <a:t>	(65536 - 0) × 1.085 us = 71.1065ms.</a:t>
            </a:r>
            <a:endParaRPr lang="en-IN" sz="1200" dirty="0">
              <a:solidFill>
                <a:schemeClr val="tx1"/>
              </a:solidFill>
              <a:ea typeface="Calibri" panose="020F0502020204030204" pitchFamily="34" charset="0"/>
            </a:endParaRPr>
          </a:p>
          <a:p>
            <a:pPr marL="0" indent="0" algn="just">
              <a:lnSpc>
                <a:spcPct val="115000"/>
              </a:lnSpc>
              <a:spcAft>
                <a:spcPts val="1000"/>
              </a:spcAft>
              <a:buNone/>
            </a:pPr>
            <a:r>
              <a:rPr lang="en-US" dirty="0">
                <a:solidFill>
                  <a:schemeClr val="tx1"/>
                </a:solidFill>
                <a:ea typeface="Calibri" panose="020F0502020204030204" pitchFamily="34" charset="0"/>
              </a:rPr>
              <a:t>	71.1065ms * x =500ms</a:t>
            </a:r>
            <a:endParaRPr lang="en-IN" sz="1200" dirty="0">
              <a:solidFill>
                <a:schemeClr val="tx1"/>
              </a:solidFill>
              <a:ea typeface="Calibri" panose="020F0502020204030204" pitchFamily="34" charset="0"/>
            </a:endParaRPr>
          </a:p>
          <a:p>
            <a:pPr marL="0" indent="0" algn="just">
              <a:lnSpc>
                <a:spcPct val="115000"/>
              </a:lnSpc>
              <a:spcAft>
                <a:spcPts val="1000"/>
              </a:spcAft>
              <a:buNone/>
            </a:pPr>
            <a:r>
              <a:rPr lang="en-US" dirty="0">
                <a:solidFill>
                  <a:schemeClr val="tx1"/>
                </a:solidFill>
                <a:ea typeface="Calibri" panose="020F0502020204030204" pitchFamily="34" charset="0"/>
              </a:rPr>
              <a:t>	x = 500/71.1065 = 7</a:t>
            </a:r>
            <a:endParaRPr lang="en-IN" dirty="0">
              <a:solidFill>
                <a:schemeClr val="tx1"/>
              </a:solidFill>
            </a:endParaRPr>
          </a:p>
        </p:txBody>
      </p:sp>
    </p:spTree>
    <p:extLst>
      <p:ext uri="{BB962C8B-B14F-4D97-AF65-F5344CB8AC3E}">
        <p14:creationId xmlns:p14="http://schemas.microsoft.com/office/powerpoint/2010/main" val="1181017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3C49CC-30EA-4FDE-BDB2-5CF9CB8A455C}"/>
              </a:ext>
            </a:extLst>
          </p:cNvPr>
          <p:cNvSpPr/>
          <p:nvPr/>
        </p:nvSpPr>
        <p:spPr>
          <a:xfrm>
            <a:off x="397565" y="175448"/>
            <a:ext cx="6520069" cy="6204071"/>
          </a:xfrm>
          <a:prstGeom prst="rect">
            <a:avLst/>
          </a:prstGeom>
        </p:spPr>
        <p:txBody>
          <a:bodyPr wrap="square">
            <a:spAutoFit/>
          </a:bodyPr>
          <a:lstStyle/>
          <a:p>
            <a:pPr algn="just">
              <a:lnSpc>
                <a:spcPct val="115000"/>
              </a:lnSpc>
              <a:spcAft>
                <a:spcPts val="1000"/>
              </a:spcAft>
            </a:pPr>
            <a:r>
              <a:rPr lang="en-US"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#include&lt;reg51.h&gt;</a:t>
            </a:r>
            <a:endParaRPr lang="en-IN"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void T1M1Delay(void);</a:t>
            </a:r>
            <a:endParaRPr lang="en-IN"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void main(void)</a:t>
            </a:r>
            <a:endParaRPr lang="en-IN"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unsigned char x;</a:t>
            </a:r>
            <a:endParaRPr lang="en-IN"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P2=0x55;</a:t>
            </a:r>
            <a:endParaRPr lang="en-IN"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while(1)</a:t>
            </a:r>
            <a:endParaRPr lang="en-IN"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P2=~P2;</a:t>
            </a:r>
            <a:endParaRPr lang="en-IN"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for(x=0;x&lt;7;x++)</a:t>
            </a:r>
            <a:endParaRPr lang="en-IN"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T1M1Delay();</a:t>
            </a:r>
            <a:endParaRPr lang="en-IN"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a:t>
            </a:r>
            <a:endParaRPr lang="en-IN"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A5492FDF-C04D-4011-BA19-A7E3796253EE}"/>
              </a:ext>
            </a:extLst>
          </p:cNvPr>
          <p:cNvSpPr/>
          <p:nvPr/>
        </p:nvSpPr>
        <p:spPr>
          <a:xfrm>
            <a:off x="7063410" y="485307"/>
            <a:ext cx="4731024" cy="4413259"/>
          </a:xfrm>
          <a:prstGeom prst="rect">
            <a:avLst/>
          </a:prstGeom>
        </p:spPr>
        <p:txBody>
          <a:bodyPr wrap="square">
            <a:spAutoFit/>
          </a:bodyPr>
          <a:lstStyle/>
          <a:p>
            <a:pPr algn="just">
              <a:lnSpc>
                <a:spcPct val="115000"/>
              </a:lnSpc>
              <a:spcAft>
                <a:spcPts val="1000"/>
              </a:spcAft>
            </a:pPr>
            <a:r>
              <a:rPr lang="en-US"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void T1M1Delay(void)</a:t>
            </a:r>
            <a:endParaRPr lang="en-IN" sz="1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TMOD=0x10;</a:t>
            </a:r>
            <a:endParaRPr lang="en-IN" sz="1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TH1=0x00;</a:t>
            </a:r>
            <a:endParaRPr lang="en-IN" sz="1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TL1=0x00;</a:t>
            </a:r>
            <a:endParaRPr lang="en-IN" sz="1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TR1=1;</a:t>
            </a:r>
            <a:endParaRPr lang="en-IN" sz="1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while(TF1==0);</a:t>
            </a:r>
            <a:endParaRPr lang="en-IN" sz="1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TF1=0;</a:t>
            </a:r>
            <a:endParaRPr lang="en-IN" sz="1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TR1=0;	</a:t>
            </a:r>
            <a:endParaRPr lang="en-IN" sz="1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6145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AutoShape 2">
            <a:extLst>
              <a:ext uri="{FF2B5EF4-FFF2-40B4-BE49-F238E27FC236}">
                <a16:creationId xmlns:a16="http://schemas.microsoft.com/office/drawing/2014/main" id="{1DB9526E-5A33-6B39-CB3B-364960D81DEB}"/>
              </a:ext>
            </a:extLst>
          </p:cNvPr>
          <p:cNvSpPr>
            <a:spLocks noGrp="1" noChangeArrowheads="1"/>
          </p:cNvSpPr>
          <p:nvPr>
            <p:ph type="title"/>
          </p:nvPr>
        </p:nvSpPr>
        <p:spPr>
          <a:xfrm>
            <a:off x="596348" y="228600"/>
            <a:ext cx="10880035" cy="1772478"/>
          </a:xfrm>
        </p:spPr>
        <p:txBody>
          <a:bodyPr>
            <a:normAutofit/>
          </a:bodyPr>
          <a:lstStyle/>
          <a:p>
            <a:pPr>
              <a:defRPr/>
            </a:pPr>
            <a:r>
              <a:rPr lang="en-US" sz="2800" dirty="0"/>
              <a:t>Example </a:t>
            </a:r>
            <a:br>
              <a:rPr lang="en-US" sz="2800" dirty="0"/>
            </a:br>
            <a:r>
              <a:rPr lang="en-US" sz="2800" dirty="0"/>
              <a:t>Assuming XTAL = 11.0592 MHz, write a program to generate a square wave of 50 Hz frequency on pin P2.3.</a:t>
            </a:r>
          </a:p>
        </p:txBody>
      </p:sp>
      <p:sp>
        <p:nvSpPr>
          <p:cNvPr id="26628" name="Rectangle 3">
            <a:extLst>
              <a:ext uri="{FF2B5EF4-FFF2-40B4-BE49-F238E27FC236}">
                <a16:creationId xmlns:a16="http://schemas.microsoft.com/office/drawing/2014/main" id="{F645A9C3-9C6C-492B-EA82-0E1ACD9A6B44}"/>
              </a:ext>
            </a:extLst>
          </p:cNvPr>
          <p:cNvSpPr>
            <a:spLocks noGrp="1" noChangeArrowheads="1"/>
          </p:cNvSpPr>
          <p:nvPr>
            <p:ph sz="quarter" idx="1"/>
          </p:nvPr>
        </p:nvSpPr>
        <p:spPr>
          <a:xfrm>
            <a:off x="503582" y="2001078"/>
            <a:ext cx="11224591" cy="4215573"/>
          </a:xfrm>
        </p:spPr>
        <p:txBody>
          <a:bodyPr>
            <a:normAutofit/>
          </a:bodyPr>
          <a:lstStyle/>
          <a:p>
            <a:pPr marL="0" indent="0" eaLnBrk="1" hangingPunct="1">
              <a:lnSpc>
                <a:spcPct val="90000"/>
              </a:lnSpc>
              <a:buNone/>
            </a:pPr>
            <a:r>
              <a:rPr lang="en-US" altLang="en-US" dirty="0">
                <a:solidFill>
                  <a:schemeClr val="tx1"/>
                </a:solidFill>
              </a:rPr>
              <a:t>T = 1/50 Hz = 20 </a:t>
            </a:r>
            <a:r>
              <a:rPr lang="en-US" altLang="en-US" dirty="0" err="1">
                <a:solidFill>
                  <a:schemeClr val="tx1"/>
                </a:solidFill>
              </a:rPr>
              <a:t>ms</a:t>
            </a:r>
            <a:endParaRPr lang="en-US" altLang="en-US" dirty="0">
              <a:solidFill>
                <a:schemeClr val="tx1"/>
              </a:solidFill>
            </a:endParaRPr>
          </a:p>
          <a:p>
            <a:pPr marL="0" indent="0" eaLnBrk="1" hangingPunct="1">
              <a:lnSpc>
                <a:spcPct val="90000"/>
              </a:lnSpc>
              <a:buNone/>
            </a:pPr>
            <a:r>
              <a:rPr lang="en-US" altLang="en-US" dirty="0">
                <a:solidFill>
                  <a:schemeClr val="tx1"/>
                </a:solidFill>
              </a:rPr>
              <a:t>1/2 of it for the high and low portions of the pulse = 10 </a:t>
            </a:r>
            <a:r>
              <a:rPr lang="en-US" altLang="en-US" dirty="0" err="1">
                <a:solidFill>
                  <a:schemeClr val="tx1"/>
                </a:solidFill>
              </a:rPr>
              <a:t>ms</a:t>
            </a:r>
            <a:endParaRPr lang="en-US" altLang="en-US" dirty="0">
              <a:solidFill>
                <a:schemeClr val="tx1"/>
              </a:solidFill>
            </a:endParaRPr>
          </a:p>
          <a:p>
            <a:pPr marL="0" indent="0" eaLnBrk="1" hangingPunct="1">
              <a:lnSpc>
                <a:spcPct val="90000"/>
              </a:lnSpc>
              <a:buNone/>
            </a:pPr>
            <a:r>
              <a:rPr lang="en-US" altLang="en-US" dirty="0">
                <a:solidFill>
                  <a:schemeClr val="tx1"/>
                </a:solidFill>
              </a:rPr>
              <a:t>10 </a:t>
            </a:r>
            <a:r>
              <a:rPr lang="en-US" altLang="en-US" dirty="0" err="1">
                <a:solidFill>
                  <a:schemeClr val="tx1"/>
                </a:solidFill>
              </a:rPr>
              <a:t>ms</a:t>
            </a:r>
            <a:r>
              <a:rPr lang="en-US" altLang="en-US" dirty="0">
                <a:solidFill>
                  <a:schemeClr val="tx1"/>
                </a:solidFill>
              </a:rPr>
              <a:t> / 1.085 us = 9216</a:t>
            </a:r>
          </a:p>
          <a:p>
            <a:pPr marL="0" indent="0" eaLnBrk="1" hangingPunct="1">
              <a:lnSpc>
                <a:spcPct val="90000"/>
              </a:lnSpc>
              <a:buNone/>
            </a:pPr>
            <a:r>
              <a:rPr lang="en-US" altLang="en-US" dirty="0">
                <a:solidFill>
                  <a:schemeClr val="tx1"/>
                </a:solidFill>
              </a:rPr>
              <a:t>65536 - 9216 = 56320 in decimal = DC00H</a:t>
            </a:r>
          </a:p>
          <a:p>
            <a:pPr marL="0" indent="0" eaLnBrk="1" hangingPunct="1">
              <a:lnSpc>
                <a:spcPct val="90000"/>
              </a:lnSpc>
              <a:buNone/>
            </a:pPr>
            <a:r>
              <a:rPr lang="en-US" altLang="en-US" dirty="0">
                <a:solidFill>
                  <a:schemeClr val="tx1"/>
                </a:solidFill>
              </a:rPr>
              <a:t>TL = 00 and TH = DCH</a:t>
            </a:r>
          </a:p>
          <a:p>
            <a:pPr marL="0" indent="0" eaLnBrk="1" hangingPunct="1">
              <a:lnSpc>
                <a:spcPct val="90000"/>
              </a:lnSpc>
              <a:buNone/>
            </a:pPr>
            <a:r>
              <a:rPr lang="en-US" altLang="en-US" dirty="0">
                <a:solidFill>
                  <a:schemeClr val="tx1"/>
                </a:solidFill>
              </a:rPr>
              <a:t>The calculation for 12MHz crystal uses the same steps</a:t>
            </a:r>
          </a:p>
        </p:txBody>
      </p:sp>
    </p:spTree>
    <p:extLst>
      <p:ext uri="{BB962C8B-B14F-4D97-AF65-F5344CB8AC3E}">
        <p14:creationId xmlns:p14="http://schemas.microsoft.com/office/powerpoint/2010/main" val="2505846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E33C01-C998-49BD-8444-0ED9DEF2B529}"/>
              </a:ext>
            </a:extLst>
          </p:cNvPr>
          <p:cNvSpPr/>
          <p:nvPr/>
        </p:nvSpPr>
        <p:spPr>
          <a:xfrm>
            <a:off x="530087" y="336130"/>
            <a:ext cx="10177670" cy="1077218"/>
          </a:xfrm>
          <a:prstGeom prst="rect">
            <a:avLst/>
          </a:prstGeom>
        </p:spPr>
        <p:txBody>
          <a:bodyPr wrap="square">
            <a:spAutoFit/>
          </a:bodyPr>
          <a:lstStyle/>
          <a:p>
            <a:pPr algn="just"/>
            <a:r>
              <a:rPr lang="en-US" sz="3200" dirty="0">
                <a:solidFill>
                  <a:srgbClr val="FF0000"/>
                </a:solidFill>
                <a:latin typeface="Times New Roman" panose="02020603050405020304" pitchFamily="18" charset="0"/>
                <a:cs typeface="Times New Roman" panose="02020603050405020304" pitchFamily="18" charset="0"/>
              </a:rPr>
              <a:t>Write an 8051 C program to create a frequency of 2500Hz on pin P2.7. Use Timer 1, mode 2 to create the delay.</a:t>
            </a:r>
          </a:p>
        </p:txBody>
      </p:sp>
      <p:sp>
        <p:nvSpPr>
          <p:cNvPr id="4" name="Rectangle 3">
            <a:extLst>
              <a:ext uri="{FF2B5EF4-FFF2-40B4-BE49-F238E27FC236}">
                <a16:creationId xmlns:a16="http://schemas.microsoft.com/office/drawing/2014/main" id="{1D38481F-7EC2-4370-8D2D-BF91BD2D0852}"/>
              </a:ext>
            </a:extLst>
          </p:cNvPr>
          <p:cNvSpPr/>
          <p:nvPr/>
        </p:nvSpPr>
        <p:spPr>
          <a:xfrm>
            <a:off x="530087" y="1809715"/>
            <a:ext cx="9475304" cy="2677656"/>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Given frequency: 2500Hz</a:t>
            </a:r>
          </a:p>
          <a:p>
            <a:r>
              <a:rPr lang="en-US" sz="2800" dirty="0">
                <a:latin typeface="Times New Roman" panose="02020603050405020304" pitchFamily="18" charset="0"/>
                <a:cs typeface="Times New Roman" panose="02020603050405020304" pitchFamily="18" charset="0"/>
              </a:rPr>
              <a:t>T = 1/2500 Hz = 400ms</a:t>
            </a:r>
          </a:p>
          <a:p>
            <a:r>
              <a:rPr lang="en-US" sz="2800" dirty="0">
                <a:latin typeface="Times New Roman" panose="02020603050405020304" pitchFamily="18" charset="0"/>
                <a:cs typeface="Times New Roman" panose="02020603050405020304" pitchFamily="18" charset="0"/>
              </a:rPr>
              <a:t>1/2 of it for the high and low portions of the pulse = 200ms</a:t>
            </a:r>
          </a:p>
          <a:p>
            <a:r>
              <a:rPr lang="en-US" sz="2800" dirty="0">
                <a:latin typeface="Times New Roman" panose="02020603050405020304" pitchFamily="18" charset="0"/>
                <a:cs typeface="Times New Roman" panose="02020603050405020304" pitchFamily="18" charset="0"/>
              </a:rPr>
              <a:t>200ms / 1.085 us = 184.33≈184</a:t>
            </a:r>
          </a:p>
          <a:p>
            <a:r>
              <a:rPr lang="en-US" sz="2800" dirty="0">
                <a:latin typeface="Times New Roman" panose="02020603050405020304" pitchFamily="18" charset="0"/>
                <a:cs typeface="Times New Roman" panose="02020603050405020304" pitchFamily="18" charset="0"/>
              </a:rPr>
              <a:t>256 - 184 = 72 in decimal = </a:t>
            </a:r>
            <a:r>
              <a:rPr lang="en-US" sz="2800" dirty="0">
                <a:solidFill>
                  <a:srgbClr val="FF0000"/>
                </a:solidFill>
                <a:latin typeface="Times New Roman" panose="02020603050405020304" pitchFamily="18" charset="0"/>
                <a:cs typeface="Times New Roman" panose="02020603050405020304" pitchFamily="18" charset="0"/>
              </a:rPr>
              <a:t>48H</a:t>
            </a:r>
          </a:p>
          <a:p>
            <a:r>
              <a:rPr lang="en-US" sz="2800" dirty="0">
                <a:latin typeface="Times New Roman" panose="02020603050405020304" pitchFamily="18" charset="0"/>
                <a:cs typeface="Times New Roman" panose="02020603050405020304" pitchFamily="18" charset="0"/>
              </a:rPr>
              <a:t>TH = 48H</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3918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45DA28-AECC-46CE-BDFB-27FB91FCBBD5}"/>
              </a:ext>
            </a:extLst>
          </p:cNvPr>
          <p:cNvSpPr/>
          <p:nvPr/>
        </p:nvSpPr>
        <p:spPr>
          <a:xfrm>
            <a:off x="450574" y="157672"/>
            <a:ext cx="11158330" cy="1332481"/>
          </a:xfrm>
          <a:prstGeom prst="rect">
            <a:avLst/>
          </a:prstGeom>
        </p:spPr>
        <p:txBody>
          <a:bodyPr wrap="square">
            <a:spAutoFit/>
          </a:bodyPr>
          <a:lstStyle/>
          <a:p>
            <a:pPr algn="just">
              <a:lnSpc>
                <a:spcPct val="115000"/>
              </a:lnSpc>
              <a:spcAft>
                <a:spcPts val="10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Assume that a 1-Hz external clock is being fed into pin T1(P3.5). Write a C program for counter 1 in mode 2 to count up and display the state of the TL1 count on P1. Start the count at 0H.</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F5918E57-3420-4062-B76B-3F29B229DA23}"/>
              </a:ext>
            </a:extLst>
          </p:cNvPr>
          <p:cNvGraphicFramePr>
            <a:graphicFrameLocks noGrp="1"/>
          </p:cNvGraphicFramePr>
          <p:nvPr/>
        </p:nvGraphicFramePr>
        <p:xfrm>
          <a:off x="561008" y="1490153"/>
          <a:ext cx="10902122" cy="4950404"/>
        </p:xfrm>
        <a:graphic>
          <a:graphicData uri="http://schemas.openxmlformats.org/drawingml/2006/table">
            <a:tbl>
              <a:tblPr firstRow="1" bandRow="1">
                <a:tableStyleId>{2D5ABB26-0587-4C30-8999-92F81FD0307C}</a:tableStyleId>
              </a:tblPr>
              <a:tblGrid>
                <a:gridCol w="5451061">
                  <a:extLst>
                    <a:ext uri="{9D8B030D-6E8A-4147-A177-3AD203B41FA5}">
                      <a16:colId xmlns:a16="http://schemas.microsoft.com/office/drawing/2014/main" val="2201823201"/>
                    </a:ext>
                  </a:extLst>
                </a:gridCol>
                <a:gridCol w="5451061">
                  <a:extLst>
                    <a:ext uri="{9D8B030D-6E8A-4147-A177-3AD203B41FA5}">
                      <a16:colId xmlns:a16="http://schemas.microsoft.com/office/drawing/2014/main" val="1653803467"/>
                    </a:ext>
                  </a:extLst>
                </a:gridCol>
              </a:tblGrid>
              <a:tr h="4950404">
                <a:tc>
                  <a:txBody>
                    <a:bodyPr/>
                    <a:lstStyle/>
                    <a:p>
                      <a:r>
                        <a:rPr lang="en-IN" sz="3200" dirty="0">
                          <a:latin typeface="Times New Roman" panose="02020603050405020304" pitchFamily="18" charset="0"/>
                          <a:cs typeface="Times New Roman" panose="02020603050405020304" pitchFamily="18" charset="0"/>
                        </a:rPr>
                        <a:t>#include &lt;reg51.h&gt;</a:t>
                      </a:r>
                    </a:p>
                    <a:p>
                      <a:r>
                        <a:rPr lang="en-IN" sz="3200" dirty="0">
                          <a:latin typeface="Times New Roman" panose="02020603050405020304" pitchFamily="18" charset="0"/>
                          <a:cs typeface="Times New Roman" panose="02020603050405020304" pitchFamily="18" charset="0"/>
                        </a:rPr>
                        <a:t>void main(void)</a:t>
                      </a:r>
                    </a:p>
                    <a:p>
                      <a:r>
                        <a:rPr lang="en-IN" sz="3200" dirty="0">
                          <a:latin typeface="Times New Roman" panose="02020603050405020304" pitchFamily="18" charset="0"/>
                          <a:cs typeface="Times New Roman" panose="02020603050405020304" pitchFamily="18" charset="0"/>
                        </a:rPr>
                        <a:t>{</a:t>
                      </a:r>
                    </a:p>
                    <a:p>
                      <a:r>
                        <a:rPr lang="en-IN" sz="3200" dirty="0">
                          <a:latin typeface="Times New Roman" panose="02020603050405020304" pitchFamily="18" charset="0"/>
                          <a:cs typeface="Times New Roman" panose="02020603050405020304" pitchFamily="18" charset="0"/>
                        </a:rPr>
                        <a:t>     T1=1;</a:t>
                      </a:r>
                    </a:p>
                    <a:p>
                      <a:r>
                        <a:rPr lang="en-IN" sz="3200" dirty="0">
                          <a:latin typeface="Times New Roman" panose="02020603050405020304" pitchFamily="18" charset="0"/>
                          <a:cs typeface="Times New Roman" panose="02020603050405020304" pitchFamily="18" charset="0"/>
                        </a:rPr>
                        <a:t>     TMOD = 0X60; // mode 2</a:t>
                      </a:r>
                    </a:p>
                    <a:p>
                      <a:r>
                        <a:rPr lang="en-IN" sz="3200" dirty="0">
                          <a:latin typeface="Times New Roman" panose="02020603050405020304" pitchFamily="18" charset="0"/>
                          <a:cs typeface="Times New Roman" panose="02020603050405020304" pitchFamily="18" charset="0"/>
                        </a:rPr>
                        <a:t>     TH1 = 0;</a:t>
                      </a:r>
                    </a:p>
                    <a:p>
                      <a:r>
                        <a:rPr lang="en-IN" sz="3200" dirty="0">
                          <a:latin typeface="Times New Roman" panose="02020603050405020304" pitchFamily="18" charset="0"/>
                          <a:cs typeface="Times New Roman" panose="02020603050405020304" pitchFamily="18" charset="0"/>
                        </a:rPr>
                        <a:t>     while(1) </a:t>
                      </a:r>
                    </a:p>
                    <a:p>
                      <a:r>
                        <a:rPr lang="en-IN" sz="3200" dirty="0">
                          <a:latin typeface="Times New Roman" panose="02020603050405020304" pitchFamily="18" charset="0"/>
                          <a:cs typeface="Times New Roman" panose="02020603050405020304" pitchFamily="18" charset="0"/>
                        </a:rPr>
                        <a:t>    {</a:t>
                      </a:r>
                    </a:p>
                    <a:p>
                      <a:r>
                        <a:rPr lang="en-IN" sz="3200" dirty="0">
                          <a:latin typeface="Times New Roman" panose="02020603050405020304" pitchFamily="18" charset="0"/>
                          <a:cs typeface="Times New Roman" panose="02020603050405020304" pitchFamily="18" charset="0"/>
                        </a:rPr>
                        <a:t>      do</a:t>
                      </a:r>
                    </a:p>
                  </a:txBody>
                  <a:tcPr/>
                </a:tc>
                <a:tc>
                  <a:txBody>
                    <a:bodyPr/>
                    <a:lstStyle/>
                    <a:p>
                      <a:r>
                        <a:rPr lang="en-IN" sz="3200" dirty="0">
                          <a:latin typeface="Times New Roman" panose="02020603050405020304" pitchFamily="18" charset="0"/>
                          <a:cs typeface="Times New Roman" panose="02020603050405020304" pitchFamily="18" charset="0"/>
                        </a:rPr>
                        <a:t>     {</a:t>
                      </a:r>
                    </a:p>
                    <a:p>
                      <a:r>
                        <a:rPr lang="en-IN" sz="3200" dirty="0">
                          <a:latin typeface="Times New Roman" panose="02020603050405020304" pitchFamily="18" charset="0"/>
                          <a:cs typeface="Times New Roman" panose="02020603050405020304" pitchFamily="18" charset="0"/>
                        </a:rPr>
                        <a:t>       TR1=1;</a:t>
                      </a:r>
                    </a:p>
                    <a:p>
                      <a:r>
                        <a:rPr lang="en-IN" sz="3200" dirty="0">
                          <a:latin typeface="Times New Roman" panose="02020603050405020304" pitchFamily="18" charset="0"/>
                          <a:cs typeface="Times New Roman" panose="02020603050405020304" pitchFamily="18" charset="0"/>
                        </a:rPr>
                        <a:t>       P1=TL1;</a:t>
                      </a:r>
                    </a:p>
                    <a:p>
                      <a:r>
                        <a:rPr lang="en-IN" sz="3200" dirty="0">
                          <a:latin typeface="Times New Roman" panose="02020603050405020304" pitchFamily="18" charset="0"/>
                          <a:cs typeface="Times New Roman" panose="02020603050405020304" pitchFamily="18" charset="0"/>
                        </a:rPr>
                        <a:t>      }</a:t>
                      </a:r>
                    </a:p>
                    <a:p>
                      <a:r>
                        <a:rPr lang="en-IN" sz="3200" dirty="0">
                          <a:latin typeface="Times New Roman" panose="02020603050405020304" pitchFamily="18" charset="0"/>
                          <a:cs typeface="Times New Roman" panose="02020603050405020304" pitchFamily="18" charset="0"/>
                        </a:rPr>
                        <a:t>    while(TF1==0);</a:t>
                      </a:r>
                    </a:p>
                    <a:p>
                      <a:r>
                        <a:rPr lang="en-IN" sz="3200" dirty="0">
                          <a:latin typeface="Times New Roman" panose="02020603050405020304" pitchFamily="18" charset="0"/>
                          <a:cs typeface="Times New Roman" panose="02020603050405020304" pitchFamily="18" charset="0"/>
                        </a:rPr>
                        <a:t>       TR1=0;</a:t>
                      </a:r>
                    </a:p>
                    <a:p>
                      <a:r>
                        <a:rPr lang="en-IN" sz="3200" dirty="0">
                          <a:latin typeface="Times New Roman" panose="02020603050405020304" pitchFamily="18" charset="0"/>
                          <a:cs typeface="Times New Roman" panose="02020603050405020304" pitchFamily="18" charset="0"/>
                        </a:rPr>
                        <a:t>       TF1=0;</a:t>
                      </a:r>
                    </a:p>
                    <a:p>
                      <a:r>
                        <a:rPr lang="en-IN" sz="3200" dirty="0">
                          <a:latin typeface="Times New Roman" panose="02020603050405020304" pitchFamily="18" charset="0"/>
                          <a:cs typeface="Times New Roman" panose="02020603050405020304" pitchFamily="18" charset="0"/>
                        </a:rPr>
                        <a:t>     }</a:t>
                      </a:r>
                    </a:p>
                    <a:p>
                      <a:r>
                        <a:rPr lang="en-IN" sz="32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364219429"/>
                  </a:ext>
                </a:extLst>
              </a:tr>
            </a:tbl>
          </a:graphicData>
        </a:graphic>
      </p:graphicFrame>
    </p:spTree>
    <p:extLst>
      <p:ext uri="{BB962C8B-B14F-4D97-AF65-F5344CB8AC3E}">
        <p14:creationId xmlns:p14="http://schemas.microsoft.com/office/powerpoint/2010/main" val="2942699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0C7CAF8-E803-4C43-BA42-96454EEA8D62}"/>
              </a:ext>
            </a:extLst>
          </p:cNvPr>
          <p:cNvSpPr/>
          <p:nvPr/>
        </p:nvSpPr>
        <p:spPr>
          <a:xfrm>
            <a:off x="357808" y="151897"/>
            <a:ext cx="11542644" cy="1332481"/>
          </a:xfrm>
          <a:prstGeom prst="rect">
            <a:avLst/>
          </a:prstGeom>
        </p:spPr>
        <p:txBody>
          <a:bodyPr wrap="square">
            <a:spAutoFit/>
          </a:bodyPr>
          <a:lstStyle/>
          <a:p>
            <a:pPr algn="just">
              <a:lnSpc>
                <a:spcPct val="115000"/>
              </a:lnSpc>
              <a:spcAft>
                <a:spcPts val="1000"/>
              </a:spcAft>
            </a:pPr>
            <a:r>
              <a:rPr lang="en-US" sz="2400" b="1" dirty="0">
                <a:latin typeface="Times New Roman" panose="02020603050405020304" pitchFamily="18" charset="0"/>
                <a:cs typeface="Times New Roman" panose="02020603050405020304" pitchFamily="18" charset="0"/>
              </a:rPr>
              <a:t>Assume that a 1-Hz external clock is being fed into pin T0(P3.4). Write a C program for counter 0 in mode 1 to count up and display the state of the TL0 and TH0 registers on P2 and P1 respectively. </a:t>
            </a:r>
            <a:endParaRPr lang="en-IN" sz="2400" b="1" dirty="0">
              <a:latin typeface="Times New Roman" panose="02020603050405020304" pitchFamily="18" charset="0"/>
              <a:cs typeface="Times New Roman" panose="02020603050405020304" pitchFamily="18" charset="0"/>
            </a:endParaRPr>
          </a:p>
        </p:txBody>
      </p:sp>
      <p:graphicFrame>
        <p:nvGraphicFramePr>
          <p:cNvPr id="2" name="Table 3">
            <a:extLst>
              <a:ext uri="{FF2B5EF4-FFF2-40B4-BE49-F238E27FC236}">
                <a16:creationId xmlns:a16="http://schemas.microsoft.com/office/drawing/2014/main" id="{9BFCBA7D-7DFB-4B27-9806-C0FB4DBA5AF4}"/>
              </a:ext>
            </a:extLst>
          </p:cNvPr>
          <p:cNvGraphicFramePr>
            <a:graphicFrameLocks noGrp="1"/>
          </p:cNvGraphicFramePr>
          <p:nvPr/>
        </p:nvGraphicFramePr>
        <p:xfrm>
          <a:off x="797338" y="1723052"/>
          <a:ext cx="10597324" cy="4785360"/>
        </p:xfrm>
        <a:graphic>
          <a:graphicData uri="http://schemas.openxmlformats.org/drawingml/2006/table">
            <a:tbl>
              <a:tblPr firstRow="1" bandRow="1">
                <a:tableStyleId>{2D5ABB26-0587-4C30-8999-92F81FD0307C}</a:tableStyleId>
              </a:tblPr>
              <a:tblGrid>
                <a:gridCol w="5298662">
                  <a:extLst>
                    <a:ext uri="{9D8B030D-6E8A-4147-A177-3AD203B41FA5}">
                      <a16:colId xmlns:a16="http://schemas.microsoft.com/office/drawing/2014/main" val="3594388665"/>
                    </a:ext>
                  </a:extLst>
                </a:gridCol>
                <a:gridCol w="5298662">
                  <a:extLst>
                    <a:ext uri="{9D8B030D-6E8A-4147-A177-3AD203B41FA5}">
                      <a16:colId xmlns:a16="http://schemas.microsoft.com/office/drawing/2014/main" val="1699028794"/>
                    </a:ext>
                  </a:extLst>
                </a:gridCol>
              </a:tblGrid>
              <a:tr h="370840">
                <a:tc>
                  <a:txBody>
                    <a:bodyPr/>
                    <a:lstStyle/>
                    <a:p>
                      <a:r>
                        <a:rPr lang="en-IN" sz="2800" dirty="0">
                          <a:latin typeface="Times New Roman" panose="02020603050405020304" pitchFamily="18" charset="0"/>
                          <a:cs typeface="Times New Roman" panose="02020603050405020304" pitchFamily="18" charset="0"/>
                        </a:rPr>
                        <a:t>#include &lt;reg51.h&gt;</a:t>
                      </a:r>
                    </a:p>
                    <a:p>
                      <a:r>
                        <a:rPr lang="en-IN" sz="2800" dirty="0">
                          <a:latin typeface="Times New Roman" panose="02020603050405020304" pitchFamily="18" charset="0"/>
                          <a:cs typeface="Times New Roman" panose="02020603050405020304" pitchFamily="18" charset="0"/>
                        </a:rPr>
                        <a:t>void main(void)</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T0=1;         //make T0 an input</a:t>
                      </a:r>
                    </a:p>
                    <a:p>
                      <a:r>
                        <a:rPr lang="en-IN" sz="2800" dirty="0">
                          <a:latin typeface="Times New Roman" panose="02020603050405020304" pitchFamily="18" charset="0"/>
                          <a:cs typeface="Times New Roman" panose="02020603050405020304" pitchFamily="18" charset="0"/>
                        </a:rPr>
                        <a:t>TMOD=0x05;</a:t>
                      </a:r>
                    </a:p>
                    <a:p>
                      <a:r>
                        <a:rPr lang="en-IN" sz="2800" dirty="0">
                          <a:latin typeface="Times New Roman" panose="02020603050405020304" pitchFamily="18" charset="0"/>
                          <a:cs typeface="Times New Roman" panose="02020603050405020304" pitchFamily="18" charset="0"/>
                        </a:rPr>
                        <a:t>TL0=0;       //set count to 0</a:t>
                      </a:r>
                    </a:p>
                    <a:p>
                      <a:r>
                        <a:rPr lang="en-IN" sz="2800" dirty="0">
                          <a:latin typeface="Times New Roman" panose="02020603050405020304" pitchFamily="18" charset="0"/>
                          <a:cs typeface="Times New Roman" panose="02020603050405020304" pitchFamily="18" charset="0"/>
                        </a:rPr>
                        <a:t>TH0=0;      //set count to 0</a:t>
                      </a:r>
                    </a:p>
                    <a:p>
                      <a:r>
                        <a:rPr lang="en-IN" sz="2800" dirty="0">
                          <a:latin typeface="Times New Roman" panose="02020603050405020304" pitchFamily="18" charset="0"/>
                          <a:cs typeface="Times New Roman" panose="02020603050405020304" pitchFamily="18" charset="0"/>
                        </a:rPr>
                        <a:t>while(1)    //repeat forever</a:t>
                      </a:r>
                    </a:p>
                    <a:p>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do</a:t>
                      </a:r>
                    </a:p>
                    <a:p>
                      <a:r>
                        <a:rPr lang="en-IN" sz="2800" dirty="0">
                          <a:latin typeface="Times New Roman" panose="02020603050405020304" pitchFamily="18" charset="0"/>
                          <a:cs typeface="Times New Roman" panose="02020603050405020304" pitchFamily="18" charset="0"/>
                        </a:rPr>
                        <a:t> </a:t>
                      </a:r>
                    </a:p>
                  </a:txBody>
                  <a:tcPr/>
                </a:tc>
                <a:tc>
                  <a:txBody>
                    <a:bodyPr/>
                    <a:lstStyle/>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TR0=1; //start timer</a:t>
                      </a:r>
                    </a:p>
                    <a:p>
                      <a:r>
                        <a:rPr lang="en-IN" sz="2800" dirty="0">
                          <a:latin typeface="Times New Roman" panose="02020603050405020304" pitchFamily="18" charset="0"/>
                          <a:cs typeface="Times New Roman" panose="02020603050405020304" pitchFamily="18" charset="0"/>
                        </a:rPr>
                        <a:t>P1=TL0; //place value on pins</a:t>
                      </a:r>
                    </a:p>
                    <a:p>
                      <a:r>
                        <a:rPr lang="en-IN" sz="2800" dirty="0">
                          <a:latin typeface="Times New Roman" panose="02020603050405020304" pitchFamily="18" charset="0"/>
                          <a:cs typeface="Times New Roman" panose="02020603050405020304" pitchFamily="18" charset="0"/>
                        </a:rPr>
                        <a:t>P2=TH0;</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while (TF0==0); //wait here</a:t>
                      </a:r>
                    </a:p>
                    <a:p>
                      <a:r>
                        <a:rPr lang="en-IN" sz="2800" dirty="0">
                          <a:latin typeface="Times New Roman" panose="02020603050405020304" pitchFamily="18" charset="0"/>
                          <a:cs typeface="Times New Roman" panose="02020603050405020304" pitchFamily="18" charset="0"/>
                        </a:rPr>
                        <a:t>TR0=0; // stop timer</a:t>
                      </a:r>
                    </a:p>
                    <a:p>
                      <a:r>
                        <a:rPr lang="en-IN" sz="2800" dirty="0">
                          <a:latin typeface="Times New Roman" panose="02020603050405020304" pitchFamily="18" charset="0"/>
                          <a:cs typeface="Times New Roman" panose="02020603050405020304" pitchFamily="18" charset="0"/>
                        </a:rPr>
                        <a:t>TF0=0;</a:t>
                      </a:r>
                    </a:p>
                    <a:p>
                      <a:r>
                        <a:rPr lang="en-IN" sz="2800" dirty="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06993443"/>
                  </a:ext>
                </a:extLst>
              </a:tr>
            </a:tbl>
          </a:graphicData>
        </a:graphic>
      </p:graphicFrame>
    </p:spTree>
    <p:extLst>
      <p:ext uri="{BB962C8B-B14F-4D97-AF65-F5344CB8AC3E}">
        <p14:creationId xmlns:p14="http://schemas.microsoft.com/office/powerpoint/2010/main" val="2439614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9B0321-A1E0-6C59-8FDD-29BA25A2685E}"/>
              </a:ext>
            </a:extLst>
          </p:cNvPr>
          <p:cNvSpPr txBox="1"/>
          <p:nvPr/>
        </p:nvSpPr>
        <p:spPr>
          <a:xfrm>
            <a:off x="280169" y="897743"/>
            <a:ext cx="6097554" cy="5940088"/>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#include&lt;reg51.h&gt;</a:t>
            </a:r>
            <a:r>
              <a:rPr lang="en-IN" sz="2000" dirty="0">
                <a:solidFill>
                  <a:srgbClr val="FF0000"/>
                </a:solidFill>
                <a:latin typeface="Times New Roman" panose="02020603050405020304" pitchFamily="18" charset="0"/>
                <a:cs typeface="Times New Roman" panose="02020603050405020304" pitchFamily="18" charset="0"/>
              </a:rPr>
              <a:t>           </a:t>
            </a:r>
          </a:p>
          <a:p>
            <a:r>
              <a:rPr lang="en-IN" sz="2000" dirty="0">
                <a:solidFill>
                  <a:srgbClr val="FF0000"/>
                </a:solidFill>
                <a:latin typeface="Times New Roman" panose="02020603050405020304" pitchFamily="18" charset="0"/>
                <a:cs typeface="Times New Roman" panose="02020603050405020304" pitchFamily="18" charset="0"/>
              </a:rPr>
              <a:t>		// special function register declarations</a:t>
            </a:r>
          </a:p>
          <a:p>
            <a:r>
              <a:rPr lang="en-IN" sz="2000" dirty="0">
                <a:solidFill>
                  <a:srgbClr val="FF0000"/>
                </a:solidFill>
                <a:latin typeface="Times New Roman" panose="02020603050405020304" pitchFamily="18" charset="0"/>
                <a:cs typeface="Times New Roman" panose="02020603050405020304" pitchFamily="18" charset="0"/>
              </a:rPr>
              <a:t>                            // for the intended 8051 derivative</a:t>
            </a:r>
          </a:p>
          <a:p>
            <a:endParaRPr lang="en-IN" sz="2000" dirty="0">
              <a:latin typeface="Times New Roman" panose="02020603050405020304" pitchFamily="18" charset="0"/>
              <a:cs typeface="Times New Roman" panose="02020603050405020304" pitchFamily="18" charset="0"/>
            </a:endParaRPr>
          </a:p>
          <a:p>
            <a:r>
              <a:rPr lang="en-IN" sz="2000" dirty="0" err="1">
                <a:latin typeface="Times New Roman" panose="02020603050405020304" pitchFamily="18" charset="0"/>
                <a:cs typeface="Times New Roman" panose="02020603050405020304" pitchFamily="18" charset="0"/>
              </a:rPr>
              <a:t>sbit</a:t>
            </a:r>
            <a:r>
              <a:rPr lang="en-IN" sz="2000" dirty="0">
                <a:latin typeface="Times New Roman" panose="02020603050405020304" pitchFamily="18" charset="0"/>
                <a:cs typeface="Times New Roman" panose="02020603050405020304" pitchFamily="18" charset="0"/>
              </a:rPr>
              <a:t> LED = P1^0;            </a:t>
            </a:r>
            <a:r>
              <a:rPr lang="en-IN" sz="2000" dirty="0">
                <a:solidFill>
                  <a:srgbClr val="FF0000"/>
                </a:solidFill>
                <a:latin typeface="Times New Roman" panose="02020603050405020304" pitchFamily="18" charset="0"/>
                <a:cs typeface="Times New Roman" panose="02020603050405020304" pitchFamily="18" charset="0"/>
              </a:rPr>
              <a:t>// Defining LED pin</a:t>
            </a:r>
          </a:p>
          <a:p>
            <a:endParaRPr lang="en-IN" sz="2000" dirty="0">
              <a:latin typeface="Times New Roman" panose="02020603050405020304" pitchFamily="18" charset="0"/>
              <a:cs typeface="Times New Roman" panose="02020603050405020304" pitchFamily="18" charset="0"/>
            </a:endParaRPr>
          </a:p>
          <a:p>
            <a:r>
              <a:rPr lang="en-IN" sz="2000" dirty="0">
                <a:solidFill>
                  <a:schemeClr val="accent5">
                    <a:lumMod val="75000"/>
                  </a:schemeClr>
                </a:solidFill>
                <a:latin typeface="Times New Roman" panose="02020603050405020304" pitchFamily="18" charset="0"/>
                <a:cs typeface="Times New Roman" panose="02020603050405020304" pitchFamily="18" charset="0"/>
              </a:rPr>
              <a:t>void Delay(void);           </a:t>
            </a:r>
            <a:r>
              <a:rPr lang="en-IN" sz="2000" dirty="0">
                <a:solidFill>
                  <a:srgbClr val="FF0000"/>
                </a:solidFill>
                <a:latin typeface="Times New Roman" panose="02020603050405020304" pitchFamily="18" charset="0"/>
                <a:cs typeface="Times New Roman" panose="02020603050405020304" pitchFamily="18" charset="0"/>
              </a:rPr>
              <a:t>// Function prototype declaration</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void main (void)</a:t>
            </a:r>
          </a:p>
          <a:p>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while(1)                </a:t>
            </a:r>
            <a:r>
              <a:rPr lang="en-IN" sz="2000" dirty="0">
                <a:solidFill>
                  <a:srgbClr val="FF0000"/>
                </a:solidFill>
                <a:latin typeface="Times New Roman" panose="02020603050405020304" pitchFamily="18" charset="0"/>
                <a:cs typeface="Times New Roman" panose="02020603050405020304" pitchFamily="18" charset="0"/>
              </a:rPr>
              <a:t>// infinite loop</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LED = 0;            </a:t>
            </a:r>
            <a:r>
              <a:rPr lang="en-IN" sz="2000" dirty="0">
                <a:solidFill>
                  <a:srgbClr val="FF0000"/>
                </a:solidFill>
                <a:latin typeface="Times New Roman" panose="02020603050405020304" pitchFamily="18" charset="0"/>
                <a:cs typeface="Times New Roman" panose="02020603050405020304" pitchFamily="18" charset="0"/>
              </a:rPr>
              <a:t>// LED ON</a:t>
            </a:r>
          </a:p>
          <a:p>
            <a:r>
              <a:rPr lang="en-IN" sz="2000" dirty="0">
                <a:latin typeface="Times New Roman" panose="02020603050405020304" pitchFamily="18" charset="0"/>
                <a:cs typeface="Times New Roman" panose="02020603050405020304" pitchFamily="18" charset="0"/>
              </a:rPr>
              <a:t>        Delay();</a:t>
            </a:r>
          </a:p>
          <a:p>
            <a:r>
              <a:rPr lang="en-IN" sz="2000" dirty="0">
                <a:latin typeface="Times New Roman" panose="02020603050405020304" pitchFamily="18" charset="0"/>
                <a:cs typeface="Times New Roman" panose="02020603050405020304" pitchFamily="18" charset="0"/>
              </a:rPr>
              <a:t>        LED = 1;            </a:t>
            </a:r>
            <a:r>
              <a:rPr lang="en-IN" sz="2000" dirty="0">
                <a:solidFill>
                  <a:srgbClr val="FF0000"/>
                </a:solidFill>
                <a:latin typeface="Times New Roman" panose="02020603050405020304" pitchFamily="18" charset="0"/>
                <a:cs typeface="Times New Roman" panose="02020603050405020304" pitchFamily="18" charset="0"/>
              </a:rPr>
              <a:t>// LED OFF</a:t>
            </a:r>
          </a:p>
          <a:p>
            <a:r>
              <a:rPr lang="en-IN" sz="2000" dirty="0">
                <a:latin typeface="Times New Roman" panose="02020603050405020304" pitchFamily="18" charset="0"/>
                <a:cs typeface="Times New Roman" panose="02020603050405020304" pitchFamily="18" charset="0"/>
              </a:rPr>
              <a:t>        Delay();</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EA975B2-AEC2-FB46-9516-6AB1873EF79F}"/>
              </a:ext>
            </a:extLst>
          </p:cNvPr>
          <p:cNvSpPr txBox="1"/>
          <p:nvPr/>
        </p:nvSpPr>
        <p:spPr>
          <a:xfrm>
            <a:off x="3603770" y="144156"/>
            <a:ext cx="3284376"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Blinking of LED - Hardware</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E8052B3-D640-47FC-8B6E-CCAD6E9BAEC6}"/>
              </a:ext>
            </a:extLst>
          </p:cNvPr>
          <p:cNvSpPr txBox="1"/>
          <p:nvPr/>
        </p:nvSpPr>
        <p:spPr>
          <a:xfrm>
            <a:off x="6785687" y="758064"/>
            <a:ext cx="3976098" cy="3785652"/>
          </a:xfrm>
          <a:prstGeom prst="rect">
            <a:avLst/>
          </a:prstGeom>
          <a:noFill/>
        </p:spPr>
        <p:txBody>
          <a:bodyPr wrap="square">
            <a:spAutoFit/>
          </a:bodyPr>
          <a:lstStyle/>
          <a:p>
            <a:endParaRPr lang="en-IN" sz="2000" dirty="0">
              <a:latin typeface="Times New Roman" panose="02020603050405020304" pitchFamily="18" charset="0"/>
              <a:cs typeface="Times New Roman" panose="02020603050405020304" pitchFamily="18" charset="0"/>
            </a:endParaRPr>
          </a:p>
          <a:p>
            <a:r>
              <a:rPr lang="en-IN" sz="2000" dirty="0">
                <a:solidFill>
                  <a:schemeClr val="accent5">
                    <a:lumMod val="75000"/>
                  </a:schemeClr>
                </a:solidFill>
                <a:latin typeface="Times New Roman" panose="02020603050405020304" pitchFamily="18" charset="0"/>
                <a:cs typeface="Times New Roman" panose="02020603050405020304" pitchFamily="18" charset="0"/>
              </a:rPr>
              <a:t>void Delay(void)</a:t>
            </a:r>
          </a:p>
          <a:p>
            <a:r>
              <a:rPr lang="en-IN" sz="2000" dirty="0">
                <a:solidFill>
                  <a:schemeClr val="accent5">
                    <a:lumMod val="75000"/>
                  </a:schemeClr>
                </a:solidFill>
                <a:latin typeface="Times New Roman" panose="02020603050405020304" pitchFamily="18" charset="0"/>
                <a:cs typeface="Times New Roman" panose="02020603050405020304" pitchFamily="18" charset="0"/>
              </a:rPr>
              <a:t>{</a:t>
            </a:r>
          </a:p>
          <a:p>
            <a:r>
              <a:rPr lang="en-IN" sz="2000" dirty="0">
                <a:solidFill>
                  <a:schemeClr val="accent5">
                    <a:lumMod val="75000"/>
                  </a:schemeClr>
                </a:solidFill>
                <a:latin typeface="Times New Roman" panose="02020603050405020304" pitchFamily="18" charset="0"/>
                <a:cs typeface="Times New Roman" panose="02020603050405020304" pitchFamily="18" charset="0"/>
              </a:rPr>
              <a:t>    int j;</a:t>
            </a:r>
          </a:p>
          <a:p>
            <a:r>
              <a:rPr lang="en-IN" sz="2000" dirty="0">
                <a:solidFill>
                  <a:schemeClr val="accent5">
                    <a:lumMod val="75000"/>
                  </a:schemeClr>
                </a:solidFill>
                <a:latin typeface="Times New Roman" panose="02020603050405020304" pitchFamily="18" charset="0"/>
                <a:cs typeface="Times New Roman" panose="02020603050405020304" pitchFamily="18" charset="0"/>
              </a:rPr>
              <a:t>    int </a:t>
            </a:r>
            <a:r>
              <a:rPr lang="en-IN" sz="2000" dirty="0" err="1">
                <a:solidFill>
                  <a:schemeClr val="accent5">
                    <a:lumMod val="75000"/>
                  </a:schemeClr>
                </a:solidFill>
                <a:latin typeface="Times New Roman" panose="02020603050405020304" pitchFamily="18" charset="0"/>
                <a:cs typeface="Times New Roman" panose="02020603050405020304" pitchFamily="18" charset="0"/>
              </a:rPr>
              <a:t>i</a:t>
            </a:r>
            <a:r>
              <a:rPr lang="en-IN" sz="2000" dirty="0">
                <a:solidFill>
                  <a:schemeClr val="accent5">
                    <a:lumMod val="75000"/>
                  </a:schemeClr>
                </a:solidFill>
                <a:latin typeface="Times New Roman" panose="02020603050405020304" pitchFamily="18" charset="0"/>
                <a:cs typeface="Times New Roman" panose="02020603050405020304" pitchFamily="18" charset="0"/>
              </a:rPr>
              <a:t>;</a:t>
            </a:r>
          </a:p>
          <a:p>
            <a:r>
              <a:rPr lang="en-IN" sz="2000" dirty="0">
                <a:solidFill>
                  <a:schemeClr val="accent5">
                    <a:lumMod val="75000"/>
                  </a:schemeClr>
                </a:solidFill>
                <a:latin typeface="Times New Roman" panose="02020603050405020304" pitchFamily="18" charset="0"/>
                <a:cs typeface="Times New Roman" panose="02020603050405020304" pitchFamily="18" charset="0"/>
              </a:rPr>
              <a:t>    for(</a:t>
            </a:r>
            <a:r>
              <a:rPr lang="en-IN" sz="2000" dirty="0" err="1">
                <a:solidFill>
                  <a:schemeClr val="accent5">
                    <a:lumMod val="75000"/>
                  </a:schemeClr>
                </a:solidFill>
                <a:latin typeface="Times New Roman" panose="02020603050405020304" pitchFamily="18" charset="0"/>
                <a:cs typeface="Times New Roman" panose="02020603050405020304" pitchFamily="18" charset="0"/>
              </a:rPr>
              <a:t>i</a:t>
            </a:r>
            <a:r>
              <a:rPr lang="en-IN" sz="2000" dirty="0">
                <a:solidFill>
                  <a:schemeClr val="accent5">
                    <a:lumMod val="75000"/>
                  </a:schemeClr>
                </a:solidFill>
                <a:latin typeface="Times New Roman" panose="02020603050405020304" pitchFamily="18" charset="0"/>
                <a:cs typeface="Times New Roman" panose="02020603050405020304" pitchFamily="18" charset="0"/>
              </a:rPr>
              <a:t>=0;i&lt;10;i++)</a:t>
            </a:r>
          </a:p>
          <a:p>
            <a:r>
              <a:rPr lang="en-IN" sz="2000" dirty="0">
                <a:solidFill>
                  <a:schemeClr val="accent5">
                    <a:lumMod val="75000"/>
                  </a:schemeClr>
                </a:solidFill>
                <a:latin typeface="Times New Roman" panose="02020603050405020304" pitchFamily="18" charset="0"/>
                <a:cs typeface="Times New Roman" panose="02020603050405020304" pitchFamily="18" charset="0"/>
              </a:rPr>
              <a:t>    {</a:t>
            </a:r>
          </a:p>
          <a:p>
            <a:r>
              <a:rPr lang="en-IN" sz="2000" dirty="0">
                <a:solidFill>
                  <a:schemeClr val="accent5">
                    <a:lumMod val="75000"/>
                  </a:schemeClr>
                </a:solidFill>
                <a:latin typeface="Times New Roman" panose="02020603050405020304" pitchFamily="18" charset="0"/>
                <a:cs typeface="Times New Roman" panose="02020603050405020304" pitchFamily="18" charset="0"/>
              </a:rPr>
              <a:t>        for(j=0;j&lt;10000;j++)</a:t>
            </a:r>
          </a:p>
          <a:p>
            <a:r>
              <a:rPr lang="en-IN" sz="2000" dirty="0">
                <a:solidFill>
                  <a:schemeClr val="accent5">
                    <a:lumMod val="75000"/>
                  </a:schemeClr>
                </a:solidFill>
                <a:latin typeface="Times New Roman" panose="02020603050405020304" pitchFamily="18" charset="0"/>
                <a:cs typeface="Times New Roman" panose="02020603050405020304" pitchFamily="18" charset="0"/>
              </a:rPr>
              <a:t>        {</a:t>
            </a:r>
          </a:p>
          <a:p>
            <a:r>
              <a:rPr lang="en-IN" sz="2000" dirty="0">
                <a:solidFill>
                  <a:schemeClr val="accent5">
                    <a:lumMod val="75000"/>
                  </a:schemeClr>
                </a:solidFill>
                <a:latin typeface="Times New Roman" panose="02020603050405020304" pitchFamily="18" charset="0"/>
                <a:cs typeface="Times New Roman" panose="02020603050405020304" pitchFamily="18" charset="0"/>
              </a:rPr>
              <a:t>        }</a:t>
            </a:r>
          </a:p>
          <a:p>
            <a:r>
              <a:rPr lang="en-IN" sz="2000" dirty="0">
                <a:solidFill>
                  <a:schemeClr val="accent5">
                    <a:lumMod val="75000"/>
                  </a:schemeClr>
                </a:solidFill>
                <a:latin typeface="Times New Roman" panose="02020603050405020304" pitchFamily="18" charset="0"/>
                <a:cs typeface="Times New Roman" panose="02020603050405020304" pitchFamily="18" charset="0"/>
              </a:rPr>
              <a:t>    }</a:t>
            </a:r>
          </a:p>
          <a:p>
            <a:r>
              <a:rPr lang="en-IN" sz="2000" dirty="0">
                <a:solidFill>
                  <a:schemeClr val="accent5">
                    <a:lumMod val="75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41015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B69A-C215-461A-B5DB-33DF3B7B863A}"/>
              </a:ext>
            </a:extLst>
          </p:cNvPr>
          <p:cNvSpPr>
            <a:spLocks noGrp="1"/>
          </p:cNvSpPr>
          <p:nvPr>
            <p:ph type="ctrTitle"/>
          </p:nvPr>
        </p:nvSpPr>
        <p:spPr/>
        <p:txBody>
          <a:bodyPr/>
          <a:lstStyle/>
          <a:p>
            <a:r>
              <a:rPr lang="en-US" dirty="0"/>
              <a:t>Serial Communication</a:t>
            </a:r>
            <a:endParaRPr lang="en-IN" dirty="0"/>
          </a:p>
        </p:txBody>
      </p:sp>
    </p:spTree>
    <p:extLst>
      <p:ext uri="{BB962C8B-B14F-4D97-AF65-F5344CB8AC3E}">
        <p14:creationId xmlns:p14="http://schemas.microsoft.com/office/powerpoint/2010/main" val="1818333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C222-7759-4D5D-9545-1E161083589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4D75A7C-159A-446E-92FA-68E44032792E}"/>
              </a:ext>
            </a:extLst>
          </p:cNvPr>
          <p:cNvSpPr>
            <a:spLocks noGrp="1"/>
          </p:cNvSpPr>
          <p:nvPr>
            <p:ph idx="1"/>
          </p:nvPr>
        </p:nvSpPr>
        <p:spPr>
          <a:xfrm>
            <a:off x="569843" y="1338470"/>
            <a:ext cx="10783957" cy="4838493"/>
          </a:xfrm>
        </p:spPr>
        <p:txBody>
          <a:bodyPr>
            <a:normAutofit/>
          </a:bodyPr>
          <a:lstStyle/>
          <a:p>
            <a:pPr algn="just"/>
            <a:r>
              <a:rPr lang="en-US" dirty="0"/>
              <a:t>The microcontroller MCS51 has an inbuilt UART for carrying out serial communication. The serial communication is done in the asynchronous mode.</a:t>
            </a:r>
          </a:p>
          <a:p>
            <a:pPr algn="just"/>
            <a:r>
              <a:rPr lang="en-US" dirty="0"/>
              <a:t>A serial port, like other PC ports, is a physical interface to establish data transfer between a computer and external hardware or device. This transfer, through a serial port, takes place bit by bit.</a:t>
            </a:r>
          </a:p>
          <a:p>
            <a:pPr algn="just"/>
            <a:r>
              <a:rPr lang="en-US" dirty="0"/>
              <a:t>Bit Addressable: We can assign the values bit by bit. For example, for a single bit, we can set whether 1 or 0.</a:t>
            </a:r>
          </a:p>
          <a:p>
            <a:pPr algn="just"/>
            <a:r>
              <a:rPr lang="en-US" dirty="0"/>
              <a:t>Byte Addressable: We can’t assign the values bit by bit. We can set only byte by byte.</a:t>
            </a:r>
            <a:endParaRPr lang="en-IN" dirty="0"/>
          </a:p>
        </p:txBody>
      </p:sp>
    </p:spTree>
    <p:extLst>
      <p:ext uri="{BB962C8B-B14F-4D97-AF65-F5344CB8AC3E}">
        <p14:creationId xmlns:p14="http://schemas.microsoft.com/office/powerpoint/2010/main" val="4057416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C78AC-BE7C-4DE2-A2F0-D5D942682894}"/>
              </a:ext>
            </a:extLst>
          </p:cNvPr>
          <p:cNvSpPr>
            <a:spLocks noGrp="1"/>
          </p:cNvSpPr>
          <p:nvPr>
            <p:ph type="title"/>
          </p:nvPr>
        </p:nvSpPr>
        <p:spPr/>
        <p:txBody>
          <a:bodyPr/>
          <a:lstStyle/>
          <a:p>
            <a:r>
              <a:rPr lang="en-IN" b="1" dirty="0"/>
              <a:t>Registers used for UART</a:t>
            </a:r>
            <a:endParaRPr lang="en-IN" dirty="0"/>
          </a:p>
        </p:txBody>
      </p:sp>
      <p:sp>
        <p:nvSpPr>
          <p:cNvPr id="3" name="Content Placeholder 2">
            <a:extLst>
              <a:ext uri="{FF2B5EF4-FFF2-40B4-BE49-F238E27FC236}">
                <a16:creationId xmlns:a16="http://schemas.microsoft.com/office/drawing/2014/main" id="{2A6E6E40-DC05-45D5-9B09-77108656B0BE}"/>
              </a:ext>
            </a:extLst>
          </p:cNvPr>
          <p:cNvSpPr>
            <a:spLocks noGrp="1"/>
          </p:cNvSpPr>
          <p:nvPr>
            <p:ph idx="1"/>
          </p:nvPr>
        </p:nvSpPr>
        <p:spPr/>
        <p:txBody>
          <a:bodyPr/>
          <a:lstStyle/>
          <a:p>
            <a:r>
              <a:rPr lang="en-IN" dirty="0"/>
              <a:t>SCON (Serial Control Register) – Bit Addressable</a:t>
            </a:r>
          </a:p>
          <a:p>
            <a:r>
              <a:rPr lang="en-IN" dirty="0"/>
              <a:t>SBUF (Serial Buffer Register) – Byte Addressable</a:t>
            </a:r>
          </a:p>
          <a:p>
            <a:r>
              <a:rPr lang="en-IN" dirty="0"/>
              <a:t>PCON (Power Control Register) – Byte Addressable </a:t>
            </a:r>
          </a:p>
        </p:txBody>
      </p:sp>
    </p:spTree>
    <p:extLst>
      <p:ext uri="{BB962C8B-B14F-4D97-AF65-F5344CB8AC3E}">
        <p14:creationId xmlns:p14="http://schemas.microsoft.com/office/powerpoint/2010/main" val="4057032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CFFDB-19C1-4DDD-A9E6-A17EFF570EE5}"/>
              </a:ext>
            </a:extLst>
          </p:cNvPr>
          <p:cNvSpPr>
            <a:spLocks noGrp="1"/>
          </p:cNvSpPr>
          <p:nvPr>
            <p:ph type="ctrTitle"/>
          </p:nvPr>
        </p:nvSpPr>
        <p:spPr/>
        <p:txBody>
          <a:bodyPr/>
          <a:lstStyle/>
          <a:p>
            <a:r>
              <a:rPr lang="en-US" dirty="0"/>
              <a:t>8051-TIMERS/COUNTERS</a:t>
            </a:r>
            <a:endParaRPr lang="en-IN" dirty="0"/>
          </a:p>
        </p:txBody>
      </p:sp>
    </p:spTree>
    <p:extLst>
      <p:ext uri="{BB962C8B-B14F-4D97-AF65-F5344CB8AC3E}">
        <p14:creationId xmlns:p14="http://schemas.microsoft.com/office/powerpoint/2010/main" val="329444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DE97-D148-41FB-97B8-592CA45FB250}"/>
              </a:ext>
            </a:extLst>
          </p:cNvPr>
          <p:cNvSpPr>
            <a:spLocks noGrp="1"/>
          </p:cNvSpPr>
          <p:nvPr>
            <p:ph type="title"/>
          </p:nvPr>
        </p:nvSpPr>
        <p:spPr/>
        <p:txBody>
          <a:bodyPr/>
          <a:lstStyle/>
          <a:p>
            <a:r>
              <a:rPr lang="en-IN" b="1" dirty="0"/>
              <a:t>SCON (Serial Control Register)</a:t>
            </a:r>
            <a:endParaRPr lang="en-IN" dirty="0"/>
          </a:p>
        </p:txBody>
      </p:sp>
      <p:graphicFrame>
        <p:nvGraphicFramePr>
          <p:cNvPr id="4" name="Content Placeholder 3">
            <a:extLst>
              <a:ext uri="{FF2B5EF4-FFF2-40B4-BE49-F238E27FC236}">
                <a16:creationId xmlns:a16="http://schemas.microsoft.com/office/drawing/2014/main" id="{F13358F6-4FD4-49BE-B520-BDEBCF908A06}"/>
              </a:ext>
            </a:extLst>
          </p:cNvPr>
          <p:cNvGraphicFramePr>
            <a:graphicFrameLocks noGrp="1"/>
          </p:cNvGraphicFramePr>
          <p:nvPr>
            <p:ph idx="1"/>
            <p:extLst>
              <p:ext uri="{D42A27DB-BD31-4B8C-83A1-F6EECF244321}">
                <p14:modId xmlns:p14="http://schemas.microsoft.com/office/powerpoint/2010/main" val="3659037466"/>
              </p:ext>
            </p:extLst>
          </p:nvPr>
        </p:nvGraphicFramePr>
        <p:xfrm>
          <a:off x="1589535" y="1711602"/>
          <a:ext cx="8018291" cy="933242"/>
        </p:xfrm>
        <a:graphic>
          <a:graphicData uri="http://schemas.openxmlformats.org/drawingml/2006/table">
            <a:tbl>
              <a:tblPr/>
              <a:tblGrid>
                <a:gridCol w="998650">
                  <a:extLst>
                    <a:ext uri="{9D8B030D-6E8A-4147-A177-3AD203B41FA5}">
                      <a16:colId xmlns:a16="http://schemas.microsoft.com/office/drawing/2014/main" val="3096318687"/>
                    </a:ext>
                  </a:extLst>
                </a:gridCol>
                <a:gridCol w="998650">
                  <a:extLst>
                    <a:ext uri="{9D8B030D-6E8A-4147-A177-3AD203B41FA5}">
                      <a16:colId xmlns:a16="http://schemas.microsoft.com/office/drawing/2014/main" val="3579143141"/>
                    </a:ext>
                  </a:extLst>
                </a:gridCol>
                <a:gridCol w="998650">
                  <a:extLst>
                    <a:ext uri="{9D8B030D-6E8A-4147-A177-3AD203B41FA5}">
                      <a16:colId xmlns:a16="http://schemas.microsoft.com/office/drawing/2014/main" val="4203597882"/>
                    </a:ext>
                  </a:extLst>
                </a:gridCol>
                <a:gridCol w="998650">
                  <a:extLst>
                    <a:ext uri="{9D8B030D-6E8A-4147-A177-3AD203B41FA5}">
                      <a16:colId xmlns:a16="http://schemas.microsoft.com/office/drawing/2014/main" val="3451806484"/>
                    </a:ext>
                  </a:extLst>
                </a:gridCol>
                <a:gridCol w="998650">
                  <a:extLst>
                    <a:ext uri="{9D8B030D-6E8A-4147-A177-3AD203B41FA5}">
                      <a16:colId xmlns:a16="http://schemas.microsoft.com/office/drawing/2014/main" val="3594914737"/>
                    </a:ext>
                  </a:extLst>
                </a:gridCol>
                <a:gridCol w="1008347">
                  <a:extLst>
                    <a:ext uri="{9D8B030D-6E8A-4147-A177-3AD203B41FA5}">
                      <a16:colId xmlns:a16="http://schemas.microsoft.com/office/drawing/2014/main" val="1693037724"/>
                    </a:ext>
                  </a:extLst>
                </a:gridCol>
                <a:gridCol w="1008347">
                  <a:extLst>
                    <a:ext uri="{9D8B030D-6E8A-4147-A177-3AD203B41FA5}">
                      <a16:colId xmlns:a16="http://schemas.microsoft.com/office/drawing/2014/main" val="3436256695"/>
                    </a:ext>
                  </a:extLst>
                </a:gridCol>
                <a:gridCol w="1008347">
                  <a:extLst>
                    <a:ext uri="{9D8B030D-6E8A-4147-A177-3AD203B41FA5}">
                      <a16:colId xmlns:a16="http://schemas.microsoft.com/office/drawing/2014/main" val="447784397"/>
                    </a:ext>
                  </a:extLst>
                </a:gridCol>
              </a:tblGrid>
              <a:tr h="933242">
                <a:tc>
                  <a:txBody>
                    <a:bodyPr/>
                    <a:lstStyle/>
                    <a:p>
                      <a:pPr algn="ctr" fontAlgn="ctr"/>
                      <a:r>
                        <a:rPr lang="en-IN" dirty="0">
                          <a:solidFill>
                            <a:srgbClr val="000000"/>
                          </a:solidFill>
                          <a:effectLst/>
                          <a:latin typeface="Times New Roman" panose="02020603050405020304" pitchFamily="18" charset="0"/>
                          <a:cs typeface="Times New Roman" panose="02020603050405020304" pitchFamily="18" charset="0"/>
                        </a:rPr>
                        <a:t>SM0</a:t>
                      </a:r>
                      <a:endParaRPr lang="en-IN" dirty="0">
                        <a:effectLst/>
                        <a:latin typeface="Times New Roman" panose="02020603050405020304" pitchFamily="18" charset="0"/>
                        <a:cs typeface="Times New Roman" panose="02020603050405020304" pitchFamily="18"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dirty="0">
                          <a:solidFill>
                            <a:srgbClr val="000000"/>
                          </a:solidFill>
                          <a:effectLst/>
                          <a:latin typeface="Times New Roman" panose="02020603050405020304" pitchFamily="18" charset="0"/>
                          <a:cs typeface="Times New Roman" panose="02020603050405020304" pitchFamily="18" charset="0"/>
                        </a:rPr>
                        <a:t>SM1</a:t>
                      </a:r>
                      <a:endParaRPr lang="en-IN" dirty="0">
                        <a:effectLst/>
                        <a:latin typeface="Times New Roman" panose="02020603050405020304" pitchFamily="18" charset="0"/>
                        <a:cs typeface="Times New Roman" panose="02020603050405020304" pitchFamily="18"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dirty="0">
                          <a:solidFill>
                            <a:srgbClr val="000000"/>
                          </a:solidFill>
                          <a:effectLst/>
                          <a:latin typeface="Times New Roman" panose="02020603050405020304" pitchFamily="18" charset="0"/>
                          <a:cs typeface="Times New Roman" panose="02020603050405020304" pitchFamily="18" charset="0"/>
                        </a:rPr>
                        <a:t>SM2</a:t>
                      </a:r>
                      <a:endParaRPr lang="en-IN" dirty="0">
                        <a:effectLst/>
                        <a:latin typeface="Times New Roman" panose="02020603050405020304" pitchFamily="18" charset="0"/>
                        <a:cs typeface="Times New Roman" panose="02020603050405020304" pitchFamily="18"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dirty="0">
                          <a:solidFill>
                            <a:srgbClr val="000000"/>
                          </a:solidFill>
                          <a:effectLst/>
                          <a:latin typeface="Times New Roman" panose="02020603050405020304" pitchFamily="18" charset="0"/>
                          <a:cs typeface="Times New Roman" panose="02020603050405020304" pitchFamily="18" charset="0"/>
                        </a:rPr>
                        <a:t>REN</a:t>
                      </a:r>
                      <a:endParaRPr lang="en-IN" dirty="0">
                        <a:effectLst/>
                        <a:latin typeface="Times New Roman" panose="02020603050405020304" pitchFamily="18" charset="0"/>
                        <a:cs typeface="Times New Roman" panose="02020603050405020304" pitchFamily="18"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dirty="0">
                          <a:solidFill>
                            <a:srgbClr val="000000"/>
                          </a:solidFill>
                          <a:effectLst/>
                          <a:latin typeface="Times New Roman" panose="02020603050405020304" pitchFamily="18" charset="0"/>
                          <a:cs typeface="Times New Roman" panose="02020603050405020304" pitchFamily="18" charset="0"/>
                        </a:rPr>
                        <a:t>TB8</a:t>
                      </a:r>
                      <a:endParaRPr lang="en-IN" dirty="0">
                        <a:effectLst/>
                        <a:latin typeface="Times New Roman" panose="02020603050405020304" pitchFamily="18" charset="0"/>
                        <a:cs typeface="Times New Roman" panose="02020603050405020304" pitchFamily="18"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dirty="0">
                          <a:solidFill>
                            <a:srgbClr val="000000"/>
                          </a:solidFill>
                          <a:effectLst/>
                          <a:latin typeface="Times New Roman" panose="02020603050405020304" pitchFamily="18" charset="0"/>
                          <a:cs typeface="Times New Roman" panose="02020603050405020304" pitchFamily="18" charset="0"/>
                        </a:rPr>
                        <a:t>RB8</a:t>
                      </a:r>
                      <a:endParaRPr lang="en-IN" dirty="0">
                        <a:effectLst/>
                        <a:latin typeface="Times New Roman" panose="02020603050405020304" pitchFamily="18" charset="0"/>
                        <a:cs typeface="Times New Roman" panose="02020603050405020304" pitchFamily="18"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dirty="0">
                          <a:solidFill>
                            <a:srgbClr val="000000"/>
                          </a:solidFill>
                          <a:effectLst/>
                          <a:latin typeface="Times New Roman" panose="02020603050405020304" pitchFamily="18" charset="0"/>
                          <a:cs typeface="Times New Roman" panose="02020603050405020304" pitchFamily="18" charset="0"/>
                        </a:rPr>
                        <a:t>TI</a:t>
                      </a:r>
                      <a:endParaRPr lang="en-IN" dirty="0">
                        <a:effectLst/>
                        <a:latin typeface="Times New Roman" panose="02020603050405020304" pitchFamily="18" charset="0"/>
                        <a:cs typeface="Times New Roman" panose="02020603050405020304" pitchFamily="18"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dirty="0">
                          <a:solidFill>
                            <a:srgbClr val="000000"/>
                          </a:solidFill>
                          <a:effectLst/>
                          <a:latin typeface="Times New Roman" panose="02020603050405020304" pitchFamily="18" charset="0"/>
                          <a:cs typeface="Times New Roman" panose="02020603050405020304" pitchFamily="18" charset="0"/>
                        </a:rPr>
                        <a:t>RI</a:t>
                      </a:r>
                      <a:endParaRPr lang="en-IN" dirty="0">
                        <a:effectLst/>
                        <a:latin typeface="Times New Roman" panose="02020603050405020304" pitchFamily="18" charset="0"/>
                        <a:cs typeface="Times New Roman" panose="02020603050405020304" pitchFamily="18"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98736806"/>
                  </a:ext>
                </a:extLst>
              </a:tr>
            </a:tbl>
          </a:graphicData>
        </a:graphic>
      </p:graphicFrame>
      <p:sp>
        <p:nvSpPr>
          <p:cNvPr id="5" name="Rectangle 4">
            <a:extLst>
              <a:ext uri="{FF2B5EF4-FFF2-40B4-BE49-F238E27FC236}">
                <a16:creationId xmlns:a16="http://schemas.microsoft.com/office/drawing/2014/main" id="{2BBD3CA2-B401-4295-92FF-719EB6ABB644}"/>
              </a:ext>
            </a:extLst>
          </p:cNvPr>
          <p:cNvSpPr/>
          <p:nvPr/>
        </p:nvSpPr>
        <p:spPr>
          <a:xfrm>
            <a:off x="838200" y="2933557"/>
            <a:ext cx="6096000" cy="1015663"/>
          </a:xfrm>
          <a:prstGeom prst="rect">
            <a:avLst/>
          </a:prstGeom>
        </p:spPr>
        <p:txBody>
          <a:bodyPr>
            <a:spAutoFit/>
          </a:bodyPr>
          <a:lstStyle/>
          <a:p>
            <a:pPr algn="just"/>
            <a:r>
              <a:rPr lang="en-IN" sz="2000" b="1" i="0" dirty="0">
                <a:solidFill>
                  <a:srgbClr val="FF0000"/>
                </a:solidFill>
                <a:effectLst/>
                <a:latin typeface="Times New Roman" panose="02020603050405020304" pitchFamily="18" charset="0"/>
                <a:cs typeface="Times New Roman" panose="02020603050405020304" pitchFamily="18" charset="0"/>
              </a:rPr>
              <a:t>SM0:</a:t>
            </a:r>
            <a:r>
              <a:rPr lang="en-IN" sz="2000" b="0" i="0" dirty="0">
                <a:solidFill>
                  <a:srgbClr val="FF0000"/>
                </a:solidFill>
                <a:effectLst/>
                <a:latin typeface="Times New Roman" panose="02020603050405020304" pitchFamily="18" charset="0"/>
                <a:cs typeface="Times New Roman" panose="02020603050405020304" pitchFamily="18" charset="0"/>
              </a:rPr>
              <a:t> Serial Port Mode Specifier 1 bit.</a:t>
            </a:r>
          </a:p>
          <a:p>
            <a:pPr algn="just"/>
            <a:r>
              <a:rPr lang="en-IN" sz="2000" b="1" i="0" dirty="0">
                <a:solidFill>
                  <a:srgbClr val="FF0000"/>
                </a:solidFill>
                <a:effectLst/>
                <a:latin typeface="Times New Roman" panose="02020603050405020304" pitchFamily="18" charset="0"/>
                <a:cs typeface="Times New Roman" panose="02020603050405020304" pitchFamily="18" charset="0"/>
              </a:rPr>
              <a:t>SM1:</a:t>
            </a:r>
            <a:r>
              <a:rPr lang="en-IN" sz="2000" b="0" i="0" dirty="0">
                <a:solidFill>
                  <a:srgbClr val="FF0000"/>
                </a:solidFill>
                <a:effectLst/>
                <a:latin typeface="Times New Roman" panose="02020603050405020304" pitchFamily="18" charset="0"/>
                <a:cs typeface="Times New Roman" panose="02020603050405020304" pitchFamily="18" charset="0"/>
              </a:rPr>
              <a:t> Serial port Mode Specifier 2-bit.</a:t>
            </a:r>
          </a:p>
          <a:p>
            <a:pPr algn="just"/>
            <a:endParaRPr lang="en-IN" sz="2000" b="0" i="0" dirty="0">
              <a:solidFill>
                <a:srgbClr val="FF0000"/>
              </a:solidFill>
              <a:effectLst/>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D119EC65-E011-4E89-9DA1-53251B3A5CAF}"/>
              </a:ext>
            </a:extLst>
          </p:cNvPr>
          <p:cNvGraphicFramePr>
            <a:graphicFrameLocks noGrp="1"/>
          </p:cNvGraphicFramePr>
          <p:nvPr>
            <p:extLst>
              <p:ext uri="{D42A27DB-BD31-4B8C-83A1-F6EECF244321}">
                <p14:modId xmlns:p14="http://schemas.microsoft.com/office/powerpoint/2010/main" val="1958729055"/>
              </p:ext>
            </p:extLst>
          </p:nvPr>
        </p:nvGraphicFramePr>
        <p:xfrm>
          <a:off x="958389" y="3843818"/>
          <a:ext cx="7443489" cy="2605160"/>
        </p:xfrm>
        <a:graphic>
          <a:graphicData uri="http://schemas.openxmlformats.org/drawingml/2006/table">
            <a:tbl>
              <a:tblPr>
                <a:tableStyleId>{5940675A-B579-460E-94D1-54222C63F5DA}</a:tableStyleId>
              </a:tblPr>
              <a:tblGrid>
                <a:gridCol w="964837">
                  <a:extLst>
                    <a:ext uri="{9D8B030D-6E8A-4147-A177-3AD203B41FA5}">
                      <a16:colId xmlns:a16="http://schemas.microsoft.com/office/drawing/2014/main" val="2446035285"/>
                    </a:ext>
                  </a:extLst>
                </a:gridCol>
                <a:gridCol w="905462">
                  <a:extLst>
                    <a:ext uri="{9D8B030D-6E8A-4147-A177-3AD203B41FA5}">
                      <a16:colId xmlns:a16="http://schemas.microsoft.com/office/drawing/2014/main" val="2553516023"/>
                    </a:ext>
                  </a:extLst>
                </a:gridCol>
                <a:gridCol w="2445677">
                  <a:extLst>
                    <a:ext uri="{9D8B030D-6E8A-4147-A177-3AD203B41FA5}">
                      <a16:colId xmlns:a16="http://schemas.microsoft.com/office/drawing/2014/main" val="2108846151"/>
                    </a:ext>
                  </a:extLst>
                </a:gridCol>
                <a:gridCol w="3127513">
                  <a:extLst>
                    <a:ext uri="{9D8B030D-6E8A-4147-A177-3AD203B41FA5}">
                      <a16:colId xmlns:a16="http://schemas.microsoft.com/office/drawing/2014/main" val="592399276"/>
                    </a:ext>
                  </a:extLst>
                </a:gridCol>
              </a:tblGrid>
              <a:tr h="521032">
                <a:tc>
                  <a:txBody>
                    <a:bodyPr/>
                    <a:lstStyle/>
                    <a:p>
                      <a:pPr algn="ctr" fontAlgn="ctr"/>
                      <a:r>
                        <a:rPr lang="en-IN" sz="1800" b="1" dirty="0">
                          <a:solidFill>
                            <a:srgbClr val="000000"/>
                          </a:solidFill>
                          <a:effectLst/>
                          <a:latin typeface="Times New Roman" panose="02020603050405020304" pitchFamily="18" charset="0"/>
                          <a:cs typeface="Times New Roman" panose="02020603050405020304" pitchFamily="18" charset="0"/>
                        </a:rPr>
                        <a:t>SM0</a:t>
                      </a:r>
                      <a:endParaRPr lang="en-IN" sz="1800" dirty="0">
                        <a:effectLst/>
                        <a:latin typeface="Times New Roman" panose="02020603050405020304" pitchFamily="18" charset="0"/>
                        <a:cs typeface="Times New Roman" panose="02020603050405020304" pitchFamily="18" charset="0"/>
                      </a:endParaRPr>
                    </a:p>
                  </a:txBody>
                  <a:tcPr marL="34296" marR="34296" marT="34296" marB="34296" anchor="ctr"/>
                </a:tc>
                <a:tc>
                  <a:txBody>
                    <a:bodyPr/>
                    <a:lstStyle/>
                    <a:p>
                      <a:pPr algn="ctr" fontAlgn="ctr"/>
                      <a:r>
                        <a:rPr lang="en-IN" sz="1800" b="1" dirty="0">
                          <a:solidFill>
                            <a:srgbClr val="000000"/>
                          </a:solidFill>
                          <a:effectLst/>
                          <a:latin typeface="Times New Roman" panose="02020603050405020304" pitchFamily="18" charset="0"/>
                          <a:cs typeface="Times New Roman" panose="02020603050405020304" pitchFamily="18" charset="0"/>
                        </a:rPr>
                        <a:t>SM1</a:t>
                      </a:r>
                      <a:endParaRPr lang="en-IN" sz="1800" dirty="0">
                        <a:effectLst/>
                        <a:latin typeface="Times New Roman" panose="02020603050405020304" pitchFamily="18" charset="0"/>
                        <a:cs typeface="Times New Roman" panose="02020603050405020304" pitchFamily="18" charset="0"/>
                      </a:endParaRPr>
                    </a:p>
                  </a:txBody>
                  <a:tcPr marL="34296" marR="34296" marT="34296" marB="34296" anchor="ctr"/>
                </a:tc>
                <a:tc>
                  <a:txBody>
                    <a:bodyPr/>
                    <a:lstStyle/>
                    <a:p>
                      <a:pPr algn="ctr" fontAlgn="ctr"/>
                      <a:r>
                        <a:rPr lang="en-IN" sz="1800" b="1">
                          <a:solidFill>
                            <a:srgbClr val="000000"/>
                          </a:solidFill>
                          <a:effectLst/>
                          <a:latin typeface="Times New Roman" panose="02020603050405020304" pitchFamily="18" charset="0"/>
                          <a:cs typeface="Times New Roman" panose="02020603050405020304" pitchFamily="18" charset="0"/>
                        </a:rPr>
                        <a:t>Mode</a:t>
                      </a:r>
                      <a:endParaRPr lang="en-IN" sz="1800">
                        <a:effectLst/>
                        <a:latin typeface="Times New Roman" panose="02020603050405020304" pitchFamily="18" charset="0"/>
                        <a:cs typeface="Times New Roman" panose="02020603050405020304" pitchFamily="18" charset="0"/>
                      </a:endParaRPr>
                    </a:p>
                  </a:txBody>
                  <a:tcPr marL="34296" marR="34296" marT="34296" marB="34296" anchor="ctr"/>
                </a:tc>
                <a:tc>
                  <a:txBody>
                    <a:bodyPr/>
                    <a:lstStyle/>
                    <a:p>
                      <a:pPr algn="l" fontAlgn="ctr"/>
                      <a:r>
                        <a:rPr lang="en-IN" sz="1800" b="1" dirty="0" err="1">
                          <a:solidFill>
                            <a:srgbClr val="000000"/>
                          </a:solidFill>
                          <a:effectLst/>
                          <a:latin typeface="Times New Roman" panose="02020603050405020304" pitchFamily="18" charset="0"/>
                          <a:cs typeface="Times New Roman" panose="02020603050405020304" pitchFamily="18" charset="0"/>
                        </a:rPr>
                        <a:t>Baudrate</a:t>
                      </a:r>
                      <a:endParaRPr lang="en-IN" sz="1800" dirty="0">
                        <a:effectLst/>
                        <a:latin typeface="Times New Roman" panose="02020603050405020304" pitchFamily="18" charset="0"/>
                        <a:cs typeface="Times New Roman" panose="02020603050405020304" pitchFamily="18" charset="0"/>
                      </a:endParaRPr>
                    </a:p>
                  </a:txBody>
                  <a:tcPr marL="34296" marR="34296" marT="34296" marB="34296" anchor="ctr"/>
                </a:tc>
                <a:extLst>
                  <a:ext uri="{0D108BD9-81ED-4DB2-BD59-A6C34878D82A}">
                    <a16:rowId xmlns:a16="http://schemas.microsoft.com/office/drawing/2014/main" val="3904872039"/>
                  </a:ext>
                </a:extLst>
              </a:tr>
              <a:tr h="521032">
                <a:tc>
                  <a:txBody>
                    <a:bodyPr/>
                    <a:lstStyle/>
                    <a:p>
                      <a:pPr algn="ctr" fontAlgn="ctr"/>
                      <a:r>
                        <a:rPr lang="en-IN" sz="1800" dirty="0">
                          <a:solidFill>
                            <a:srgbClr val="000000"/>
                          </a:solidFill>
                          <a:effectLst/>
                          <a:latin typeface="Times New Roman" panose="02020603050405020304" pitchFamily="18" charset="0"/>
                          <a:cs typeface="Times New Roman" panose="02020603050405020304" pitchFamily="18" charset="0"/>
                        </a:rPr>
                        <a:t>0</a:t>
                      </a:r>
                      <a:endParaRPr lang="en-IN" sz="1800" dirty="0">
                        <a:effectLst/>
                        <a:latin typeface="Times New Roman" panose="02020603050405020304" pitchFamily="18" charset="0"/>
                        <a:cs typeface="Times New Roman" panose="02020603050405020304" pitchFamily="18" charset="0"/>
                      </a:endParaRPr>
                    </a:p>
                  </a:txBody>
                  <a:tcPr marL="34296" marR="34296" marT="34296" marB="34296" anchor="ctr"/>
                </a:tc>
                <a:tc>
                  <a:txBody>
                    <a:bodyPr/>
                    <a:lstStyle/>
                    <a:p>
                      <a:pPr algn="ctr" fontAlgn="ctr"/>
                      <a:r>
                        <a:rPr lang="en-IN" sz="1800" dirty="0">
                          <a:solidFill>
                            <a:srgbClr val="000000"/>
                          </a:solidFill>
                          <a:effectLst/>
                          <a:latin typeface="Times New Roman" panose="02020603050405020304" pitchFamily="18" charset="0"/>
                          <a:cs typeface="Times New Roman" panose="02020603050405020304" pitchFamily="18" charset="0"/>
                        </a:rPr>
                        <a:t>0</a:t>
                      </a:r>
                      <a:endParaRPr lang="en-IN" sz="1800" dirty="0">
                        <a:effectLst/>
                        <a:latin typeface="Times New Roman" panose="02020603050405020304" pitchFamily="18" charset="0"/>
                        <a:cs typeface="Times New Roman" panose="02020603050405020304" pitchFamily="18" charset="0"/>
                      </a:endParaRPr>
                    </a:p>
                  </a:txBody>
                  <a:tcPr marL="34296" marR="34296" marT="34296" marB="34296" anchor="ctr"/>
                </a:tc>
                <a:tc>
                  <a:txBody>
                    <a:bodyPr/>
                    <a:lstStyle/>
                    <a:p>
                      <a:pPr algn="ctr" fontAlgn="ctr"/>
                      <a:r>
                        <a:rPr lang="en-IN" sz="1800" dirty="0">
                          <a:solidFill>
                            <a:srgbClr val="000000"/>
                          </a:solidFill>
                          <a:effectLst/>
                          <a:latin typeface="Times New Roman" panose="02020603050405020304" pitchFamily="18" charset="0"/>
                          <a:cs typeface="Times New Roman" panose="02020603050405020304" pitchFamily="18" charset="0"/>
                        </a:rPr>
                        <a:t>Shift Register (Mode 0)</a:t>
                      </a:r>
                      <a:endParaRPr lang="en-IN" sz="1800" dirty="0">
                        <a:effectLst/>
                        <a:latin typeface="Times New Roman" panose="02020603050405020304" pitchFamily="18" charset="0"/>
                        <a:cs typeface="Times New Roman" panose="02020603050405020304" pitchFamily="18" charset="0"/>
                      </a:endParaRPr>
                    </a:p>
                  </a:txBody>
                  <a:tcPr marL="34296" marR="34296" marT="34296" marB="34296"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kern="1200" dirty="0" err="1">
                          <a:solidFill>
                            <a:schemeClr val="tx1"/>
                          </a:solidFill>
                          <a:effectLst/>
                          <a:latin typeface="+mn-lt"/>
                          <a:ea typeface="+mn-ea"/>
                          <a:cs typeface="+mn-cs"/>
                        </a:rPr>
                        <a:t>F</a:t>
                      </a:r>
                      <a:r>
                        <a:rPr lang="en-US" sz="1800" kern="1200" baseline="-25000" dirty="0" err="1">
                          <a:solidFill>
                            <a:schemeClr val="tx1"/>
                          </a:solidFill>
                          <a:effectLst/>
                          <a:latin typeface="+mn-lt"/>
                          <a:ea typeface="+mn-ea"/>
                          <a:cs typeface="+mn-cs"/>
                        </a:rPr>
                        <a:t>osc</a:t>
                      </a:r>
                      <a:r>
                        <a:rPr lang="en-IN" sz="1800" dirty="0">
                          <a:solidFill>
                            <a:srgbClr val="000000"/>
                          </a:solidFill>
                          <a:effectLst/>
                          <a:latin typeface="Times New Roman" panose="02020603050405020304" pitchFamily="18" charset="0"/>
                          <a:cs typeface="Times New Roman" panose="02020603050405020304" pitchFamily="18" charset="0"/>
                        </a:rPr>
                        <a:t>/12</a:t>
                      </a:r>
                      <a:endParaRPr lang="en-IN" sz="1800" dirty="0">
                        <a:effectLst/>
                        <a:latin typeface="Times New Roman" panose="02020603050405020304" pitchFamily="18" charset="0"/>
                        <a:cs typeface="Times New Roman" panose="02020603050405020304" pitchFamily="18" charset="0"/>
                      </a:endParaRPr>
                    </a:p>
                  </a:txBody>
                  <a:tcPr marL="34296" marR="34296" marT="34296" marB="34296" anchor="ctr"/>
                </a:tc>
                <a:extLst>
                  <a:ext uri="{0D108BD9-81ED-4DB2-BD59-A6C34878D82A}">
                    <a16:rowId xmlns:a16="http://schemas.microsoft.com/office/drawing/2014/main" val="2153051700"/>
                  </a:ext>
                </a:extLst>
              </a:tr>
              <a:tr h="521032">
                <a:tc>
                  <a:txBody>
                    <a:bodyPr/>
                    <a:lstStyle/>
                    <a:p>
                      <a:pPr algn="ctr" fontAlgn="ctr"/>
                      <a:r>
                        <a:rPr lang="en-IN" sz="1800">
                          <a:solidFill>
                            <a:srgbClr val="000000"/>
                          </a:solidFill>
                          <a:effectLst/>
                          <a:latin typeface="Times New Roman" panose="02020603050405020304" pitchFamily="18" charset="0"/>
                          <a:cs typeface="Times New Roman" panose="02020603050405020304" pitchFamily="18" charset="0"/>
                        </a:rPr>
                        <a:t>0</a:t>
                      </a:r>
                      <a:endParaRPr lang="en-IN" sz="1800">
                        <a:effectLst/>
                        <a:latin typeface="Times New Roman" panose="02020603050405020304" pitchFamily="18" charset="0"/>
                        <a:cs typeface="Times New Roman" panose="02020603050405020304" pitchFamily="18" charset="0"/>
                      </a:endParaRPr>
                    </a:p>
                  </a:txBody>
                  <a:tcPr marL="34296" marR="34296" marT="34296" marB="34296" anchor="ctr"/>
                </a:tc>
                <a:tc>
                  <a:txBody>
                    <a:bodyPr/>
                    <a:lstStyle/>
                    <a:p>
                      <a:pPr algn="ctr" fontAlgn="ctr"/>
                      <a:r>
                        <a:rPr lang="en-IN" sz="1800" dirty="0">
                          <a:solidFill>
                            <a:srgbClr val="000000"/>
                          </a:solidFill>
                          <a:effectLst/>
                          <a:latin typeface="Times New Roman" panose="02020603050405020304" pitchFamily="18" charset="0"/>
                          <a:cs typeface="Times New Roman" panose="02020603050405020304" pitchFamily="18" charset="0"/>
                        </a:rPr>
                        <a:t>1</a:t>
                      </a:r>
                      <a:endParaRPr lang="en-IN" sz="1800" dirty="0">
                        <a:effectLst/>
                        <a:latin typeface="Times New Roman" panose="02020603050405020304" pitchFamily="18" charset="0"/>
                        <a:cs typeface="Times New Roman" panose="02020603050405020304" pitchFamily="18" charset="0"/>
                      </a:endParaRPr>
                    </a:p>
                  </a:txBody>
                  <a:tcPr marL="34296" marR="34296" marT="34296" marB="34296" anchor="ctr"/>
                </a:tc>
                <a:tc>
                  <a:txBody>
                    <a:bodyPr/>
                    <a:lstStyle/>
                    <a:p>
                      <a:pPr algn="ctr" fontAlgn="ctr"/>
                      <a:r>
                        <a:rPr lang="en-IN" sz="1800" dirty="0">
                          <a:solidFill>
                            <a:srgbClr val="000000"/>
                          </a:solidFill>
                          <a:effectLst/>
                          <a:latin typeface="Times New Roman" panose="02020603050405020304" pitchFamily="18" charset="0"/>
                          <a:cs typeface="Times New Roman" panose="02020603050405020304" pitchFamily="18" charset="0"/>
                        </a:rPr>
                        <a:t>8-bit UART (Mode 1)</a:t>
                      </a:r>
                      <a:endParaRPr lang="en-IN" sz="1800" dirty="0">
                        <a:effectLst/>
                        <a:latin typeface="Times New Roman" panose="02020603050405020304" pitchFamily="18" charset="0"/>
                        <a:cs typeface="Times New Roman" panose="02020603050405020304" pitchFamily="18" charset="0"/>
                      </a:endParaRPr>
                    </a:p>
                  </a:txBody>
                  <a:tcPr marL="34296" marR="34296" marT="34296" marB="34296" anchor="ctr"/>
                </a:tc>
                <a:tc>
                  <a:txBody>
                    <a:bodyPr/>
                    <a:lstStyle/>
                    <a:p>
                      <a:pPr algn="l" fontAlgn="ctr"/>
                      <a:r>
                        <a:rPr lang="en-US" sz="1800">
                          <a:solidFill>
                            <a:srgbClr val="000000"/>
                          </a:solidFill>
                          <a:effectLst/>
                          <a:latin typeface="Times New Roman" panose="02020603050405020304" pitchFamily="18" charset="0"/>
                          <a:cs typeface="Times New Roman" panose="02020603050405020304" pitchFamily="18" charset="0"/>
                        </a:rPr>
                        <a:t>Variable (Set by Timer 1)</a:t>
                      </a:r>
                      <a:endParaRPr lang="en-US" sz="1800">
                        <a:effectLst/>
                        <a:latin typeface="Times New Roman" panose="02020603050405020304" pitchFamily="18" charset="0"/>
                        <a:cs typeface="Times New Roman" panose="02020603050405020304" pitchFamily="18" charset="0"/>
                      </a:endParaRPr>
                    </a:p>
                  </a:txBody>
                  <a:tcPr marL="34296" marR="34296" marT="34296" marB="34296" anchor="ctr"/>
                </a:tc>
                <a:extLst>
                  <a:ext uri="{0D108BD9-81ED-4DB2-BD59-A6C34878D82A}">
                    <a16:rowId xmlns:a16="http://schemas.microsoft.com/office/drawing/2014/main" val="3364837529"/>
                  </a:ext>
                </a:extLst>
              </a:tr>
              <a:tr h="521032">
                <a:tc>
                  <a:txBody>
                    <a:bodyPr/>
                    <a:lstStyle/>
                    <a:p>
                      <a:pPr algn="ctr" fontAlgn="ctr"/>
                      <a:r>
                        <a:rPr lang="en-IN" sz="1800">
                          <a:solidFill>
                            <a:srgbClr val="000000"/>
                          </a:solidFill>
                          <a:effectLst/>
                          <a:latin typeface="Times New Roman" panose="02020603050405020304" pitchFamily="18" charset="0"/>
                          <a:cs typeface="Times New Roman" panose="02020603050405020304" pitchFamily="18" charset="0"/>
                        </a:rPr>
                        <a:t>1</a:t>
                      </a:r>
                      <a:endParaRPr lang="en-IN" sz="1800">
                        <a:effectLst/>
                        <a:latin typeface="Times New Roman" panose="02020603050405020304" pitchFamily="18" charset="0"/>
                        <a:cs typeface="Times New Roman" panose="02020603050405020304" pitchFamily="18" charset="0"/>
                      </a:endParaRPr>
                    </a:p>
                  </a:txBody>
                  <a:tcPr marL="34296" marR="34296" marT="34296" marB="34296" anchor="ctr"/>
                </a:tc>
                <a:tc>
                  <a:txBody>
                    <a:bodyPr/>
                    <a:lstStyle/>
                    <a:p>
                      <a:pPr algn="ctr" fontAlgn="ctr"/>
                      <a:r>
                        <a:rPr lang="en-IN" sz="1800">
                          <a:solidFill>
                            <a:srgbClr val="000000"/>
                          </a:solidFill>
                          <a:effectLst/>
                          <a:latin typeface="Times New Roman" panose="02020603050405020304" pitchFamily="18" charset="0"/>
                          <a:cs typeface="Times New Roman" panose="02020603050405020304" pitchFamily="18" charset="0"/>
                        </a:rPr>
                        <a:t>0</a:t>
                      </a:r>
                      <a:endParaRPr lang="en-IN" sz="1800">
                        <a:effectLst/>
                        <a:latin typeface="Times New Roman" panose="02020603050405020304" pitchFamily="18" charset="0"/>
                        <a:cs typeface="Times New Roman" panose="02020603050405020304" pitchFamily="18" charset="0"/>
                      </a:endParaRPr>
                    </a:p>
                  </a:txBody>
                  <a:tcPr marL="34296" marR="34296" marT="34296" marB="34296" anchor="ctr"/>
                </a:tc>
                <a:tc>
                  <a:txBody>
                    <a:bodyPr/>
                    <a:lstStyle/>
                    <a:p>
                      <a:pPr algn="ctr" fontAlgn="ctr"/>
                      <a:r>
                        <a:rPr lang="en-IN" sz="1800" dirty="0">
                          <a:solidFill>
                            <a:srgbClr val="000000"/>
                          </a:solidFill>
                          <a:effectLst/>
                          <a:latin typeface="Times New Roman" panose="02020603050405020304" pitchFamily="18" charset="0"/>
                          <a:cs typeface="Times New Roman" panose="02020603050405020304" pitchFamily="18" charset="0"/>
                        </a:rPr>
                        <a:t>9-bit UART (Mode 2)</a:t>
                      </a:r>
                      <a:endParaRPr lang="en-IN" sz="1800" dirty="0">
                        <a:effectLst/>
                        <a:latin typeface="Times New Roman" panose="02020603050405020304" pitchFamily="18" charset="0"/>
                        <a:cs typeface="Times New Roman" panose="02020603050405020304" pitchFamily="18" charset="0"/>
                      </a:endParaRPr>
                    </a:p>
                  </a:txBody>
                  <a:tcPr marL="34296" marR="34296" marT="34296" marB="34296"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cs typeface="Times New Roman" panose="02020603050405020304" pitchFamily="18" charset="0"/>
                        </a:rPr>
                        <a:t> </a:t>
                      </a:r>
                      <a:r>
                        <a:rPr lang="en-US" sz="1800" kern="1200" dirty="0" err="1">
                          <a:solidFill>
                            <a:schemeClr val="tx1"/>
                          </a:solidFill>
                          <a:effectLst/>
                          <a:latin typeface="+mn-lt"/>
                          <a:ea typeface="+mn-ea"/>
                          <a:cs typeface="+mn-cs"/>
                        </a:rPr>
                        <a:t>F</a:t>
                      </a:r>
                      <a:r>
                        <a:rPr lang="en-US" sz="1800" kern="1200" baseline="-25000" dirty="0" err="1">
                          <a:solidFill>
                            <a:schemeClr val="tx1"/>
                          </a:solidFill>
                          <a:effectLst/>
                          <a:latin typeface="+mn-lt"/>
                          <a:ea typeface="+mn-ea"/>
                          <a:cs typeface="+mn-cs"/>
                        </a:rPr>
                        <a:t>osc</a:t>
                      </a:r>
                      <a:r>
                        <a:rPr lang="en-US" sz="1800" dirty="0">
                          <a:solidFill>
                            <a:srgbClr val="000000"/>
                          </a:solidFill>
                          <a:effectLst/>
                          <a:latin typeface="Times New Roman" panose="02020603050405020304" pitchFamily="18" charset="0"/>
                          <a:cs typeface="Times New Roman" panose="02020603050405020304" pitchFamily="18" charset="0"/>
                        </a:rPr>
                        <a:t>/32 or </a:t>
                      </a:r>
                      <a:r>
                        <a:rPr lang="en-US" sz="1800" kern="1200" dirty="0" err="1">
                          <a:solidFill>
                            <a:schemeClr val="tx1"/>
                          </a:solidFill>
                          <a:effectLst/>
                          <a:latin typeface="+mn-lt"/>
                          <a:ea typeface="+mn-ea"/>
                          <a:cs typeface="+mn-cs"/>
                        </a:rPr>
                        <a:t>F</a:t>
                      </a:r>
                      <a:r>
                        <a:rPr lang="en-US" sz="1800" kern="1200" baseline="-25000" dirty="0" err="1">
                          <a:solidFill>
                            <a:schemeClr val="tx1"/>
                          </a:solidFill>
                          <a:effectLst/>
                          <a:latin typeface="+mn-lt"/>
                          <a:ea typeface="+mn-ea"/>
                          <a:cs typeface="+mn-cs"/>
                        </a:rPr>
                        <a:t>osc</a:t>
                      </a:r>
                      <a:r>
                        <a:rPr lang="en-US" sz="1800" dirty="0">
                          <a:solidFill>
                            <a:srgbClr val="000000"/>
                          </a:solidFill>
                          <a:effectLst/>
                          <a:latin typeface="Times New Roman" panose="02020603050405020304" pitchFamily="18" charset="0"/>
                          <a:cs typeface="Times New Roman" panose="02020603050405020304" pitchFamily="18" charset="0"/>
                        </a:rPr>
                        <a:t>/64</a:t>
                      </a:r>
                      <a:endParaRPr lang="en-US" sz="1800" dirty="0">
                        <a:effectLst/>
                        <a:latin typeface="Times New Roman" panose="02020603050405020304" pitchFamily="18" charset="0"/>
                        <a:cs typeface="Times New Roman" panose="02020603050405020304" pitchFamily="18" charset="0"/>
                      </a:endParaRPr>
                    </a:p>
                  </a:txBody>
                  <a:tcPr marL="34296" marR="34296" marT="34296" marB="34296" anchor="ctr"/>
                </a:tc>
                <a:extLst>
                  <a:ext uri="{0D108BD9-81ED-4DB2-BD59-A6C34878D82A}">
                    <a16:rowId xmlns:a16="http://schemas.microsoft.com/office/drawing/2014/main" val="1757452073"/>
                  </a:ext>
                </a:extLst>
              </a:tr>
              <a:tr h="521032">
                <a:tc>
                  <a:txBody>
                    <a:bodyPr/>
                    <a:lstStyle/>
                    <a:p>
                      <a:pPr algn="ctr" fontAlgn="ctr"/>
                      <a:r>
                        <a:rPr lang="en-IN" sz="1800">
                          <a:solidFill>
                            <a:srgbClr val="000000"/>
                          </a:solidFill>
                          <a:effectLst/>
                          <a:latin typeface="Times New Roman" panose="02020603050405020304" pitchFamily="18" charset="0"/>
                          <a:cs typeface="Times New Roman" panose="02020603050405020304" pitchFamily="18" charset="0"/>
                        </a:rPr>
                        <a:t>1</a:t>
                      </a:r>
                      <a:endParaRPr lang="en-IN" sz="1800">
                        <a:effectLst/>
                        <a:latin typeface="Times New Roman" panose="02020603050405020304" pitchFamily="18" charset="0"/>
                        <a:cs typeface="Times New Roman" panose="02020603050405020304" pitchFamily="18" charset="0"/>
                      </a:endParaRPr>
                    </a:p>
                  </a:txBody>
                  <a:tcPr marL="34296" marR="34296" marT="34296" marB="34296" anchor="ctr"/>
                </a:tc>
                <a:tc>
                  <a:txBody>
                    <a:bodyPr/>
                    <a:lstStyle/>
                    <a:p>
                      <a:pPr algn="ctr" fontAlgn="ctr"/>
                      <a:r>
                        <a:rPr lang="en-IN" sz="1800">
                          <a:solidFill>
                            <a:srgbClr val="000000"/>
                          </a:solidFill>
                          <a:effectLst/>
                          <a:latin typeface="Times New Roman" panose="02020603050405020304" pitchFamily="18" charset="0"/>
                          <a:cs typeface="Times New Roman" panose="02020603050405020304" pitchFamily="18" charset="0"/>
                        </a:rPr>
                        <a:t>1</a:t>
                      </a:r>
                      <a:endParaRPr lang="en-IN" sz="1800">
                        <a:effectLst/>
                        <a:latin typeface="Times New Roman" panose="02020603050405020304" pitchFamily="18" charset="0"/>
                        <a:cs typeface="Times New Roman" panose="02020603050405020304" pitchFamily="18" charset="0"/>
                      </a:endParaRPr>
                    </a:p>
                  </a:txBody>
                  <a:tcPr marL="34296" marR="34296" marT="34296" marB="34296" anchor="ctr"/>
                </a:tc>
                <a:tc>
                  <a:txBody>
                    <a:bodyPr/>
                    <a:lstStyle/>
                    <a:p>
                      <a:pPr algn="ctr" fontAlgn="ctr"/>
                      <a:r>
                        <a:rPr lang="en-IN" sz="1800" dirty="0">
                          <a:solidFill>
                            <a:srgbClr val="000000"/>
                          </a:solidFill>
                          <a:effectLst/>
                          <a:latin typeface="Times New Roman" panose="02020603050405020304" pitchFamily="18" charset="0"/>
                          <a:cs typeface="Times New Roman" panose="02020603050405020304" pitchFamily="18" charset="0"/>
                        </a:rPr>
                        <a:t>9-bit UART (Mode 3)</a:t>
                      </a:r>
                      <a:endParaRPr lang="en-IN" sz="1800" dirty="0">
                        <a:effectLst/>
                        <a:latin typeface="Times New Roman" panose="02020603050405020304" pitchFamily="18" charset="0"/>
                        <a:cs typeface="Times New Roman" panose="02020603050405020304" pitchFamily="18" charset="0"/>
                      </a:endParaRPr>
                    </a:p>
                  </a:txBody>
                  <a:tcPr marL="34296" marR="34296" marT="34296" marB="34296" anchor="ctr"/>
                </a:tc>
                <a:tc>
                  <a:txBody>
                    <a:bodyPr/>
                    <a:lstStyle/>
                    <a:p>
                      <a:pPr algn="l" fontAlgn="ctr"/>
                      <a:r>
                        <a:rPr lang="en-US" sz="1800" dirty="0">
                          <a:solidFill>
                            <a:srgbClr val="000000"/>
                          </a:solidFill>
                          <a:effectLst/>
                          <a:latin typeface="Times New Roman" panose="02020603050405020304" pitchFamily="18" charset="0"/>
                          <a:cs typeface="Times New Roman" panose="02020603050405020304" pitchFamily="18" charset="0"/>
                        </a:rPr>
                        <a:t>Variable (Set by Timer 1)</a:t>
                      </a:r>
                      <a:endParaRPr lang="en-US" sz="1800" dirty="0">
                        <a:effectLst/>
                        <a:latin typeface="Times New Roman" panose="02020603050405020304" pitchFamily="18" charset="0"/>
                        <a:cs typeface="Times New Roman" panose="02020603050405020304" pitchFamily="18" charset="0"/>
                      </a:endParaRPr>
                    </a:p>
                  </a:txBody>
                  <a:tcPr marL="34296" marR="34296" marT="34296" marB="34296" anchor="ctr"/>
                </a:tc>
                <a:extLst>
                  <a:ext uri="{0D108BD9-81ED-4DB2-BD59-A6C34878D82A}">
                    <a16:rowId xmlns:a16="http://schemas.microsoft.com/office/drawing/2014/main" val="1234333791"/>
                  </a:ext>
                </a:extLst>
              </a:tr>
            </a:tbl>
          </a:graphicData>
        </a:graphic>
      </p:graphicFrame>
    </p:spTree>
    <p:extLst>
      <p:ext uri="{BB962C8B-B14F-4D97-AF65-F5344CB8AC3E}">
        <p14:creationId xmlns:p14="http://schemas.microsoft.com/office/powerpoint/2010/main" val="3849818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6DB73E-84B7-44CC-9715-B4BBEE757C70}"/>
              </a:ext>
            </a:extLst>
          </p:cNvPr>
          <p:cNvSpPr>
            <a:spLocks noGrp="1"/>
          </p:cNvSpPr>
          <p:nvPr>
            <p:ph idx="1"/>
          </p:nvPr>
        </p:nvSpPr>
        <p:spPr>
          <a:xfrm>
            <a:off x="0" y="225286"/>
            <a:ext cx="12192000" cy="6632713"/>
          </a:xfrm>
        </p:spPr>
        <p:txBody>
          <a:bodyPr>
            <a:normAutofit fontScale="92500" lnSpcReduction="20000"/>
          </a:bodyPr>
          <a:lstStyle/>
          <a:p>
            <a:pPr algn="just"/>
            <a:r>
              <a:rPr lang="en-US" dirty="0"/>
              <a:t>SM2: Multiprocessor communications bit. </a:t>
            </a:r>
          </a:p>
          <a:p>
            <a:pPr lvl="1" algn="just"/>
            <a:r>
              <a:rPr lang="en-US" dirty="0"/>
              <a:t>Set/cleared by the program to enable multiprocessor communications in modes 2 and 3.</a:t>
            </a:r>
          </a:p>
          <a:p>
            <a:pPr lvl="1" algn="just"/>
            <a:r>
              <a:rPr lang="en-US" dirty="0"/>
              <a:t>When set to 1 an interrupt is generated if bit 9 of the received data is a 1; no interrupt is generated if bit 9 is a 0. </a:t>
            </a:r>
          </a:p>
          <a:p>
            <a:pPr lvl="1" algn="just"/>
            <a:r>
              <a:rPr lang="en-US" dirty="0"/>
              <a:t>If set to 1 for mode 1, no interrupt will be generated unless a valid stop bit is received.</a:t>
            </a:r>
          </a:p>
          <a:p>
            <a:pPr lvl="1" algn="just"/>
            <a:r>
              <a:rPr lang="en-US" dirty="0"/>
              <a:t>Clear to 0 if mode 0 is in use.</a:t>
            </a:r>
          </a:p>
          <a:p>
            <a:pPr algn="just"/>
            <a:r>
              <a:rPr lang="en-US" dirty="0"/>
              <a:t>REN: Receive enable bit. </a:t>
            </a:r>
          </a:p>
          <a:p>
            <a:pPr lvl="1" algn="just"/>
            <a:r>
              <a:rPr lang="en-US" dirty="0"/>
              <a:t>Set to 1 to enable reception; cleared to 0 to disable reception.</a:t>
            </a:r>
          </a:p>
          <a:p>
            <a:pPr algn="just"/>
            <a:r>
              <a:rPr lang="en-US" dirty="0"/>
              <a:t>TB8:  Transmitted bit 8. </a:t>
            </a:r>
          </a:p>
          <a:p>
            <a:pPr lvl="1" algn="just"/>
            <a:r>
              <a:rPr lang="en-US" dirty="0"/>
              <a:t>Set/cleared by the program in modes 2 and 3.</a:t>
            </a:r>
          </a:p>
          <a:p>
            <a:pPr algn="just"/>
            <a:r>
              <a:rPr lang="en-US" dirty="0"/>
              <a:t>RB8: Received bit 8. </a:t>
            </a:r>
          </a:p>
          <a:p>
            <a:pPr lvl="1" algn="just"/>
            <a:r>
              <a:rPr lang="en-US" dirty="0"/>
              <a:t>Bit 8 of received data in modes 2 and 3; stop bit in mode 1. </a:t>
            </a:r>
          </a:p>
          <a:p>
            <a:pPr lvl="1" algn="just"/>
            <a:r>
              <a:rPr lang="en-US" dirty="0"/>
              <a:t>Not used in mode 0.</a:t>
            </a:r>
          </a:p>
          <a:p>
            <a:pPr algn="just"/>
            <a:r>
              <a:rPr lang="en-US" dirty="0"/>
              <a:t>TI: Transmit Interrupt flag. </a:t>
            </a:r>
          </a:p>
          <a:p>
            <a:pPr lvl="1" algn="just"/>
            <a:r>
              <a:rPr lang="en-US" dirty="0"/>
              <a:t>Set to one at the end of bit 7 time in mode 0, and at the beginning of the stop bit for other modes. Must be cleared by the program.</a:t>
            </a:r>
          </a:p>
          <a:p>
            <a:pPr algn="just"/>
            <a:r>
              <a:rPr lang="en-US" dirty="0"/>
              <a:t>RI:  Receive Interrupt flag. </a:t>
            </a:r>
          </a:p>
          <a:p>
            <a:pPr lvl="1" algn="just"/>
            <a:r>
              <a:rPr lang="en-US" dirty="0"/>
              <a:t>Set to one at the end of bit 7 time in mode 0, and halfway through the stop bit for other moves. Must be cleared by the program.</a:t>
            </a:r>
            <a:endParaRPr lang="en-IN" dirty="0"/>
          </a:p>
        </p:txBody>
      </p:sp>
    </p:spTree>
    <p:extLst>
      <p:ext uri="{BB962C8B-B14F-4D97-AF65-F5344CB8AC3E}">
        <p14:creationId xmlns:p14="http://schemas.microsoft.com/office/powerpoint/2010/main" val="852908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5C5F3-5D31-47B2-BDEC-3A387DF106E0}"/>
              </a:ext>
            </a:extLst>
          </p:cNvPr>
          <p:cNvSpPr>
            <a:spLocks noGrp="1"/>
          </p:cNvSpPr>
          <p:nvPr>
            <p:ph type="title"/>
          </p:nvPr>
        </p:nvSpPr>
        <p:spPr/>
        <p:txBody>
          <a:bodyPr/>
          <a:lstStyle/>
          <a:p>
            <a:r>
              <a:rPr lang="en-IN" dirty="0"/>
              <a:t>SBUF (Serial Buffer Register)</a:t>
            </a:r>
          </a:p>
        </p:txBody>
      </p:sp>
      <p:sp>
        <p:nvSpPr>
          <p:cNvPr id="3" name="Content Placeholder 2">
            <a:extLst>
              <a:ext uri="{FF2B5EF4-FFF2-40B4-BE49-F238E27FC236}">
                <a16:creationId xmlns:a16="http://schemas.microsoft.com/office/drawing/2014/main" id="{7D73450D-2BA7-4A4F-969E-0B061CFDDB27}"/>
              </a:ext>
            </a:extLst>
          </p:cNvPr>
          <p:cNvSpPr>
            <a:spLocks noGrp="1"/>
          </p:cNvSpPr>
          <p:nvPr>
            <p:ph idx="1"/>
          </p:nvPr>
        </p:nvSpPr>
        <p:spPr/>
        <p:txBody>
          <a:bodyPr/>
          <a:lstStyle/>
          <a:p>
            <a:r>
              <a:rPr lang="en-US" dirty="0"/>
              <a:t>SBUF Register: For a byte of data to be transferred via the </a:t>
            </a:r>
            <a:r>
              <a:rPr lang="en-US" dirty="0" err="1"/>
              <a:t>TxD</a:t>
            </a:r>
            <a:r>
              <a:rPr lang="en-US" dirty="0"/>
              <a:t> line, it must be placed in the SBUF.</a:t>
            </a:r>
          </a:p>
          <a:p>
            <a:r>
              <a:rPr lang="en-US" dirty="0"/>
              <a:t>SBUF holds the byte of data when it is received by the MCS51’s </a:t>
            </a:r>
            <a:r>
              <a:rPr lang="en-US" dirty="0" err="1"/>
              <a:t>RxD</a:t>
            </a:r>
            <a:r>
              <a:rPr lang="en-US" dirty="0"/>
              <a:t> line.</a:t>
            </a:r>
            <a:endParaRPr lang="en-IN" dirty="0"/>
          </a:p>
        </p:txBody>
      </p:sp>
      <p:pic>
        <p:nvPicPr>
          <p:cNvPr id="4" name="Picture 3">
            <a:extLst>
              <a:ext uri="{FF2B5EF4-FFF2-40B4-BE49-F238E27FC236}">
                <a16:creationId xmlns:a16="http://schemas.microsoft.com/office/drawing/2014/main" id="{1D1AC8B5-0078-46E9-97B6-61163271DCB2}"/>
              </a:ext>
            </a:extLst>
          </p:cNvPr>
          <p:cNvPicPr>
            <a:picLocks noChangeAspect="1"/>
          </p:cNvPicPr>
          <p:nvPr/>
        </p:nvPicPr>
        <p:blipFill>
          <a:blip r:embed="rId2"/>
          <a:stretch>
            <a:fillRect/>
          </a:stretch>
        </p:blipFill>
        <p:spPr>
          <a:xfrm>
            <a:off x="2688963" y="3382618"/>
            <a:ext cx="6814074" cy="3110257"/>
          </a:xfrm>
          <a:prstGeom prst="rect">
            <a:avLst/>
          </a:prstGeom>
        </p:spPr>
      </p:pic>
    </p:spTree>
    <p:extLst>
      <p:ext uri="{BB962C8B-B14F-4D97-AF65-F5344CB8AC3E}">
        <p14:creationId xmlns:p14="http://schemas.microsoft.com/office/powerpoint/2010/main" val="4244143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F195-45A5-473F-8109-452A140A38A1}"/>
              </a:ext>
            </a:extLst>
          </p:cNvPr>
          <p:cNvSpPr>
            <a:spLocks noGrp="1"/>
          </p:cNvSpPr>
          <p:nvPr>
            <p:ph type="title"/>
          </p:nvPr>
        </p:nvSpPr>
        <p:spPr/>
        <p:txBody>
          <a:bodyPr/>
          <a:lstStyle/>
          <a:p>
            <a:r>
              <a:rPr lang="en-IN" b="1" dirty="0"/>
              <a:t>PCON (Power Control Register)</a:t>
            </a:r>
            <a:endParaRPr lang="en-IN" dirty="0"/>
          </a:p>
        </p:txBody>
      </p:sp>
      <p:graphicFrame>
        <p:nvGraphicFramePr>
          <p:cNvPr id="4" name="Content Placeholder 3">
            <a:extLst>
              <a:ext uri="{FF2B5EF4-FFF2-40B4-BE49-F238E27FC236}">
                <a16:creationId xmlns:a16="http://schemas.microsoft.com/office/drawing/2014/main" id="{21F67731-E39B-428F-9E0B-62763F4F1B87}"/>
              </a:ext>
            </a:extLst>
          </p:cNvPr>
          <p:cNvGraphicFramePr>
            <a:graphicFrameLocks noGrp="1"/>
          </p:cNvGraphicFramePr>
          <p:nvPr>
            <p:ph idx="1"/>
            <p:extLst>
              <p:ext uri="{D42A27DB-BD31-4B8C-83A1-F6EECF244321}">
                <p14:modId xmlns:p14="http://schemas.microsoft.com/office/powerpoint/2010/main" val="873711521"/>
              </p:ext>
            </p:extLst>
          </p:nvPr>
        </p:nvGraphicFramePr>
        <p:xfrm>
          <a:off x="1881083" y="1690688"/>
          <a:ext cx="7965281" cy="1185034"/>
        </p:xfrm>
        <a:graphic>
          <a:graphicData uri="http://schemas.openxmlformats.org/drawingml/2006/table">
            <a:tbl>
              <a:tblPr/>
              <a:tblGrid>
                <a:gridCol w="979514">
                  <a:extLst>
                    <a:ext uri="{9D8B030D-6E8A-4147-A177-3AD203B41FA5}">
                      <a16:colId xmlns:a16="http://schemas.microsoft.com/office/drawing/2014/main" val="1449788804"/>
                    </a:ext>
                  </a:extLst>
                </a:gridCol>
                <a:gridCol w="979514">
                  <a:extLst>
                    <a:ext uri="{9D8B030D-6E8A-4147-A177-3AD203B41FA5}">
                      <a16:colId xmlns:a16="http://schemas.microsoft.com/office/drawing/2014/main" val="4161177618"/>
                    </a:ext>
                  </a:extLst>
                </a:gridCol>
                <a:gridCol w="990279">
                  <a:extLst>
                    <a:ext uri="{9D8B030D-6E8A-4147-A177-3AD203B41FA5}">
                      <a16:colId xmlns:a16="http://schemas.microsoft.com/office/drawing/2014/main" val="3531911479"/>
                    </a:ext>
                  </a:extLst>
                </a:gridCol>
                <a:gridCol w="1001042">
                  <a:extLst>
                    <a:ext uri="{9D8B030D-6E8A-4147-A177-3AD203B41FA5}">
                      <a16:colId xmlns:a16="http://schemas.microsoft.com/office/drawing/2014/main" val="2693310001"/>
                    </a:ext>
                  </a:extLst>
                </a:gridCol>
                <a:gridCol w="1001042">
                  <a:extLst>
                    <a:ext uri="{9D8B030D-6E8A-4147-A177-3AD203B41FA5}">
                      <a16:colId xmlns:a16="http://schemas.microsoft.com/office/drawing/2014/main" val="781797769"/>
                    </a:ext>
                  </a:extLst>
                </a:gridCol>
                <a:gridCol w="1001042">
                  <a:extLst>
                    <a:ext uri="{9D8B030D-6E8A-4147-A177-3AD203B41FA5}">
                      <a16:colId xmlns:a16="http://schemas.microsoft.com/office/drawing/2014/main" val="1387298355"/>
                    </a:ext>
                  </a:extLst>
                </a:gridCol>
                <a:gridCol w="1001042">
                  <a:extLst>
                    <a:ext uri="{9D8B030D-6E8A-4147-A177-3AD203B41FA5}">
                      <a16:colId xmlns:a16="http://schemas.microsoft.com/office/drawing/2014/main" val="234571702"/>
                    </a:ext>
                  </a:extLst>
                </a:gridCol>
                <a:gridCol w="1011806">
                  <a:extLst>
                    <a:ext uri="{9D8B030D-6E8A-4147-A177-3AD203B41FA5}">
                      <a16:colId xmlns:a16="http://schemas.microsoft.com/office/drawing/2014/main" val="1570785712"/>
                    </a:ext>
                  </a:extLst>
                </a:gridCol>
              </a:tblGrid>
              <a:tr h="1185034">
                <a:tc>
                  <a:txBody>
                    <a:bodyPr/>
                    <a:lstStyle/>
                    <a:p>
                      <a:pPr algn="ctr" fontAlgn="ctr"/>
                      <a:r>
                        <a:rPr lang="en-IN" dirty="0">
                          <a:solidFill>
                            <a:srgbClr val="000000"/>
                          </a:solidFill>
                          <a:effectLst/>
                          <a:latin typeface="Times New Roman" panose="02020603050405020304" pitchFamily="18" charset="0"/>
                          <a:cs typeface="Times New Roman" panose="02020603050405020304" pitchFamily="18" charset="0"/>
                        </a:rPr>
                        <a:t>SMOD</a:t>
                      </a:r>
                      <a:endParaRPr lang="en-IN" dirty="0">
                        <a:effectLst/>
                        <a:latin typeface="Times New Roman" panose="02020603050405020304" pitchFamily="18" charset="0"/>
                        <a:cs typeface="Times New Roman" panose="02020603050405020304" pitchFamily="18"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dirty="0">
                          <a:solidFill>
                            <a:srgbClr val="000000"/>
                          </a:solidFill>
                          <a:effectLst/>
                          <a:latin typeface="Times New Roman" panose="02020603050405020304" pitchFamily="18" charset="0"/>
                          <a:cs typeface="Times New Roman" panose="02020603050405020304" pitchFamily="18" charset="0"/>
                        </a:rPr>
                        <a:t>–</a:t>
                      </a:r>
                      <a:endParaRPr lang="en-IN" dirty="0">
                        <a:effectLst/>
                        <a:latin typeface="Times New Roman" panose="02020603050405020304" pitchFamily="18" charset="0"/>
                        <a:cs typeface="Times New Roman" panose="02020603050405020304" pitchFamily="18"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dirty="0">
                          <a:solidFill>
                            <a:srgbClr val="000000"/>
                          </a:solidFill>
                          <a:effectLst/>
                          <a:latin typeface="Times New Roman" panose="02020603050405020304" pitchFamily="18" charset="0"/>
                          <a:cs typeface="Times New Roman" panose="02020603050405020304" pitchFamily="18" charset="0"/>
                        </a:rPr>
                        <a:t>–</a:t>
                      </a:r>
                      <a:endParaRPr lang="en-IN" dirty="0">
                        <a:effectLst/>
                        <a:latin typeface="Times New Roman" panose="02020603050405020304" pitchFamily="18" charset="0"/>
                        <a:cs typeface="Times New Roman" panose="02020603050405020304" pitchFamily="18"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dirty="0">
                          <a:solidFill>
                            <a:srgbClr val="000000"/>
                          </a:solidFill>
                          <a:effectLst/>
                          <a:latin typeface="Times New Roman" panose="02020603050405020304" pitchFamily="18" charset="0"/>
                          <a:cs typeface="Times New Roman" panose="02020603050405020304" pitchFamily="18" charset="0"/>
                        </a:rPr>
                        <a:t>–</a:t>
                      </a:r>
                      <a:endParaRPr lang="en-IN" dirty="0">
                        <a:effectLst/>
                        <a:latin typeface="Times New Roman" panose="02020603050405020304" pitchFamily="18" charset="0"/>
                        <a:cs typeface="Times New Roman" panose="02020603050405020304" pitchFamily="18"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dirty="0">
                          <a:solidFill>
                            <a:srgbClr val="000000"/>
                          </a:solidFill>
                          <a:effectLst/>
                          <a:latin typeface="Times New Roman" panose="02020603050405020304" pitchFamily="18" charset="0"/>
                          <a:cs typeface="Times New Roman" panose="02020603050405020304" pitchFamily="18" charset="0"/>
                        </a:rPr>
                        <a:t>GF1</a:t>
                      </a:r>
                      <a:endParaRPr lang="en-IN" dirty="0">
                        <a:effectLst/>
                        <a:latin typeface="Times New Roman" panose="02020603050405020304" pitchFamily="18" charset="0"/>
                        <a:cs typeface="Times New Roman" panose="02020603050405020304" pitchFamily="18"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dirty="0">
                          <a:solidFill>
                            <a:srgbClr val="000000"/>
                          </a:solidFill>
                          <a:effectLst/>
                          <a:latin typeface="Times New Roman" panose="02020603050405020304" pitchFamily="18" charset="0"/>
                          <a:cs typeface="Times New Roman" panose="02020603050405020304" pitchFamily="18" charset="0"/>
                        </a:rPr>
                        <a:t>GF0</a:t>
                      </a:r>
                      <a:endParaRPr lang="en-IN" dirty="0">
                        <a:effectLst/>
                        <a:latin typeface="Times New Roman" panose="02020603050405020304" pitchFamily="18" charset="0"/>
                        <a:cs typeface="Times New Roman" panose="02020603050405020304" pitchFamily="18"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dirty="0">
                          <a:solidFill>
                            <a:srgbClr val="000000"/>
                          </a:solidFill>
                          <a:effectLst/>
                          <a:latin typeface="Times New Roman" panose="02020603050405020304" pitchFamily="18" charset="0"/>
                          <a:cs typeface="Times New Roman" panose="02020603050405020304" pitchFamily="18" charset="0"/>
                        </a:rPr>
                        <a:t>PD</a:t>
                      </a:r>
                      <a:endParaRPr lang="en-IN" dirty="0">
                        <a:effectLst/>
                        <a:latin typeface="Times New Roman" panose="02020603050405020304" pitchFamily="18" charset="0"/>
                        <a:cs typeface="Times New Roman" panose="02020603050405020304" pitchFamily="18"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dirty="0">
                          <a:solidFill>
                            <a:srgbClr val="000000"/>
                          </a:solidFill>
                          <a:effectLst/>
                          <a:latin typeface="Times New Roman" panose="02020603050405020304" pitchFamily="18" charset="0"/>
                          <a:cs typeface="Times New Roman" panose="02020603050405020304" pitchFamily="18" charset="0"/>
                        </a:rPr>
                        <a:t>IDL</a:t>
                      </a:r>
                      <a:endParaRPr lang="en-IN" dirty="0">
                        <a:effectLst/>
                        <a:latin typeface="Times New Roman" panose="02020603050405020304" pitchFamily="18" charset="0"/>
                        <a:cs typeface="Times New Roman" panose="02020603050405020304" pitchFamily="18"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58741668"/>
                  </a:ext>
                </a:extLst>
              </a:tr>
            </a:tbl>
          </a:graphicData>
        </a:graphic>
      </p:graphicFrame>
      <p:sp>
        <p:nvSpPr>
          <p:cNvPr id="5" name="Rectangle 4">
            <a:extLst>
              <a:ext uri="{FF2B5EF4-FFF2-40B4-BE49-F238E27FC236}">
                <a16:creationId xmlns:a16="http://schemas.microsoft.com/office/drawing/2014/main" id="{DCE925A7-2AB0-4946-AD48-7836E70CC7AA}"/>
              </a:ext>
            </a:extLst>
          </p:cNvPr>
          <p:cNvSpPr/>
          <p:nvPr/>
        </p:nvSpPr>
        <p:spPr>
          <a:xfrm>
            <a:off x="685074" y="3076555"/>
            <a:ext cx="10651435" cy="3416320"/>
          </a:xfrm>
          <a:prstGeom prst="rect">
            <a:avLst/>
          </a:prstGeom>
        </p:spPr>
        <p:txBody>
          <a:bodyPr wrap="square">
            <a:spAutoFit/>
          </a:bodyPr>
          <a:lstStyle/>
          <a:p>
            <a:pPr marL="285750" indent="-285750" algn="just">
              <a:buFont typeface="Arial" panose="020B0604020202020204" pitchFamily="34" charset="0"/>
              <a:buChar char="•"/>
            </a:pPr>
            <a:r>
              <a:rPr lang="en-US" sz="2400" b="1" i="0" dirty="0">
                <a:solidFill>
                  <a:srgbClr val="FF0000"/>
                </a:solidFill>
                <a:effectLst/>
                <a:latin typeface="Times New Roman" panose="02020603050405020304" pitchFamily="18" charset="0"/>
                <a:cs typeface="Times New Roman" panose="02020603050405020304" pitchFamily="18" charset="0"/>
              </a:rPr>
              <a:t>SMOD:</a:t>
            </a:r>
            <a:r>
              <a:rPr lang="en-US" sz="2400" b="0" i="0" dirty="0">
                <a:solidFill>
                  <a:srgbClr val="FF0000"/>
                </a:solidFill>
                <a:effectLst/>
                <a:latin typeface="Times New Roman" panose="02020603050405020304" pitchFamily="18" charset="0"/>
                <a:cs typeface="Times New Roman" panose="02020603050405020304" pitchFamily="18" charset="0"/>
              </a:rPr>
              <a:t> Double baud rate bit. </a:t>
            </a:r>
          </a:p>
          <a:p>
            <a:pPr marL="742950" lvl="1" indent="-285750" algn="just">
              <a:buFont typeface="Arial" panose="020B0604020202020204" pitchFamily="34" charset="0"/>
              <a:buChar char="•"/>
            </a:pPr>
            <a:r>
              <a:rPr lang="en-US" sz="2400" b="0" i="0" dirty="0">
                <a:solidFill>
                  <a:srgbClr val="FF0000"/>
                </a:solidFill>
                <a:effectLst/>
                <a:latin typeface="Times New Roman" panose="02020603050405020304" pitchFamily="18" charset="0"/>
                <a:cs typeface="Times New Roman" panose="02020603050405020304" pitchFamily="18" charset="0"/>
              </a:rPr>
              <a:t>If Timer 1 is used to generate the baud rate and SMOD = 1, the baud rate is doubled when the serial port is used in modes 1, 2, or 3.</a:t>
            </a:r>
          </a:p>
          <a:p>
            <a:pPr marL="285750" indent="-285750" algn="just">
              <a:buFont typeface="Arial" panose="020B0604020202020204" pitchFamily="34" charset="0"/>
              <a:buChar char="•"/>
            </a:pPr>
            <a:r>
              <a:rPr lang="en-US" sz="2400" b="1" i="0" dirty="0">
                <a:solidFill>
                  <a:srgbClr val="FF0000"/>
                </a:solidFill>
                <a:effectLst/>
                <a:latin typeface="Times New Roman" panose="02020603050405020304" pitchFamily="18" charset="0"/>
                <a:cs typeface="Times New Roman" panose="02020603050405020304" pitchFamily="18" charset="0"/>
              </a:rPr>
              <a:t>GF1: </a:t>
            </a:r>
            <a:r>
              <a:rPr lang="en-US" sz="2400" b="0" i="0" dirty="0">
                <a:solidFill>
                  <a:srgbClr val="FF0000"/>
                </a:solidFill>
                <a:effectLst/>
                <a:latin typeface="Times New Roman" panose="02020603050405020304" pitchFamily="18" charset="0"/>
                <a:cs typeface="Times New Roman" panose="02020603050405020304" pitchFamily="18" charset="0"/>
              </a:rPr>
              <a:t>General-purpose flag bit.</a:t>
            </a:r>
          </a:p>
          <a:p>
            <a:pPr marL="285750" indent="-285750" algn="just">
              <a:buFont typeface="Arial" panose="020B0604020202020204" pitchFamily="34" charset="0"/>
              <a:buChar char="•"/>
            </a:pPr>
            <a:r>
              <a:rPr lang="en-US" sz="2400" b="1" i="0" dirty="0">
                <a:solidFill>
                  <a:srgbClr val="FF0000"/>
                </a:solidFill>
                <a:effectLst/>
                <a:latin typeface="Times New Roman" panose="02020603050405020304" pitchFamily="18" charset="0"/>
                <a:cs typeface="Times New Roman" panose="02020603050405020304" pitchFamily="18" charset="0"/>
              </a:rPr>
              <a:t>GF0:</a:t>
            </a:r>
            <a:r>
              <a:rPr lang="en-US" sz="2400" b="0" i="0" dirty="0">
                <a:solidFill>
                  <a:srgbClr val="FF0000"/>
                </a:solidFill>
                <a:effectLst/>
                <a:latin typeface="Times New Roman" panose="02020603050405020304" pitchFamily="18" charset="0"/>
                <a:cs typeface="Times New Roman" panose="02020603050405020304" pitchFamily="18" charset="0"/>
              </a:rPr>
              <a:t>  General-purpose flag bit.</a:t>
            </a:r>
          </a:p>
          <a:p>
            <a:pPr marL="285750" indent="-285750" algn="just">
              <a:buFont typeface="Arial" panose="020B0604020202020204" pitchFamily="34" charset="0"/>
              <a:buChar char="•"/>
            </a:pPr>
            <a:r>
              <a:rPr lang="en-US" sz="2400" b="1" i="0" dirty="0">
                <a:solidFill>
                  <a:srgbClr val="FF0000"/>
                </a:solidFill>
                <a:effectLst/>
                <a:latin typeface="Times New Roman" panose="02020603050405020304" pitchFamily="18" charset="0"/>
                <a:cs typeface="Times New Roman" panose="02020603050405020304" pitchFamily="18" charset="0"/>
              </a:rPr>
              <a:t>PD: </a:t>
            </a:r>
            <a:r>
              <a:rPr lang="en-US" sz="2400" b="0" i="0" dirty="0">
                <a:solidFill>
                  <a:srgbClr val="FF0000"/>
                </a:solidFill>
                <a:effectLst/>
                <a:latin typeface="Times New Roman" panose="02020603050405020304" pitchFamily="18" charset="0"/>
                <a:cs typeface="Times New Roman" panose="02020603050405020304" pitchFamily="18" charset="0"/>
              </a:rPr>
              <a:t>Power Down bit. </a:t>
            </a:r>
          </a:p>
          <a:p>
            <a:pPr marL="742950" lvl="1" indent="-285750" algn="just">
              <a:buFont typeface="Arial" panose="020B0604020202020204" pitchFamily="34" charset="0"/>
              <a:buChar char="•"/>
            </a:pPr>
            <a:r>
              <a:rPr lang="en-US" sz="2400" b="0" i="0" dirty="0">
                <a:solidFill>
                  <a:srgbClr val="FF0000"/>
                </a:solidFill>
                <a:effectLst/>
                <a:latin typeface="Times New Roman" panose="02020603050405020304" pitchFamily="18" charset="0"/>
                <a:cs typeface="Times New Roman" panose="02020603050405020304" pitchFamily="18" charset="0"/>
              </a:rPr>
              <a:t>Setting this bit activates the power-down operation in the 8051BH.</a:t>
            </a:r>
          </a:p>
          <a:p>
            <a:pPr marL="285750" indent="-285750" algn="just">
              <a:buFont typeface="Arial" panose="020B0604020202020204" pitchFamily="34" charset="0"/>
              <a:buChar char="•"/>
            </a:pPr>
            <a:r>
              <a:rPr lang="en-US" sz="2400" b="1" dirty="0">
                <a:solidFill>
                  <a:srgbClr val="FF0000"/>
                </a:solidFill>
                <a:latin typeface="Times New Roman" panose="02020603050405020304" pitchFamily="18" charset="0"/>
                <a:cs typeface="Times New Roman" panose="02020603050405020304" pitchFamily="18" charset="0"/>
              </a:rPr>
              <a:t>IDL: Idle Mode bit. Setting this bit activates the Idle Mode operation in the 8051BH.</a:t>
            </a:r>
          </a:p>
        </p:txBody>
      </p:sp>
    </p:spTree>
    <p:extLst>
      <p:ext uri="{BB962C8B-B14F-4D97-AF65-F5344CB8AC3E}">
        <p14:creationId xmlns:p14="http://schemas.microsoft.com/office/powerpoint/2010/main" val="3965855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B3995-4791-41B7-82B4-9C78F3824BCD}"/>
              </a:ext>
            </a:extLst>
          </p:cNvPr>
          <p:cNvSpPr>
            <a:spLocks noGrp="1"/>
          </p:cNvSpPr>
          <p:nvPr>
            <p:ph type="title"/>
          </p:nvPr>
        </p:nvSpPr>
        <p:spPr/>
        <p:txBody>
          <a:bodyPr/>
          <a:lstStyle/>
          <a:p>
            <a:r>
              <a:rPr lang="en-IN" dirty="0"/>
              <a:t>Initialize the UART (Configuration)</a:t>
            </a:r>
          </a:p>
        </p:txBody>
      </p:sp>
      <p:sp>
        <p:nvSpPr>
          <p:cNvPr id="3" name="Content Placeholder 2">
            <a:extLst>
              <a:ext uri="{FF2B5EF4-FFF2-40B4-BE49-F238E27FC236}">
                <a16:creationId xmlns:a16="http://schemas.microsoft.com/office/drawing/2014/main" id="{FCCC2AEE-9AB1-4163-B7DF-32C3D3C4E644}"/>
              </a:ext>
            </a:extLst>
          </p:cNvPr>
          <p:cNvSpPr>
            <a:spLocks noGrp="1"/>
          </p:cNvSpPr>
          <p:nvPr>
            <p:ph idx="1"/>
          </p:nvPr>
        </p:nvSpPr>
        <p:spPr/>
        <p:txBody>
          <a:bodyPr/>
          <a:lstStyle/>
          <a:p>
            <a:pPr marL="514350" indent="-514350">
              <a:buFont typeface="+mj-lt"/>
              <a:buAutoNum type="arabicPeriod"/>
            </a:pPr>
            <a:r>
              <a:rPr lang="en-US" dirty="0"/>
              <a:t>Configure Serial Port mode 1 or 3.</a:t>
            </a:r>
          </a:p>
          <a:p>
            <a:pPr marL="514350" indent="-514350">
              <a:buFont typeface="+mj-lt"/>
              <a:buAutoNum type="arabicPeriod"/>
            </a:pPr>
            <a:r>
              <a:rPr lang="en-US" dirty="0"/>
              <a:t>Configure Timer 1 to Timer mode 2 (8-bit auto-reload).</a:t>
            </a:r>
          </a:p>
          <a:p>
            <a:pPr marL="514350" indent="-514350">
              <a:buFont typeface="+mj-lt"/>
              <a:buAutoNum type="arabicPeriod"/>
            </a:pPr>
            <a:r>
              <a:rPr lang="en-US" dirty="0"/>
              <a:t>Set TH1 to </a:t>
            </a:r>
            <a:r>
              <a:rPr lang="en-US" dirty="0" err="1"/>
              <a:t>xxH</a:t>
            </a:r>
            <a:r>
              <a:rPr lang="en-US" dirty="0"/>
              <a:t> to reflect the correct frequency for desired baud.</a:t>
            </a:r>
          </a:p>
          <a:p>
            <a:pPr marL="514350" indent="-514350">
              <a:buFont typeface="+mj-lt"/>
              <a:buAutoNum type="arabicPeriod"/>
            </a:pPr>
            <a:r>
              <a:rPr lang="en-US" dirty="0"/>
              <a:t>Set PCON.7 (SMOD) to double the baud rate.</a:t>
            </a:r>
            <a:endParaRPr lang="en-IN" dirty="0"/>
          </a:p>
        </p:txBody>
      </p:sp>
    </p:spTree>
    <p:extLst>
      <p:ext uri="{BB962C8B-B14F-4D97-AF65-F5344CB8AC3E}">
        <p14:creationId xmlns:p14="http://schemas.microsoft.com/office/powerpoint/2010/main" val="4276961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DD42F-0D80-4DF4-BDDC-D82B1C030BB3}"/>
              </a:ext>
            </a:extLst>
          </p:cNvPr>
          <p:cNvSpPr>
            <a:spLocks noGrp="1"/>
          </p:cNvSpPr>
          <p:nvPr>
            <p:ph type="title"/>
          </p:nvPr>
        </p:nvSpPr>
        <p:spPr>
          <a:xfrm>
            <a:off x="0" y="357810"/>
            <a:ext cx="12046226" cy="1179442"/>
          </a:xfrm>
        </p:spPr>
        <p:txBody>
          <a:bodyPr>
            <a:normAutofit fontScale="90000"/>
          </a:bodyPr>
          <a:lstStyle/>
          <a:p>
            <a:pPr algn="ctr"/>
            <a:r>
              <a:rPr lang="en-US" b="1" dirty="0"/>
              <a:t>Steps to send data serially in serial port communication</a:t>
            </a:r>
            <a:br>
              <a:rPr lang="en-US" dirty="0"/>
            </a:br>
            <a:endParaRPr lang="en-IN" dirty="0"/>
          </a:p>
        </p:txBody>
      </p:sp>
      <p:sp>
        <p:nvSpPr>
          <p:cNvPr id="3" name="Content Placeholder 2">
            <a:extLst>
              <a:ext uri="{FF2B5EF4-FFF2-40B4-BE49-F238E27FC236}">
                <a16:creationId xmlns:a16="http://schemas.microsoft.com/office/drawing/2014/main" id="{19C8FF54-C81E-4FDE-9479-6CB5FB31DABA}"/>
              </a:ext>
            </a:extLst>
          </p:cNvPr>
          <p:cNvSpPr>
            <a:spLocks noGrp="1"/>
          </p:cNvSpPr>
          <p:nvPr>
            <p:ph idx="1"/>
          </p:nvPr>
        </p:nvSpPr>
        <p:spPr>
          <a:xfrm>
            <a:off x="278295" y="1099930"/>
            <a:ext cx="11661913" cy="5633624"/>
          </a:xfrm>
        </p:spPr>
        <p:txBody>
          <a:bodyPr>
            <a:normAutofit lnSpcReduction="10000"/>
          </a:bodyPr>
          <a:lstStyle/>
          <a:p>
            <a:pPr marL="0" indent="0">
              <a:buNone/>
            </a:pPr>
            <a:r>
              <a:rPr lang="en-US" dirty="0"/>
              <a:t> </a:t>
            </a:r>
          </a:p>
          <a:p>
            <a:pPr marL="514350" indent="-514350" algn="just">
              <a:buFont typeface="+mj-lt"/>
              <a:buAutoNum type="arabicPeriod"/>
            </a:pPr>
            <a:r>
              <a:rPr lang="en-US" dirty="0"/>
              <a:t>Set baud rate by loading TMOD register with the value 20H; this indicates timer 1 in mode 2 (8-bit auto-reload) to set baud rate.</a:t>
            </a:r>
          </a:p>
          <a:p>
            <a:pPr marL="514350" indent="-514350" algn="just">
              <a:buFont typeface="+mj-lt"/>
              <a:buAutoNum type="arabicPeriod"/>
            </a:pPr>
            <a:r>
              <a:rPr lang="en-US" dirty="0"/>
              <a:t>The TH1 is loaded with proper values to set baud rate for serial data transfer.</a:t>
            </a:r>
          </a:p>
          <a:p>
            <a:pPr marL="514350" indent="-514350" algn="just">
              <a:buFont typeface="+mj-lt"/>
              <a:buAutoNum type="arabicPeriod"/>
            </a:pPr>
            <a:r>
              <a:rPr lang="en-US" dirty="0"/>
              <a:t>The SCON register is loaded with the value 50H, indicating serial mode 1, where an 8-bit data is framed with start and stop bits.</a:t>
            </a:r>
          </a:p>
          <a:p>
            <a:pPr marL="514350" indent="-514350" algn="just">
              <a:buFont typeface="+mj-lt"/>
              <a:buAutoNum type="arabicPeriod"/>
            </a:pPr>
            <a:r>
              <a:rPr lang="en-US" dirty="0"/>
              <a:t>TR1 is set to 1 to start timer 1.</a:t>
            </a:r>
          </a:p>
          <a:p>
            <a:pPr marL="514350" indent="-514350" algn="just">
              <a:buFont typeface="+mj-lt"/>
              <a:buAutoNum type="arabicPeriod"/>
            </a:pPr>
            <a:r>
              <a:rPr lang="en-US" dirty="0"/>
              <a:t>Transmit Interrupt(TI) is cleared by CLR TI instruction.</a:t>
            </a:r>
          </a:p>
          <a:p>
            <a:pPr marL="514350" indent="-514350" algn="just">
              <a:buFont typeface="+mj-lt"/>
              <a:buAutoNum type="arabicPeriod"/>
            </a:pPr>
            <a:r>
              <a:rPr lang="en-US" dirty="0"/>
              <a:t>The character byte to be transferred serially is written into SBUF register.</a:t>
            </a:r>
          </a:p>
          <a:p>
            <a:pPr marL="514350" indent="-514350" algn="just">
              <a:buFont typeface="+mj-lt"/>
              <a:buAutoNum type="arabicPeriod"/>
            </a:pPr>
            <a:r>
              <a:rPr lang="en-US" dirty="0"/>
              <a:t>The TI flag bit is monitored to see if the character has been transferred completely.</a:t>
            </a:r>
          </a:p>
          <a:p>
            <a:pPr marL="514350" indent="-514350" algn="just">
              <a:buFont typeface="+mj-lt"/>
              <a:buAutoNum type="arabicPeriod"/>
            </a:pPr>
            <a:r>
              <a:rPr lang="en-US" dirty="0"/>
              <a:t>To transfer the next byte, go to step 5.</a:t>
            </a:r>
          </a:p>
          <a:p>
            <a:pPr marL="0" indent="0">
              <a:buNone/>
            </a:pPr>
            <a:endParaRPr lang="en-IN" dirty="0"/>
          </a:p>
        </p:txBody>
      </p:sp>
    </p:spTree>
    <p:extLst>
      <p:ext uri="{BB962C8B-B14F-4D97-AF65-F5344CB8AC3E}">
        <p14:creationId xmlns:p14="http://schemas.microsoft.com/office/powerpoint/2010/main" val="82665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DD42F-0D80-4DF4-BDDC-D82B1C030BB3}"/>
              </a:ext>
            </a:extLst>
          </p:cNvPr>
          <p:cNvSpPr>
            <a:spLocks noGrp="1"/>
          </p:cNvSpPr>
          <p:nvPr>
            <p:ph type="title"/>
          </p:nvPr>
        </p:nvSpPr>
        <p:spPr>
          <a:xfrm>
            <a:off x="0" y="357810"/>
            <a:ext cx="12046226" cy="1179442"/>
          </a:xfrm>
        </p:spPr>
        <p:txBody>
          <a:bodyPr>
            <a:normAutofit fontScale="90000"/>
          </a:bodyPr>
          <a:lstStyle/>
          <a:p>
            <a:pPr algn="ctr"/>
            <a:r>
              <a:rPr lang="en-US" b="1" dirty="0"/>
              <a:t>Steps to receive data serially in serial port communication</a:t>
            </a:r>
            <a:br>
              <a:rPr lang="en-US" dirty="0"/>
            </a:br>
            <a:endParaRPr lang="en-IN" dirty="0"/>
          </a:p>
        </p:txBody>
      </p:sp>
      <p:sp>
        <p:nvSpPr>
          <p:cNvPr id="3" name="Content Placeholder 2">
            <a:extLst>
              <a:ext uri="{FF2B5EF4-FFF2-40B4-BE49-F238E27FC236}">
                <a16:creationId xmlns:a16="http://schemas.microsoft.com/office/drawing/2014/main" id="{19C8FF54-C81E-4FDE-9479-6CB5FB31DABA}"/>
              </a:ext>
            </a:extLst>
          </p:cNvPr>
          <p:cNvSpPr>
            <a:spLocks noGrp="1"/>
          </p:cNvSpPr>
          <p:nvPr>
            <p:ph idx="1"/>
          </p:nvPr>
        </p:nvSpPr>
        <p:spPr>
          <a:xfrm>
            <a:off x="278295" y="1099930"/>
            <a:ext cx="11661913" cy="5633624"/>
          </a:xfrm>
        </p:spPr>
        <p:txBody>
          <a:bodyPr>
            <a:normAutofit lnSpcReduction="10000"/>
          </a:bodyPr>
          <a:lstStyle/>
          <a:p>
            <a:pPr marL="0" indent="0">
              <a:buNone/>
            </a:pPr>
            <a:r>
              <a:rPr lang="en-US" dirty="0"/>
              <a:t> </a:t>
            </a:r>
          </a:p>
          <a:p>
            <a:pPr marL="514350" indent="-514350" algn="just">
              <a:buFont typeface="+mj-lt"/>
              <a:buAutoNum type="arabicPeriod"/>
            </a:pPr>
            <a:r>
              <a:rPr lang="en-US" dirty="0"/>
              <a:t>Set baud rate by loading TMOD register with the value 20H; this indicates setting of timer 1 in mode 2 (8-bit auto-reload) to set baud rate.</a:t>
            </a:r>
          </a:p>
          <a:p>
            <a:pPr marL="514350" indent="-514350" algn="just">
              <a:buFont typeface="+mj-lt"/>
              <a:buAutoNum type="arabicPeriod"/>
            </a:pPr>
            <a:r>
              <a:rPr lang="en-US" dirty="0"/>
              <a:t>The TH1 is loaded with proper values to set baud rate for serial data transfer.</a:t>
            </a:r>
          </a:p>
          <a:p>
            <a:pPr marL="514350" indent="-514350" algn="just">
              <a:buFont typeface="+mj-lt"/>
              <a:buAutoNum type="arabicPeriod"/>
            </a:pPr>
            <a:r>
              <a:rPr lang="en-US" dirty="0"/>
              <a:t>The SCON register is loaded with the value 50H, indicating serial mode 1, where an 8-bit data is framed with start and stop bits.</a:t>
            </a:r>
          </a:p>
          <a:p>
            <a:pPr marL="514350" indent="-514350" algn="just">
              <a:buFont typeface="+mj-lt"/>
              <a:buAutoNum type="arabicPeriod"/>
            </a:pPr>
            <a:r>
              <a:rPr lang="en-US" dirty="0"/>
              <a:t>TR1 is set to 1 to start timer 1.</a:t>
            </a:r>
          </a:p>
          <a:p>
            <a:pPr marL="514350" indent="-514350" algn="just">
              <a:buFont typeface="+mj-lt"/>
              <a:buAutoNum type="arabicPeriod"/>
            </a:pPr>
            <a:r>
              <a:rPr lang="en-US" dirty="0"/>
              <a:t>Receive Interrupt(RI) is cleared by CLR RI instruction.</a:t>
            </a:r>
          </a:p>
          <a:p>
            <a:pPr marL="514350" indent="-514350" algn="just">
              <a:buFont typeface="+mj-lt"/>
              <a:buAutoNum type="arabicPeriod"/>
            </a:pPr>
            <a:r>
              <a:rPr lang="en-US" dirty="0"/>
              <a:t>The RI flag bit is monitored to see if an entire character has been received yet.</a:t>
            </a:r>
          </a:p>
          <a:p>
            <a:pPr marL="514350" indent="-514350" algn="just">
              <a:buFont typeface="+mj-lt"/>
              <a:buAutoNum type="arabicPeriod"/>
            </a:pPr>
            <a:r>
              <a:rPr lang="en-US" dirty="0"/>
              <a:t> When RI is raised, SBUF has the byte, its contents are moved into a safe place.</a:t>
            </a:r>
          </a:p>
          <a:p>
            <a:pPr marL="514350" indent="-514350" algn="just">
              <a:buFont typeface="+mj-lt"/>
              <a:buAutoNum type="arabicPeriod"/>
            </a:pPr>
            <a:r>
              <a:rPr lang="en-US" dirty="0"/>
              <a:t>To transfer the next byte, go to step 5.</a:t>
            </a:r>
          </a:p>
          <a:p>
            <a:pPr marL="0" indent="0">
              <a:buNone/>
            </a:pPr>
            <a:endParaRPr lang="en-IN" dirty="0"/>
          </a:p>
        </p:txBody>
      </p:sp>
    </p:spTree>
    <p:extLst>
      <p:ext uri="{BB962C8B-B14F-4D97-AF65-F5344CB8AC3E}">
        <p14:creationId xmlns:p14="http://schemas.microsoft.com/office/powerpoint/2010/main" val="2361413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A7D99C-75F3-4653-B0F2-B496AF5B1A2B}"/>
              </a:ext>
            </a:extLst>
          </p:cNvPr>
          <p:cNvPicPr>
            <a:picLocks noChangeAspect="1"/>
          </p:cNvPicPr>
          <p:nvPr/>
        </p:nvPicPr>
        <p:blipFill>
          <a:blip r:embed="rId2"/>
          <a:stretch>
            <a:fillRect/>
          </a:stretch>
        </p:blipFill>
        <p:spPr>
          <a:xfrm>
            <a:off x="1071324" y="489206"/>
            <a:ext cx="10049351" cy="2307003"/>
          </a:xfrm>
          <a:prstGeom prst="rect">
            <a:avLst/>
          </a:prstGeom>
        </p:spPr>
      </p:pic>
      <p:pic>
        <p:nvPicPr>
          <p:cNvPr id="5" name="Picture 4">
            <a:extLst>
              <a:ext uri="{FF2B5EF4-FFF2-40B4-BE49-F238E27FC236}">
                <a16:creationId xmlns:a16="http://schemas.microsoft.com/office/drawing/2014/main" id="{5E9E55FE-19D4-4F38-A462-417F84F626EB}"/>
              </a:ext>
            </a:extLst>
          </p:cNvPr>
          <p:cNvPicPr>
            <a:picLocks noChangeAspect="1"/>
          </p:cNvPicPr>
          <p:nvPr/>
        </p:nvPicPr>
        <p:blipFill>
          <a:blip r:embed="rId3"/>
          <a:stretch>
            <a:fillRect/>
          </a:stretch>
        </p:blipFill>
        <p:spPr>
          <a:xfrm>
            <a:off x="1071324" y="2796209"/>
            <a:ext cx="10465415" cy="3572585"/>
          </a:xfrm>
          <a:prstGeom prst="rect">
            <a:avLst/>
          </a:prstGeom>
        </p:spPr>
      </p:pic>
    </p:spTree>
    <p:extLst>
      <p:ext uri="{BB962C8B-B14F-4D97-AF65-F5344CB8AC3E}">
        <p14:creationId xmlns:p14="http://schemas.microsoft.com/office/powerpoint/2010/main" val="2410216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941894-71DF-4510-806B-5CD7179BB255}"/>
              </a:ext>
            </a:extLst>
          </p:cNvPr>
          <p:cNvSpPr/>
          <p:nvPr/>
        </p:nvSpPr>
        <p:spPr>
          <a:xfrm>
            <a:off x="304799" y="212035"/>
            <a:ext cx="11542643" cy="6494085"/>
          </a:xfrm>
          <a:prstGeom prst="rect">
            <a:avLst/>
          </a:prstGeom>
        </p:spPr>
        <p:txBody>
          <a:bodyPr wrap="square">
            <a:spAutoFit/>
          </a:bodyPr>
          <a:lstStyle/>
          <a:p>
            <a:pPr algn="just"/>
            <a:r>
              <a:rPr lang="en-US" sz="3200" dirty="0">
                <a:latin typeface="Times New Roman" panose="02020603050405020304" pitchFamily="18" charset="0"/>
              </a:rPr>
              <a:t>1. Find the TH1 value (in both decimal and hex ) to set the baud rate to each of the following. (a) 9600 (b) 4800 if SMOD=1. Assume </a:t>
            </a:r>
            <a:r>
              <a:rPr lang="en-IN" sz="3200" dirty="0">
                <a:latin typeface="Times New Roman" panose="02020603050405020304" pitchFamily="18" charset="0"/>
              </a:rPr>
              <a:t>that XTAL 11.0592 MHz</a:t>
            </a:r>
          </a:p>
          <a:p>
            <a:pPr algn="just"/>
            <a:r>
              <a:rPr lang="en-IN" sz="3200" b="1" dirty="0">
                <a:latin typeface="Times New Roman" panose="02020603050405020304" pitchFamily="18" charset="0"/>
              </a:rPr>
              <a:t>Solution:</a:t>
            </a:r>
          </a:p>
          <a:p>
            <a:pPr algn="just"/>
            <a:r>
              <a:rPr lang="en-US" sz="3200" dirty="0">
                <a:latin typeface="Times New Roman" panose="02020603050405020304" pitchFamily="18" charset="0"/>
              </a:rPr>
              <a:t>With XTAL = 11.0592 and SMOD = 1, </a:t>
            </a:r>
          </a:p>
          <a:p>
            <a:pPr algn="just"/>
            <a:r>
              <a:rPr lang="en-US" sz="3200" dirty="0">
                <a:latin typeface="Times New Roman" panose="02020603050405020304" pitchFamily="18" charset="0"/>
              </a:rPr>
              <a:t>		we have timer frequency = </a:t>
            </a:r>
            <a:r>
              <a:rPr lang="en-IN" sz="3200" dirty="0">
                <a:latin typeface="Times New Roman" panose="02020603050405020304" pitchFamily="18" charset="0"/>
              </a:rPr>
              <a:t>57,600 Hz.</a:t>
            </a:r>
          </a:p>
          <a:p>
            <a:pPr algn="just"/>
            <a:r>
              <a:rPr lang="en-US" sz="3200" dirty="0">
                <a:latin typeface="Times New Roman" panose="02020603050405020304" pitchFamily="18" charset="0"/>
              </a:rPr>
              <a:t>(a) 57600 / 9600 = 6; so TH1 = -6 or TH1 = FAH</a:t>
            </a:r>
          </a:p>
          <a:p>
            <a:pPr algn="just"/>
            <a:r>
              <a:rPr lang="en-US" sz="3200" dirty="0">
                <a:latin typeface="Times New Roman" panose="02020603050405020304" pitchFamily="18" charset="0"/>
              </a:rPr>
              <a:t>(b) 57600 / 4800 = 12; so TH1 = -12 or TH1 = F4H </a:t>
            </a:r>
          </a:p>
          <a:p>
            <a:pPr algn="just"/>
            <a:r>
              <a:rPr lang="en-US" sz="3200" dirty="0">
                <a:latin typeface="Times New Roman" panose="02020603050405020304" pitchFamily="18" charset="0"/>
              </a:rPr>
              <a:t>2. Find the TH1 value (in both decimal and hex ) to set the baud rate to each of the following. (a) 9600 (b) 4800 if SMOD=0. Assume </a:t>
            </a:r>
            <a:r>
              <a:rPr lang="en-IN" sz="3200" dirty="0">
                <a:latin typeface="Times New Roman" panose="02020603050405020304" pitchFamily="18" charset="0"/>
              </a:rPr>
              <a:t>that XTAL 11.0592 MHz</a:t>
            </a:r>
          </a:p>
          <a:p>
            <a:pPr algn="just"/>
            <a:r>
              <a:rPr lang="en-US" sz="3200" dirty="0">
                <a:latin typeface="Times New Roman" panose="02020603050405020304" pitchFamily="18" charset="0"/>
              </a:rPr>
              <a:t>(a) 28800 / 9600 = ?; so TH1 = ?</a:t>
            </a:r>
          </a:p>
          <a:p>
            <a:pPr algn="just"/>
            <a:r>
              <a:rPr lang="en-US" sz="3200" dirty="0">
                <a:latin typeface="Times New Roman" panose="02020603050405020304" pitchFamily="18" charset="0"/>
              </a:rPr>
              <a:t>(b) 28800 / 4800 = ?; so TH1 = ?</a:t>
            </a:r>
            <a:endParaRPr lang="en-IN" sz="3200" dirty="0"/>
          </a:p>
        </p:txBody>
      </p:sp>
    </p:spTree>
    <p:extLst>
      <p:ext uri="{BB962C8B-B14F-4D97-AF65-F5344CB8AC3E}">
        <p14:creationId xmlns:p14="http://schemas.microsoft.com/office/powerpoint/2010/main" val="15734934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F35D8-5B51-482F-BAA3-23764980F03F}"/>
              </a:ext>
            </a:extLst>
          </p:cNvPr>
          <p:cNvSpPr>
            <a:spLocks noGrp="1"/>
          </p:cNvSpPr>
          <p:nvPr>
            <p:ph type="title"/>
          </p:nvPr>
        </p:nvSpPr>
        <p:spPr>
          <a:xfrm>
            <a:off x="838200" y="0"/>
            <a:ext cx="10515600" cy="1325563"/>
          </a:xfrm>
        </p:spPr>
        <p:txBody>
          <a:bodyPr/>
          <a:lstStyle/>
          <a:p>
            <a:r>
              <a:rPr lang="en-US" dirty="0"/>
              <a:t>Write a C program for 8051 to </a:t>
            </a:r>
            <a:r>
              <a:rPr lang="en-US" dirty="0">
                <a:highlight>
                  <a:srgbClr val="FFFF00"/>
                </a:highlight>
              </a:rPr>
              <a:t>transfer</a:t>
            </a:r>
            <a:r>
              <a:rPr lang="en-US" dirty="0"/>
              <a:t> the letter “A” serially at 4800 baud continuously.</a:t>
            </a:r>
            <a:endParaRPr lang="en-IN" dirty="0"/>
          </a:p>
        </p:txBody>
      </p:sp>
      <p:sp>
        <p:nvSpPr>
          <p:cNvPr id="3" name="Content Placeholder 2">
            <a:extLst>
              <a:ext uri="{FF2B5EF4-FFF2-40B4-BE49-F238E27FC236}">
                <a16:creationId xmlns:a16="http://schemas.microsoft.com/office/drawing/2014/main" id="{505304F0-7407-4765-9C07-DCC59F94A570}"/>
              </a:ext>
            </a:extLst>
          </p:cNvPr>
          <p:cNvSpPr>
            <a:spLocks noGrp="1"/>
          </p:cNvSpPr>
          <p:nvPr>
            <p:ph idx="1"/>
          </p:nvPr>
        </p:nvSpPr>
        <p:spPr>
          <a:xfrm>
            <a:off x="2769704" y="1497840"/>
            <a:ext cx="7540487" cy="5360159"/>
          </a:xfrm>
        </p:spPr>
        <p:txBody>
          <a:bodyPr>
            <a:normAutofit fontScale="47500" lnSpcReduction="20000"/>
          </a:bodyPr>
          <a:lstStyle/>
          <a:p>
            <a:pPr marL="0" indent="0">
              <a:lnSpc>
                <a:spcPct val="120000"/>
              </a:lnSpc>
              <a:buNone/>
            </a:pPr>
            <a:r>
              <a:rPr lang="en-IN" sz="5100" dirty="0"/>
              <a:t>#include &lt;reg51.h&gt;</a:t>
            </a:r>
          </a:p>
          <a:p>
            <a:pPr marL="0" indent="0">
              <a:lnSpc>
                <a:spcPct val="120000"/>
              </a:lnSpc>
              <a:buNone/>
            </a:pPr>
            <a:r>
              <a:rPr lang="en-IN" sz="5100" dirty="0"/>
              <a:t>void main(void){</a:t>
            </a:r>
          </a:p>
          <a:p>
            <a:pPr marL="0" indent="0">
              <a:lnSpc>
                <a:spcPct val="120000"/>
              </a:lnSpc>
              <a:buNone/>
            </a:pPr>
            <a:r>
              <a:rPr lang="en-IN" sz="5100" dirty="0">
                <a:highlight>
                  <a:srgbClr val="FFFF00"/>
                </a:highlight>
              </a:rPr>
              <a:t>TMOD=0x20; 	//use Timer 1, mode 2</a:t>
            </a:r>
          </a:p>
          <a:p>
            <a:pPr marL="0" indent="0">
              <a:lnSpc>
                <a:spcPct val="120000"/>
              </a:lnSpc>
              <a:buNone/>
            </a:pPr>
            <a:r>
              <a:rPr lang="en-IN" sz="5100" dirty="0">
                <a:highlight>
                  <a:srgbClr val="FFFF00"/>
                </a:highlight>
              </a:rPr>
              <a:t>TH1=0xFA; 		//4800 baud rate</a:t>
            </a:r>
          </a:p>
          <a:p>
            <a:pPr marL="0" indent="0">
              <a:lnSpc>
                <a:spcPct val="120000"/>
              </a:lnSpc>
              <a:buNone/>
            </a:pPr>
            <a:r>
              <a:rPr lang="en-IN" sz="5100" dirty="0">
                <a:highlight>
                  <a:srgbClr val="FFFF00"/>
                </a:highlight>
              </a:rPr>
              <a:t>SCON=0x50;</a:t>
            </a:r>
          </a:p>
          <a:p>
            <a:pPr marL="0" indent="0">
              <a:lnSpc>
                <a:spcPct val="120000"/>
              </a:lnSpc>
              <a:buNone/>
            </a:pPr>
            <a:r>
              <a:rPr lang="en-IN" sz="5100" dirty="0">
                <a:highlight>
                  <a:srgbClr val="FFFF00"/>
                </a:highlight>
              </a:rPr>
              <a:t>TR1=1;		// start timer</a:t>
            </a:r>
          </a:p>
          <a:p>
            <a:pPr marL="0" indent="0">
              <a:lnSpc>
                <a:spcPct val="120000"/>
              </a:lnSpc>
              <a:buNone/>
            </a:pPr>
            <a:r>
              <a:rPr lang="en-IN" sz="5100" dirty="0"/>
              <a:t>while (1) {</a:t>
            </a:r>
          </a:p>
          <a:p>
            <a:pPr marL="0" indent="0">
              <a:lnSpc>
                <a:spcPct val="120000"/>
              </a:lnSpc>
              <a:buNone/>
            </a:pPr>
            <a:r>
              <a:rPr lang="en-IN" sz="5100" dirty="0"/>
              <a:t>SBUF=‘A’; 		//place value in buffer</a:t>
            </a:r>
          </a:p>
          <a:p>
            <a:pPr marL="0" indent="0">
              <a:lnSpc>
                <a:spcPct val="120000"/>
              </a:lnSpc>
              <a:buNone/>
            </a:pPr>
            <a:r>
              <a:rPr lang="en-IN" sz="5100" dirty="0">
                <a:highlight>
                  <a:srgbClr val="FFFF00"/>
                </a:highlight>
              </a:rPr>
              <a:t>while (TI==0);</a:t>
            </a:r>
          </a:p>
          <a:p>
            <a:pPr marL="0" indent="0">
              <a:lnSpc>
                <a:spcPct val="120000"/>
              </a:lnSpc>
              <a:buNone/>
            </a:pPr>
            <a:r>
              <a:rPr lang="en-IN" sz="5100" dirty="0">
                <a:highlight>
                  <a:srgbClr val="FFFF00"/>
                </a:highlight>
              </a:rPr>
              <a:t>TI=0;}</a:t>
            </a:r>
          </a:p>
          <a:p>
            <a:pPr marL="0" indent="0">
              <a:buNone/>
            </a:pPr>
            <a:r>
              <a:rPr lang="en-IN" sz="5100" dirty="0"/>
              <a:t>}</a:t>
            </a:r>
            <a:endParaRPr lang="en-IN" dirty="0"/>
          </a:p>
        </p:txBody>
      </p:sp>
    </p:spTree>
    <p:extLst>
      <p:ext uri="{BB962C8B-B14F-4D97-AF65-F5344CB8AC3E}">
        <p14:creationId xmlns:p14="http://schemas.microsoft.com/office/powerpoint/2010/main" val="3133754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1AB80-ADD2-4D74-84C4-EE240E3D053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A17896F-CC81-467D-9871-722D727330CB}"/>
              </a:ext>
            </a:extLst>
          </p:cNvPr>
          <p:cNvSpPr>
            <a:spLocks noGrp="1"/>
          </p:cNvSpPr>
          <p:nvPr>
            <p:ph idx="1"/>
          </p:nvPr>
        </p:nvSpPr>
        <p:spPr/>
        <p:txBody>
          <a:bodyPr/>
          <a:lstStyle/>
          <a:p>
            <a:r>
              <a:rPr lang="en-US" dirty="0"/>
              <a:t>8051 has two Timers/Counters</a:t>
            </a:r>
          </a:p>
          <a:p>
            <a:r>
              <a:rPr lang="en-US" dirty="0"/>
              <a:t>Timer0/Counter0 and Timer1/Counter1</a:t>
            </a:r>
          </a:p>
          <a:p>
            <a:r>
              <a:rPr lang="en-US" dirty="0"/>
              <a:t>Both timer/counter is sixteen-bit Timer/Counter</a:t>
            </a:r>
          </a:p>
          <a:p>
            <a:endParaRPr lang="en-IN" dirty="0"/>
          </a:p>
        </p:txBody>
      </p:sp>
    </p:spTree>
    <p:extLst>
      <p:ext uri="{BB962C8B-B14F-4D97-AF65-F5344CB8AC3E}">
        <p14:creationId xmlns:p14="http://schemas.microsoft.com/office/powerpoint/2010/main" val="3342498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D5392-F28A-4990-A7EA-92B6AC7D2D65}"/>
              </a:ext>
            </a:extLst>
          </p:cNvPr>
          <p:cNvSpPr>
            <a:spLocks noGrp="1"/>
          </p:cNvSpPr>
          <p:nvPr>
            <p:ph type="title"/>
          </p:nvPr>
        </p:nvSpPr>
        <p:spPr>
          <a:xfrm>
            <a:off x="172277" y="365125"/>
            <a:ext cx="11781183" cy="1325563"/>
          </a:xfrm>
        </p:spPr>
        <p:txBody>
          <a:bodyPr>
            <a:normAutofit fontScale="90000"/>
          </a:bodyPr>
          <a:lstStyle/>
          <a:p>
            <a:r>
              <a:rPr lang="en-US" dirty="0"/>
              <a:t>Write an 8051 C program to </a:t>
            </a:r>
            <a:r>
              <a:rPr lang="en-US" dirty="0">
                <a:highlight>
                  <a:srgbClr val="FFFF00"/>
                </a:highlight>
              </a:rPr>
              <a:t>transfer</a:t>
            </a:r>
            <a:r>
              <a:rPr lang="en-US" dirty="0"/>
              <a:t> the message “YES” serially at 9600 baud, 8-bit data, 1 stop bit. Do this continuously.</a:t>
            </a:r>
            <a:endParaRPr lang="en-IN" dirty="0"/>
          </a:p>
        </p:txBody>
      </p:sp>
      <p:sp>
        <p:nvSpPr>
          <p:cNvPr id="4" name="Rectangle 3">
            <a:extLst>
              <a:ext uri="{FF2B5EF4-FFF2-40B4-BE49-F238E27FC236}">
                <a16:creationId xmlns:a16="http://schemas.microsoft.com/office/drawing/2014/main" id="{165F85E4-7CD2-4B81-AA9C-BE2B04AC92E7}"/>
              </a:ext>
            </a:extLst>
          </p:cNvPr>
          <p:cNvSpPr/>
          <p:nvPr/>
        </p:nvSpPr>
        <p:spPr>
          <a:xfrm>
            <a:off x="477079" y="1828153"/>
            <a:ext cx="6056242" cy="4893647"/>
          </a:xfrm>
          <a:prstGeom prst="rect">
            <a:avLst/>
          </a:prstGeom>
        </p:spPr>
        <p:txBody>
          <a:bodyPr wrap="square">
            <a:spAutoFit/>
          </a:bodyPr>
          <a:lstStyle/>
          <a:p>
            <a:r>
              <a:rPr lang="en-IN" sz="2400" b="0" i="0" dirty="0">
                <a:solidFill>
                  <a:srgbClr val="FF0000"/>
                </a:solidFill>
                <a:effectLst/>
                <a:latin typeface="Times New Roman" panose="02020603050405020304" pitchFamily="18" charset="0"/>
                <a:cs typeface="Times New Roman" panose="02020603050405020304" pitchFamily="18" charset="0"/>
              </a:rPr>
              <a:t>#include &lt;reg51.h&gt;</a:t>
            </a:r>
          </a:p>
          <a:p>
            <a:r>
              <a:rPr lang="en-IN" sz="2400" b="0" i="0" dirty="0">
                <a:solidFill>
                  <a:srgbClr val="FF0000"/>
                </a:solidFill>
                <a:effectLst/>
                <a:latin typeface="Times New Roman" panose="02020603050405020304" pitchFamily="18" charset="0"/>
                <a:cs typeface="Times New Roman" panose="02020603050405020304" pitchFamily="18" charset="0"/>
              </a:rPr>
              <a:t>void </a:t>
            </a:r>
            <a:r>
              <a:rPr lang="en-IN" sz="2400" b="0" i="0" dirty="0" err="1">
                <a:solidFill>
                  <a:srgbClr val="FF0000"/>
                </a:solidFill>
                <a:effectLst/>
                <a:latin typeface="Times New Roman" panose="02020603050405020304" pitchFamily="18" charset="0"/>
                <a:cs typeface="Times New Roman" panose="02020603050405020304" pitchFamily="18" charset="0"/>
              </a:rPr>
              <a:t>SerTx</a:t>
            </a:r>
            <a:r>
              <a:rPr lang="en-IN" sz="2400" b="0" i="0" dirty="0">
                <a:solidFill>
                  <a:srgbClr val="FF0000"/>
                </a:solidFill>
                <a:effectLst/>
                <a:latin typeface="Times New Roman" panose="02020603050405020304" pitchFamily="18" charset="0"/>
                <a:cs typeface="Times New Roman" panose="02020603050405020304" pitchFamily="18" charset="0"/>
              </a:rPr>
              <a:t>(unsigned char);</a:t>
            </a:r>
          </a:p>
          <a:p>
            <a:r>
              <a:rPr lang="en-IN" sz="2400" b="0" i="0" dirty="0">
                <a:solidFill>
                  <a:srgbClr val="FF0000"/>
                </a:solidFill>
                <a:effectLst/>
                <a:latin typeface="Times New Roman" panose="02020603050405020304" pitchFamily="18" charset="0"/>
                <a:cs typeface="Times New Roman" panose="02020603050405020304" pitchFamily="18" charset="0"/>
              </a:rPr>
              <a:t>void main(void){</a:t>
            </a:r>
          </a:p>
          <a:p>
            <a:r>
              <a:rPr lang="en-IN" sz="2400" b="0" i="0" dirty="0">
                <a:solidFill>
                  <a:srgbClr val="FF0000"/>
                </a:solidFill>
                <a:effectLst/>
                <a:highlight>
                  <a:srgbClr val="FFFF00"/>
                </a:highlight>
                <a:latin typeface="Times New Roman" panose="02020603050405020304" pitchFamily="18" charset="0"/>
                <a:cs typeface="Times New Roman" panose="02020603050405020304" pitchFamily="18" charset="0"/>
              </a:rPr>
              <a:t>TMOD=0x20; 	//use Timer 1, mode 2</a:t>
            </a:r>
          </a:p>
          <a:p>
            <a:r>
              <a:rPr lang="en-IN" sz="2400" b="0" i="0" dirty="0">
                <a:solidFill>
                  <a:srgbClr val="FF0000"/>
                </a:solidFill>
                <a:effectLst/>
                <a:highlight>
                  <a:srgbClr val="FFFF00"/>
                </a:highlight>
                <a:latin typeface="Times New Roman" panose="02020603050405020304" pitchFamily="18" charset="0"/>
                <a:cs typeface="Times New Roman" panose="02020603050405020304" pitchFamily="18" charset="0"/>
              </a:rPr>
              <a:t>TH1=0xFD; 		//9600 baud rate</a:t>
            </a:r>
          </a:p>
          <a:p>
            <a:r>
              <a:rPr lang="en-IN" sz="2400" b="0" i="0" dirty="0">
                <a:solidFill>
                  <a:srgbClr val="FF0000"/>
                </a:solidFill>
                <a:effectLst/>
                <a:highlight>
                  <a:srgbClr val="FFFF00"/>
                </a:highlight>
                <a:latin typeface="Times New Roman" panose="02020603050405020304" pitchFamily="18" charset="0"/>
                <a:cs typeface="Times New Roman" panose="02020603050405020304" pitchFamily="18" charset="0"/>
              </a:rPr>
              <a:t>SCON=0x50;</a:t>
            </a:r>
          </a:p>
          <a:p>
            <a:r>
              <a:rPr lang="en-IN" sz="2400" b="0" i="0" dirty="0">
                <a:solidFill>
                  <a:srgbClr val="FF0000"/>
                </a:solidFill>
                <a:effectLst/>
                <a:highlight>
                  <a:srgbClr val="FFFF00"/>
                </a:highlight>
                <a:latin typeface="Times New Roman" panose="02020603050405020304" pitchFamily="18" charset="0"/>
                <a:cs typeface="Times New Roman" panose="02020603050405020304" pitchFamily="18" charset="0"/>
              </a:rPr>
              <a:t>TR1=1; </a:t>
            </a:r>
            <a:r>
              <a:rPr lang="en-IN" sz="2400" b="0" i="0" dirty="0">
                <a:solidFill>
                  <a:srgbClr val="FF0000"/>
                </a:solidFill>
                <a:effectLst/>
                <a:latin typeface="Times New Roman" panose="02020603050405020304" pitchFamily="18" charset="0"/>
                <a:cs typeface="Times New Roman" panose="02020603050405020304" pitchFamily="18" charset="0"/>
              </a:rPr>
              <a:t>		</a:t>
            </a:r>
            <a:r>
              <a:rPr lang="en-IN" sz="2400" b="0" i="0" dirty="0">
                <a:solidFill>
                  <a:srgbClr val="FF0000"/>
                </a:solidFill>
                <a:effectLst/>
                <a:highlight>
                  <a:srgbClr val="FFFF00"/>
                </a:highlight>
                <a:latin typeface="Times New Roman" panose="02020603050405020304" pitchFamily="18" charset="0"/>
                <a:cs typeface="Times New Roman" panose="02020603050405020304" pitchFamily="18" charset="0"/>
              </a:rPr>
              <a:t>//start timer</a:t>
            </a:r>
          </a:p>
          <a:p>
            <a:r>
              <a:rPr lang="en-IN" sz="2400" b="0" i="0" dirty="0">
                <a:solidFill>
                  <a:srgbClr val="FF0000"/>
                </a:solidFill>
                <a:effectLst/>
                <a:latin typeface="Times New Roman" panose="02020603050405020304" pitchFamily="18" charset="0"/>
                <a:cs typeface="Times New Roman" panose="02020603050405020304" pitchFamily="18" charset="0"/>
              </a:rPr>
              <a:t>while (1) {</a:t>
            </a:r>
          </a:p>
          <a:p>
            <a:r>
              <a:rPr lang="en-IN" sz="2400" b="0" i="0" dirty="0" err="1">
                <a:solidFill>
                  <a:srgbClr val="FF0000"/>
                </a:solidFill>
                <a:effectLst/>
                <a:latin typeface="Times New Roman" panose="02020603050405020304" pitchFamily="18" charset="0"/>
                <a:cs typeface="Times New Roman" panose="02020603050405020304" pitchFamily="18" charset="0"/>
              </a:rPr>
              <a:t>SerTx</a:t>
            </a:r>
            <a:r>
              <a:rPr lang="en-IN" sz="2400" b="0" i="0" dirty="0">
                <a:solidFill>
                  <a:srgbClr val="FF0000"/>
                </a:solidFill>
                <a:effectLst/>
                <a:latin typeface="Times New Roman" panose="02020603050405020304" pitchFamily="18" charset="0"/>
                <a:cs typeface="Times New Roman" panose="02020603050405020304" pitchFamily="18" charset="0"/>
              </a:rPr>
              <a:t>(‘Y’);</a:t>
            </a:r>
          </a:p>
          <a:p>
            <a:r>
              <a:rPr lang="en-IN" sz="2400" b="0" i="0" dirty="0" err="1">
                <a:solidFill>
                  <a:srgbClr val="FF0000"/>
                </a:solidFill>
                <a:effectLst/>
                <a:latin typeface="Times New Roman" panose="02020603050405020304" pitchFamily="18" charset="0"/>
                <a:cs typeface="Times New Roman" panose="02020603050405020304" pitchFamily="18" charset="0"/>
              </a:rPr>
              <a:t>SerTx</a:t>
            </a:r>
            <a:r>
              <a:rPr lang="en-IN" sz="2400" b="0" i="0" dirty="0">
                <a:solidFill>
                  <a:srgbClr val="FF0000"/>
                </a:solidFill>
                <a:effectLst/>
                <a:latin typeface="Times New Roman" panose="02020603050405020304" pitchFamily="18" charset="0"/>
                <a:cs typeface="Times New Roman" panose="02020603050405020304" pitchFamily="18" charset="0"/>
              </a:rPr>
              <a:t>(‘E’);</a:t>
            </a:r>
          </a:p>
          <a:p>
            <a:r>
              <a:rPr lang="en-IN" sz="2400" b="0" i="0" dirty="0" err="1">
                <a:solidFill>
                  <a:srgbClr val="FF0000"/>
                </a:solidFill>
                <a:effectLst/>
                <a:latin typeface="Times New Roman" panose="02020603050405020304" pitchFamily="18" charset="0"/>
                <a:cs typeface="Times New Roman" panose="02020603050405020304" pitchFamily="18" charset="0"/>
              </a:rPr>
              <a:t>SerTx</a:t>
            </a:r>
            <a:r>
              <a:rPr lang="en-IN" sz="2400" b="0" i="0" dirty="0">
                <a:solidFill>
                  <a:srgbClr val="FF0000"/>
                </a:solidFill>
                <a:effectLst/>
                <a:latin typeface="Times New Roman" panose="02020603050405020304" pitchFamily="18" charset="0"/>
                <a:cs typeface="Times New Roman" panose="02020603050405020304" pitchFamily="18" charset="0"/>
              </a:rPr>
              <a:t>(‘S’);</a:t>
            </a:r>
          </a:p>
          <a:p>
            <a:r>
              <a:rPr lang="en-IN" sz="2400" b="0" i="0" dirty="0">
                <a:solidFill>
                  <a:srgbClr val="FF0000"/>
                </a:solidFill>
                <a:effectLst/>
                <a:latin typeface="Times New Roman" panose="02020603050405020304" pitchFamily="18" charset="0"/>
                <a:cs typeface="Times New Roman" panose="02020603050405020304" pitchFamily="18" charset="0"/>
              </a:rPr>
              <a:t>}</a:t>
            </a:r>
          </a:p>
          <a:p>
            <a:r>
              <a:rPr lang="en-IN" sz="2400" b="0" i="0" dirty="0">
                <a:solidFill>
                  <a:srgbClr val="FF0000"/>
                </a:solidFill>
                <a:effectLst/>
                <a:latin typeface="Times New Roman" panose="02020603050405020304" pitchFamily="18" charset="0"/>
                <a:cs typeface="Times New Roman" panose="02020603050405020304" pitchFamily="18" charset="0"/>
              </a:rPr>
              <a:t>}</a:t>
            </a:r>
            <a:endParaRPr lang="en-IN" b="0" i="0" dirty="0">
              <a:solidFill>
                <a:srgbClr val="FF0000"/>
              </a:solidFill>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FD62106-A20B-4D63-AF05-C0A4E882F173}"/>
              </a:ext>
            </a:extLst>
          </p:cNvPr>
          <p:cNvSpPr/>
          <p:nvPr/>
        </p:nvSpPr>
        <p:spPr>
          <a:xfrm>
            <a:off x="7156174" y="1828153"/>
            <a:ext cx="4797286" cy="2677656"/>
          </a:xfrm>
          <a:prstGeom prst="rect">
            <a:avLst/>
          </a:prstGeom>
        </p:spPr>
        <p:txBody>
          <a:bodyPr wrap="square">
            <a:spAutoFit/>
          </a:bodyPr>
          <a:lstStyle/>
          <a:p>
            <a:r>
              <a:rPr lang="en-US" sz="2400" b="0" i="0" dirty="0">
                <a:solidFill>
                  <a:srgbClr val="FF0000"/>
                </a:solidFill>
                <a:effectLst/>
                <a:latin typeface="Times New Roman" panose="02020603050405020304" pitchFamily="18" charset="0"/>
                <a:cs typeface="Times New Roman" panose="02020603050405020304" pitchFamily="18" charset="0"/>
              </a:rPr>
              <a:t>void </a:t>
            </a:r>
            <a:r>
              <a:rPr lang="en-US" sz="2400" b="0" i="0" dirty="0" err="1">
                <a:solidFill>
                  <a:srgbClr val="FF0000"/>
                </a:solidFill>
                <a:effectLst/>
                <a:latin typeface="Times New Roman" panose="02020603050405020304" pitchFamily="18" charset="0"/>
                <a:cs typeface="Times New Roman" panose="02020603050405020304" pitchFamily="18" charset="0"/>
              </a:rPr>
              <a:t>SerTx</a:t>
            </a:r>
            <a:r>
              <a:rPr lang="en-US" sz="2400" b="0" i="0" dirty="0">
                <a:solidFill>
                  <a:srgbClr val="FF0000"/>
                </a:solidFill>
                <a:effectLst/>
                <a:latin typeface="Times New Roman" panose="02020603050405020304" pitchFamily="18" charset="0"/>
                <a:cs typeface="Times New Roman" panose="02020603050405020304" pitchFamily="18" charset="0"/>
              </a:rPr>
              <a:t>(unsigned char x){</a:t>
            </a:r>
          </a:p>
          <a:p>
            <a:r>
              <a:rPr lang="en-US" sz="2400" b="0" i="0" dirty="0">
                <a:solidFill>
                  <a:srgbClr val="FF0000"/>
                </a:solidFill>
                <a:effectLst/>
                <a:latin typeface="Times New Roman" panose="02020603050405020304" pitchFamily="18" charset="0"/>
                <a:cs typeface="Times New Roman" panose="02020603050405020304" pitchFamily="18" charset="0"/>
              </a:rPr>
              <a:t>SBUF=x; </a:t>
            </a:r>
          </a:p>
          <a:p>
            <a:r>
              <a:rPr lang="en-US" sz="2400" dirty="0">
                <a:solidFill>
                  <a:srgbClr val="FF0000"/>
                </a:solidFill>
                <a:latin typeface="Times New Roman" panose="02020603050405020304" pitchFamily="18" charset="0"/>
                <a:cs typeface="Times New Roman" panose="02020603050405020304" pitchFamily="18" charset="0"/>
              </a:rPr>
              <a:t>		</a:t>
            </a:r>
            <a:r>
              <a:rPr lang="en-US" sz="2400" b="0" i="0" dirty="0">
                <a:solidFill>
                  <a:srgbClr val="FF0000"/>
                </a:solidFill>
                <a:effectLst/>
                <a:latin typeface="Times New Roman" panose="02020603050405020304" pitchFamily="18" charset="0"/>
                <a:cs typeface="Times New Roman" panose="02020603050405020304" pitchFamily="18" charset="0"/>
              </a:rPr>
              <a:t>//place value in buffer</a:t>
            </a:r>
          </a:p>
          <a:p>
            <a:r>
              <a:rPr lang="en-US" sz="2400" b="0" i="0" dirty="0">
                <a:solidFill>
                  <a:srgbClr val="FF0000"/>
                </a:solidFill>
                <a:effectLst/>
                <a:highlight>
                  <a:srgbClr val="FFFF00"/>
                </a:highlight>
                <a:latin typeface="Times New Roman" panose="02020603050405020304" pitchFamily="18" charset="0"/>
                <a:cs typeface="Times New Roman" panose="02020603050405020304" pitchFamily="18" charset="0"/>
              </a:rPr>
              <a:t>while (TI==0); </a:t>
            </a:r>
          </a:p>
          <a:p>
            <a:r>
              <a:rPr lang="en-US" sz="2400" dirty="0">
                <a:solidFill>
                  <a:srgbClr val="FF0000"/>
                </a:solidFill>
                <a:highlight>
                  <a:srgbClr val="FFFF00"/>
                </a:highlight>
                <a:latin typeface="Times New Roman" panose="02020603050405020304" pitchFamily="18" charset="0"/>
                <a:cs typeface="Times New Roman" panose="02020603050405020304" pitchFamily="18" charset="0"/>
              </a:rPr>
              <a:t>		</a:t>
            </a:r>
            <a:r>
              <a:rPr lang="en-US" sz="2400" b="0" i="0" dirty="0">
                <a:solidFill>
                  <a:srgbClr val="FF0000"/>
                </a:solidFill>
                <a:effectLst/>
                <a:highlight>
                  <a:srgbClr val="FFFF00"/>
                </a:highlight>
                <a:latin typeface="Times New Roman" panose="02020603050405020304" pitchFamily="18" charset="0"/>
                <a:cs typeface="Times New Roman" panose="02020603050405020304" pitchFamily="18" charset="0"/>
              </a:rPr>
              <a:t>//wait until transmitted</a:t>
            </a:r>
          </a:p>
          <a:p>
            <a:r>
              <a:rPr lang="en-US" sz="2400" b="0" i="0" dirty="0">
                <a:solidFill>
                  <a:srgbClr val="FF0000"/>
                </a:solidFill>
                <a:effectLst/>
                <a:highlight>
                  <a:srgbClr val="FFFF00"/>
                </a:highlight>
                <a:latin typeface="Times New Roman" panose="02020603050405020304" pitchFamily="18" charset="0"/>
                <a:cs typeface="Times New Roman" panose="02020603050405020304" pitchFamily="18" charset="0"/>
              </a:rPr>
              <a:t>TI=0;</a:t>
            </a:r>
          </a:p>
          <a:p>
            <a:r>
              <a:rPr lang="en-US" sz="2400" b="0" i="0" dirty="0">
                <a:solidFill>
                  <a:srgbClr val="FF000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4614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ED5A2-5075-40C1-AB83-A05C3AD4BDF5}"/>
              </a:ext>
            </a:extLst>
          </p:cNvPr>
          <p:cNvSpPr>
            <a:spLocks noGrp="1"/>
          </p:cNvSpPr>
          <p:nvPr>
            <p:ph type="title"/>
          </p:nvPr>
        </p:nvSpPr>
        <p:spPr>
          <a:xfrm>
            <a:off x="106017" y="1"/>
            <a:ext cx="11767931" cy="1690688"/>
          </a:xfrm>
        </p:spPr>
        <p:txBody>
          <a:bodyPr>
            <a:normAutofit fontScale="90000"/>
          </a:bodyPr>
          <a:lstStyle/>
          <a:p>
            <a:r>
              <a:rPr lang="en-US" dirty="0"/>
              <a:t>Program the 8051 in C to </a:t>
            </a:r>
            <a:r>
              <a:rPr lang="en-US" dirty="0">
                <a:highlight>
                  <a:srgbClr val="FFFF00"/>
                </a:highlight>
              </a:rPr>
              <a:t>receive</a:t>
            </a:r>
            <a:r>
              <a:rPr lang="en-US" dirty="0"/>
              <a:t> bytes of data serially and put them in P1. Set the baud rate at 4800; use 8-bit data, and 1 stop bit.</a:t>
            </a:r>
            <a:endParaRPr lang="en-IN" dirty="0"/>
          </a:p>
        </p:txBody>
      </p:sp>
      <p:sp>
        <p:nvSpPr>
          <p:cNvPr id="4" name="Rectangle 3">
            <a:extLst>
              <a:ext uri="{FF2B5EF4-FFF2-40B4-BE49-F238E27FC236}">
                <a16:creationId xmlns:a16="http://schemas.microsoft.com/office/drawing/2014/main" id="{CF41073D-5173-4913-B228-A402844F51CD}"/>
              </a:ext>
            </a:extLst>
          </p:cNvPr>
          <p:cNvSpPr/>
          <p:nvPr/>
        </p:nvSpPr>
        <p:spPr>
          <a:xfrm>
            <a:off x="251791" y="2314594"/>
            <a:ext cx="5486401" cy="3539430"/>
          </a:xfrm>
          <a:prstGeom prst="rect">
            <a:avLst/>
          </a:prstGeom>
        </p:spPr>
        <p:txBody>
          <a:bodyPr wrap="square">
            <a:spAutoFit/>
          </a:bodyPr>
          <a:lstStyle/>
          <a:p>
            <a:r>
              <a:rPr lang="en-IN" sz="2800" b="0" i="0" dirty="0">
                <a:solidFill>
                  <a:srgbClr val="FF0000"/>
                </a:solidFill>
                <a:effectLst/>
                <a:latin typeface="Times New Roman" panose="02020603050405020304" pitchFamily="18" charset="0"/>
                <a:cs typeface="Times New Roman" panose="02020603050405020304" pitchFamily="18" charset="0"/>
              </a:rPr>
              <a:t>#include &lt;reg51.h&gt;</a:t>
            </a:r>
          </a:p>
          <a:p>
            <a:r>
              <a:rPr lang="en-IN" sz="2800" b="0" i="0" dirty="0">
                <a:solidFill>
                  <a:srgbClr val="FF0000"/>
                </a:solidFill>
                <a:effectLst/>
                <a:latin typeface="Times New Roman" panose="02020603050405020304" pitchFamily="18" charset="0"/>
                <a:cs typeface="Times New Roman" panose="02020603050405020304" pitchFamily="18" charset="0"/>
              </a:rPr>
              <a:t>void main(void){</a:t>
            </a:r>
          </a:p>
          <a:p>
            <a:r>
              <a:rPr lang="en-IN" sz="2800" b="0" i="0" dirty="0">
                <a:solidFill>
                  <a:srgbClr val="FF0000"/>
                </a:solidFill>
                <a:effectLst/>
                <a:latin typeface="Times New Roman" panose="02020603050405020304" pitchFamily="18" charset="0"/>
                <a:cs typeface="Times New Roman" panose="02020603050405020304" pitchFamily="18" charset="0"/>
              </a:rPr>
              <a:t>unsigned char </a:t>
            </a:r>
            <a:r>
              <a:rPr lang="en-IN" sz="2800" b="0" i="0" dirty="0" err="1">
                <a:solidFill>
                  <a:srgbClr val="FF0000"/>
                </a:solidFill>
                <a:effectLst/>
                <a:latin typeface="Times New Roman" panose="02020603050405020304" pitchFamily="18" charset="0"/>
                <a:cs typeface="Times New Roman" panose="02020603050405020304" pitchFamily="18" charset="0"/>
              </a:rPr>
              <a:t>mybyte</a:t>
            </a:r>
            <a:r>
              <a:rPr lang="en-IN" sz="2800" b="0" i="0" dirty="0">
                <a:solidFill>
                  <a:srgbClr val="FF0000"/>
                </a:solidFill>
                <a:effectLst/>
                <a:latin typeface="Times New Roman" panose="02020603050405020304" pitchFamily="18" charset="0"/>
                <a:cs typeface="Times New Roman" panose="02020603050405020304" pitchFamily="18" charset="0"/>
              </a:rPr>
              <a:t>;</a:t>
            </a:r>
          </a:p>
          <a:p>
            <a:r>
              <a:rPr lang="en-IN" sz="2800" b="0" i="0" dirty="0">
                <a:solidFill>
                  <a:srgbClr val="FF0000"/>
                </a:solidFill>
                <a:effectLst/>
                <a:highlight>
                  <a:srgbClr val="FFFF00"/>
                </a:highlight>
                <a:latin typeface="Times New Roman" panose="02020603050405020304" pitchFamily="18" charset="0"/>
                <a:cs typeface="Times New Roman" panose="02020603050405020304" pitchFamily="18" charset="0"/>
              </a:rPr>
              <a:t>TMOD=0x20; //use Timer 1, mode 2</a:t>
            </a:r>
          </a:p>
          <a:p>
            <a:r>
              <a:rPr lang="en-IN" sz="2800" b="0" i="0" dirty="0">
                <a:solidFill>
                  <a:srgbClr val="FF0000"/>
                </a:solidFill>
                <a:effectLst/>
                <a:highlight>
                  <a:srgbClr val="FFFF00"/>
                </a:highlight>
                <a:latin typeface="Times New Roman" panose="02020603050405020304" pitchFamily="18" charset="0"/>
                <a:cs typeface="Times New Roman" panose="02020603050405020304" pitchFamily="18" charset="0"/>
              </a:rPr>
              <a:t>TH1=0xFA; //4800 baud rate</a:t>
            </a:r>
          </a:p>
          <a:p>
            <a:r>
              <a:rPr lang="en-IN" sz="2800" b="0" i="0" dirty="0">
                <a:solidFill>
                  <a:srgbClr val="FF0000"/>
                </a:solidFill>
                <a:effectLst/>
                <a:highlight>
                  <a:srgbClr val="FFFF00"/>
                </a:highlight>
                <a:latin typeface="Times New Roman" panose="02020603050405020304" pitchFamily="18" charset="0"/>
                <a:cs typeface="Times New Roman" panose="02020603050405020304" pitchFamily="18" charset="0"/>
              </a:rPr>
              <a:t>SCON=0x50;</a:t>
            </a:r>
          </a:p>
          <a:p>
            <a:r>
              <a:rPr lang="en-IN" sz="2800" b="0" i="0" dirty="0">
                <a:solidFill>
                  <a:srgbClr val="FF0000"/>
                </a:solidFill>
                <a:effectLst/>
                <a:highlight>
                  <a:srgbClr val="FFFF00"/>
                </a:highlight>
                <a:latin typeface="Times New Roman" panose="02020603050405020304" pitchFamily="18" charset="0"/>
                <a:cs typeface="Times New Roman" panose="02020603050405020304" pitchFamily="18" charset="0"/>
              </a:rPr>
              <a:t>TR1=1; //start timer</a:t>
            </a:r>
          </a:p>
          <a:p>
            <a:r>
              <a:rPr lang="en-IN" sz="2800" b="0" i="0" dirty="0">
                <a:solidFill>
                  <a:srgbClr val="FF0000"/>
                </a:solidFill>
                <a:effectLst/>
                <a:latin typeface="Times New Roman" panose="02020603050405020304" pitchFamily="18" charset="0"/>
                <a:cs typeface="Times New Roman" panose="02020603050405020304" pitchFamily="18" charset="0"/>
              </a:rPr>
              <a:t>while (1) { //repeat forever</a:t>
            </a:r>
          </a:p>
        </p:txBody>
      </p:sp>
      <p:sp>
        <p:nvSpPr>
          <p:cNvPr id="5" name="Rectangle 4">
            <a:extLst>
              <a:ext uri="{FF2B5EF4-FFF2-40B4-BE49-F238E27FC236}">
                <a16:creationId xmlns:a16="http://schemas.microsoft.com/office/drawing/2014/main" id="{53C2FFBC-2074-433C-BA0E-F80C6D384C8F}"/>
              </a:ext>
            </a:extLst>
          </p:cNvPr>
          <p:cNvSpPr/>
          <p:nvPr/>
        </p:nvSpPr>
        <p:spPr>
          <a:xfrm>
            <a:off x="6652591" y="2314594"/>
            <a:ext cx="4850296" cy="2677656"/>
          </a:xfrm>
          <a:prstGeom prst="rect">
            <a:avLst/>
          </a:prstGeom>
        </p:spPr>
        <p:txBody>
          <a:bodyPr wrap="square">
            <a:spAutoFit/>
          </a:bodyPr>
          <a:lstStyle/>
          <a:p>
            <a:r>
              <a:rPr lang="en-US" sz="2800" b="0" i="0" dirty="0">
                <a:solidFill>
                  <a:srgbClr val="FF0000"/>
                </a:solidFill>
                <a:effectLst/>
                <a:highlight>
                  <a:srgbClr val="FFFF00"/>
                </a:highlight>
                <a:latin typeface="Times New Roman" panose="02020603050405020304" pitchFamily="18" charset="0"/>
                <a:cs typeface="Times New Roman" panose="02020603050405020304" pitchFamily="18" charset="0"/>
              </a:rPr>
              <a:t>while (RI==0); //wait to receive</a:t>
            </a:r>
          </a:p>
          <a:p>
            <a:r>
              <a:rPr lang="en-US" sz="2800" b="0" i="0" dirty="0" err="1">
                <a:solidFill>
                  <a:srgbClr val="FF0000"/>
                </a:solidFill>
                <a:effectLst/>
                <a:latin typeface="Times New Roman" panose="02020603050405020304" pitchFamily="18" charset="0"/>
                <a:cs typeface="Times New Roman" panose="02020603050405020304" pitchFamily="18" charset="0"/>
              </a:rPr>
              <a:t>mybyte</a:t>
            </a:r>
            <a:r>
              <a:rPr lang="en-US" sz="2800" b="0" i="0" dirty="0">
                <a:solidFill>
                  <a:srgbClr val="FF0000"/>
                </a:solidFill>
                <a:effectLst/>
                <a:latin typeface="Times New Roman" panose="02020603050405020304" pitchFamily="18" charset="0"/>
                <a:cs typeface="Times New Roman" panose="02020603050405020304" pitchFamily="18" charset="0"/>
              </a:rPr>
              <a:t>=SBUF; //save value</a:t>
            </a:r>
          </a:p>
          <a:p>
            <a:r>
              <a:rPr lang="en-US" sz="2800" b="0" i="0" dirty="0">
                <a:solidFill>
                  <a:srgbClr val="FF0000"/>
                </a:solidFill>
                <a:effectLst/>
                <a:latin typeface="Times New Roman" panose="02020603050405020304" pitchFamily="18" charset="0"/>
                <a:cs typeface="Times New Roman" panose="02020603050405020304" pitchFamily="18" charset="0"/>
              </a:rPr>
              <a:t>P1=</a:t>
            </a:r>
            <a:r>
              <a:rPr lang="en-US" sz="2800" b="0" i="0" dirty="0" err="1">
                <a:solidFill>
                  <a:srgbClr val="FF0000"/>
                </a:solidFill>
                <a:effectLst/>
                <a:latin typeface="Times New Roman" panose="02020603050405020304" pitchFamily="18" charset="0"/>
                <a:cs typeface="Times New Roman" panose="02020603050405020304" pitchFamily="18" charset="0"/>
              </a:rPr>
              <a:t>mybyte</a:t>
            </a:r>
            <a:r>
              <a:rPr lang="en-US" sz="2800" b="0" i="0" dirty="0">
                <a:solidFill>
                  <a:srgbClr val="FF0000"/>
                </a:solidFill>
                <a:effectLst/>
                <a:latin typeface="Times New Roman" panose="02020603050405020304" pitchFamily="18" charset="0"/>
                <a:cs typeface="Times New Roman" panose="02020603050405020304" pitchFamily="18" charset="0"/>
              </a:rPr>
              <a:t>; //write value to port</a:t>
            </a:r>
          </a:p>
          <a:p>
            <a:r>
              <a:rPr lang="en-US" sz="2800" b="0" i="0" dirty="0">
                <a:solidFill>
                  <a:srgbClr val="FF0000"/>
                </a:solidFill>
                <a:effectLst/>
                <a:highlight>
                  <a:srgbClr val="FFFF00"/>
                </a:highlight>
                <a:latin typeface="Times New Roman" panose="02020603050405020304" pitchFamily="18" charset="0"/>
                <a:cs typeface="Times New Roman" panose="02020603050405020304" pitchFamily="18" charset="0"/>
              </a:rPr>
              <a:t>RI=0;</a:t>
            </a:r>
          </a:p>
          <a:p>
            <a:r>
              <a:rPr lang="en-US" sz="2800" b="0" i="0" dirty="0">
                <a:solidFill>
                  <a:srgbClr val="FF0000"/>
                </a:solidFill>
                <a:effectLst/>
                <a:latin typeface="Times New Roman" panose="02020603050405020304" pitchFamily="18" charset="0"/>
                <a:cs typeface="Times New Roman" panose="02020603050405020304" pitchFamily="18" charset="0"/>
              </a:rPr>
              <a:t>}</a:t>
            </a:r>
          </a:p>
          <a:p>
            <a:r>
              <a:rPr lang="en-US" sz="2800" b="0" i="0" dirty="0">
                <a:solidFill>
                  <a:srgbClr val="FF000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60315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0A99A9-6EF6-41A3-89A4-1AD1DD6740CB}"/>
              </a:ext>
            </a:extLst>
          </p:cNvPr>
          <p:cNvSpPr>
            <a:spLocks noGrp="1"/>
          </p:cNvSpPr>
          <p:nvPr>
            <p:ph idx="1"/>
          </p:nvPr>
        </p:nvSpPr>
        <p:spPr>
          <a:xfrm>
            <a:off x="371061" y="437322"/>
            <a:ext cx="10982739" cy="5739641"/>
          </a:xfrm>
        </p:spPr>
        <p:txBody>
          <a:bodyPr/>
          <a:lstStyle/>
          <a:p>
            <a:pPr marL="0" indent="0" algn="just">
              <a:buNone/>
            </a:pPr>
            <a:r>
              <a:rPr lang="en-US" dirty="0"/>
              <a:t>Write an 8051 C Program to send the two messages “Normal Speed” and “High Speed” to the serial port. Assuming that SW is connected to pin P2.0, monitor its status and set the baud rate as follows:</a:t>
            </a:r>
          </a:p>
          <a:p>
            <a:pPr marL="0" indent="0">
              <a:buNone/>
            </a:pPr>
            <a:r>
              <a:rPr lang="en-US" dirty="0"/>
              <a:t>SW = 0-  28,800 baud rate</a:t>
            </a:r>
          </a:p>
          <a:p>
            <a:pPr marL="0" indent="0">
              <a:buNone/>
            </a:pPr>
            <a:r>
              <a:rPr lang="en-US" dirty="0"/>
              <a:t>SW = 1- 56K baud rate</a:t>
            </a:r>
          </a:p>
          <a:p>
            <a:pPr marL="0" indent="0">
              <a:buNone/>
            </a:pPr>
            <a:r>
              <a:rPr lang="en-US" dirty="0"/>
              <a:t>Assume that XTAL = 11.0592 MHz for both cases.</a:t>
            </a:r>
          </a:p>
          <a:p>
            <a:pPr marL="0" indent="0">
              <a:buNone/>
            </a:pPr>
            <a:endParaRPr lang="en-IN" dirty="0"/>
          </a:p>
        </p:txBody>
      </p:sp>
    </p:spTree>
    <p:extLst>
      <p:ext uri="{BB962C8B-B14F-4D97-AF65-F5344CB8AC3E}">
        <p14:creationId xmlns:p14="http://schemas.microsoft.com/office/powerpoint/2010/main" val="3245364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157E85-7D58-4E4D-80E5-BD81D96B04A4}"/>
              </a:ext>
            </a:extLst>
          </p:cNvPr>
          <p:cNvSpPr/>
          <p:nvPr/>
        </p:nvSpPr>
        <p:spPr>
          <a:xfrm>
            <a:off x="464919" y="445393"/>
            <a:ext cx="5538318" cy="4524315"/>
          </a:xfrm>
          <a:prstGeom prst="rect">
            <a:avLst/>
          </a:prstGeom>
        </p:spPr>
        <p:txBody>
          <a:bodyPr wrap="square">
            <a:spAutoFit/>
          </a:bodyPr>
          <a:lstStyle/>
          <a:p>
            <a:r>
              <a:rPr lang="en-IN" sz="2400" b="0" i="0" dirty="0">
                <a:solidFill>
                  <a:srgbClr val="373D3F"/>
                </a:solidFill>
                <a:effectLst/>
                <a:latin typeface="Times New Roman" panose="02020603050405020304" pitchFamily="18" charset="0"/>
                <a:cs typeface="Times New Roman" panose="02020603050405020304" pitchFamily="18" charset="0"/>
              </a:rPr>
              <a:t>#include &lt;reg51.h&gt;</a:t>
            </a:r>
          </a:p>
          <a:p>
            <a:r>
              <a:rPr lang="en-IN" sz="2400" b="0" i="0" dirty="0">
                <a:solidFill>
                  <a:srgbClr val="373D3F"/>
                </a:solidFill>
                <a:effectLst/>
                <a:latin typeface="Times New Roman" panose="02020603050405020304" pitchFamily="18" charset="0"/>
                <a:cs typeface="Times New Roman" panose="02020603050405020304" pitchFamily="18" charset="0"/>
              </a:rPr>
              <a:t> </a:t>
            </a:r>
          </a:p>
          <a:p>
            <a:r>
              <a:rPr lang="en-IN" sz="2400" b="0" i="0" dirty="0" err="1">
                <a:solidFill>
                  <a:srgbClr val="373D3F"/>
                </a:solidFill>
                <a:effectLst/>
                <a:latin typeface="Times New Roman" panose="02020603050405020304" pitchFamily="18" charset="0"/>
                <a:cs typeface="Times New Roman" panose="02020603050405020304" pitchFamily="18" charset="0"/>
              </a:rPr>
              <a:t>sbit</a:t>
            </a:r>
            <a:r>
              <a:rPr lang="en-IN" sz="2400" b="0" i="0" dirty="0">
                <a:solidFill>
                  <a:srgbClr val="373D3F"/>
                </a:solidFill>
                <a:effectLst/>
                <a:latin typeface="Times New Roman" panose="02020603050405020304" pitchFamily="18" charset="0"/>
                <a:cs typeface="Times New Roman" panose="02020603050405020304" pitchFamily="18" charset="0"/>
              </a:rPr>
              <a:t> MYSW=P2^0; //input switch</a:t>
            </a:r>
          </a:p>
          <a:p>
            <a:r>
              <a:rPr lang="en-IN" sz="2400" b="0" i="0" dirty="0">
                <a:solidFill>
                  <a:srgbClr val="373D3F"/>
                </a:solidFill>
                <a:effectLst/>
                <a:latin typeface="Times New Roman" panose="02020603050405020304" pitchFamily="18" charset="0"/>
                <a:cs typeface="Times New Roman" panose="02020603050405020304" pitchFamily="18" charset="0"/>
              </a:rPr>
              <a:t>void main(void){</a:t>
            </a:r>
          </a:p>
          <a:p>
            <a:r>
              <a:rPr lang="en-IN" sz="2400" b="0" i="0" dirty="0">
                <a:solidFill>
                  <a:srgbClr val="373D3F"/>
                </a:solidFill>
                <a:effectLst/>
                <a:latin typeface="Times New Roman" panose="02020603050405020304" pitchFamily="18" charset="0"/>
                <a:cs typeface="Times New Roman" panose="02020603050405020304" pitchFamily="18" charset="0"/>
              </a:rPr>
              <a:t>unsigned char z;</a:t>
            </a:r>
          </a:p>
          <a:p>
            <a:r>
              <a:rPr lang="en-IN" sz="2400" b="0" i="0" dirty="0">
                <a:solidFill>
                  <a:srgbClr val="373D3F"/>
                </a:solidFill>
                <a:effectLst/>
                <a:latin typeface="Times New Roman" panose="02020603050405020304" pitchFamily="18" charset="0"/>
                <a:cs typeface="Times New Roman" panose="02020603050405020304" pitchFamily="18" charset="0"/>
              </a:rPr>
              <a:t>unsigned char Mess1[]=“Normal Speed”;</a:t>
            </a:r>
          </a:p>
          <a:p>
            <a:r>
              <a:rPr lang="en-IN" sz="2400" b="0" i="0" dirty="0">
                <a:solidFill>
                  <a:srgbClr val="373D3F"/>
                </a:solidFill>
                <a:effectLst/>
                <a:latin typeface="Times New Roman" panose="02020603050405020304" pitchFamily="18" charset="0"/>
                <a:cs typeface="Times New Roman" panose="02020603050405020304" pitchFamily="18" charset="0"/>
              </a:rPr>
              <a:t>unsigned char Mess2[]=“High Speed”;</a:t>
            </a:r>
          </a:p>
          <a:p>
            <a:r>
              <a:rPr lang="en-IN" sz="2400" dirty="0">
                <a:solidFill>
                  <a:srgbClr val="373D3F"/>
                </a:solidFill>
                <a:highlight>
                  <a:srgbClr val="FFFF00"/>
                </a:highlight>
                <a:latin typeface="Times New Roman" panose="02020603050405020304" pitchFamily="18" charset="0"/>
                <a:cs typeface="Times New Roman" panose="02020603050405020304" pitchFamily="18" charset="0"/>
              </a:rPr>
              <a:t>//initialising serial port</a:t>
            </a:r>
            <a:endParaRPr lang="en-IN" sz="2400" b="0" i="0" dirty="0">
              <a:solidFill>
                <a:srgbClr val="373D3F"/>
              </a:solidFill>
              <a:effectLst/>
              <a:highlight>
                <a:srgbClr val="FFFF00"/>
              </a:highlight>
              <a:latin typeface="Times New Roman" panose="02020603050405020304" pitchFamily="18" charset="0"/>
              <a:cs typeface="Times New Roman" panose="02020603050405020304" pitchFamily="18" charset="0"/>
            </a:endParaRPr>
          </a:p>
          <a:p>
            <a:r>
              <a:rPr lang="en-IN" sz="2400" b="0" i="0" dirty="0">
                <a:solidFill>
                  <a:srgbClr val="373D3F"/>
                </a:solidFill>
                <a:effectLst/>
                <a:highlight>
                  <a:srgbClr val="FFFF00"/>
                </a:highlight>
                <a:latin typeface="Times New Roman" panose="02020603050405020304" pitchFamily="18" charset="0"/>
                <a:cs typeface="Times New Roman" panose="02020603050405020304" pitchFamily="18" charset="0"/>
              </a:rPr>
              <a:t>TMOD=0x20; //use Timer 1, mode 2</a:t>
            </a:r>
          </a:p>
          <a:p>
            <a:r>
              <a:rPr lang="en-IN" sz="2400" b="0" i="0" dirty="0">
                <a:solidFill>
                  <a:srgbClr val="373D3F"/>
                </a:solidFill>
                <a:effectLst/>
                <a:highlight>
                  <a:srgbClr val="FFFF00"/>
                </a:highlight>
                <a:latin typeface="Times New Roman" panose="02020603050405020304" pitchFamily="18" charset="0"/>
                <a:cs typeface="Times New Roman" panose="02020603050405020304" pitchFamily="18" charset="0"/>
              </a:rPr>
              <a:t>TH1=0xFF; //28800 for normal</a:t>
            </a:r>
          </a:p>
          <a:p>
            <a:r>
              <a:rPr lang="en-IN" sz="2400" b="0" i="0" dirty="0">
                <a:solidFill>
                  <a:srgbClr val="373D3F"/>
                </a:solidFill>
                <a:effectLst/>
                <a:highlight>
                  <a:srgbClr val="FFFF00"/>
                </a:highlight>
                <a:latin typeface="Times New Roman" panose="02020603050405020304" pitchFamily="18" charset="0"/>
                <a:cs typeface="Times New Roman" panose="02020603050405020304" pitchFamily="18" charset="0"/>
              </a:rPr>
              <a:t>SCON=0x50;</a:t>
            </a:r>
          </a:p>
          <a:p>
            <a:r>
              <a:rPr lang="en-IN" sz="2400" b="0" i="0" dirty="0">
                <a:solidFill>
                  <a:srgbClr val="373D3F"/>
                </a:solidFill>
                <a:effectLst/>
                <a:highlight>
                  <a:srgbClr val="FFFF00"/>
                </a:highlight>
                <a:latin typeface="Times New Roman" panose="02020603050405020304" pitchFamily="18" charset="0"/>
                <a:cs typeface="Times New Roman" panose="02020603050405020304" pitchFamily="18" charset="0"/>
              </a:rPr>
              <a:t>TR1=1; //start timer</a:t>
            </a:r>
          </a:p>
        </p:txBody>
      </p:sp>
      <p:sp>
        <p:nvSpPr>
          <p:cNvPr id="5" name="Rectangle 4">
            <a:extLst>
              <a:ext uri="{FF2B5EF4-FFF2-40B4-BE49-F238E27FC236}">
                <a16:creationId xmlns:a16="http://schemas.microsoft.com/office/drawing/2014/main" id="{9A868A12-64FF-47B7-A641-A3C384AC14BB}"/>
              </a:ext>
            </a:extLst>
          </p:cNvPr>
          <p:cNvSpPr/>
          <p:nvPr/>
        </p:nvSpPr>
        <p:spPr>
          <a:xfrm>
            <a:off x="6188764" y="414853"/>
            <a:ext cx="6003236" cy="6370975"/>
          </a:xfrm>
          <a:prstGeom prst="rect">
            <a:avLst/>
          </a:prstGeom>
        </p:spPr>
        <p:txBody>
          <a:bodyPr wrap="square">
            <a:spAutoFit/>
          </a:bodyPr>
          <a:lstStyle/>
          <a:p>
            <a:r>
              <a:rPr lang="en-IN" sz="2400" b="0" i="0" dirty="0">
                <a:solidFill>
                  <a:srgbClr val="373D3F"/>
                </a:solidFill>
                <a:effectLst/>
                <a:latin typeface="Times New Roman" panose="02020603050405020304" pitchFamily="18" charset="0"/>
                <a:cs typeface="Times New Roman" panose="02020603050405020304" pitchFamily="18" charset="0"/>
              </a:rPr>
              <a:t>if(MYSW==0) {</a:t>
            </a:r>
          </a:p>
          <a:p>
            <a:r>
              <a:rPr lang="en-IN" sz="2400" b="0" i="0" dirty="0">
                <a:solidFill>
                  <a:srgbClr val="373D3F"/>
                </a:solidFill>
                <a:effectLst/>
                <a:latin typeface="Times New Roman" panose="02020603050405020304" pitchFamily="18" charset="0"/>
                <a:cs typeface="Times New Roman" panose="02020603050405020304" pitchFamily="18" charset="0"/>
              </a:rPr>
              <a:t>for (z=0;z&lt;12;z++) {</a:t>
            </a:r>
          </a:p>
          <a:p>
            <a:r>
              <a:rPr lang="en-IN" sz="2400" b="0" i="0" dirty="0">
                <a:solidFill>
                  <a:srgbClr val="373D3F"/>
                </a:solidFill>
                <a:effectLst/>
                <a:latin typeface="Times New Roman" panose="02020603050405020304" pitchFamily="18" charset="0"/>
                <a:cs typeface="Times New Roman" panose="02020603050405020304" pitchFamily="18" charset="0"/>
              </a:rPr>
              <a:t>SBUF=Mess1[z]; //place value in buffer</a:t>
            </a:r>
          </a:p>
          <a:p>
            <a:r>
              <a:rPr lang="en-IN" sz="2400" b="0" i="0" dirty="0">
                <a:solidFill>
                  <a:srgbClr val="373D3F"/>
                </a:solidFill>
                <a:effectLst/>
                <a:latin typeface="Times New Roman" panose="02020603050405020304" pitchFamily="18" charset="0"/>
                <a:cs typeface="Times New Roman" panose="02020603050405020304" pitchFamily="18" charset="0"/>
              </a:rPr>
              <a:t>while(TI==0); //wait for transmit</a:t>
            </a:r>
          </a:p>
          <a:p>
            <a:r>
              <a:rPr lang="en-IN" sz="2400" b="0" i="0" dirty="0">
                <a:solidFill>
                  <a:srgbClr val="373D3F"/>
                </a:solidFill>
                <a:effectLst/>
                <a:latin typeface="Times New Roman" panose="02020603050405020304" pitchFamily="18" charset="0"/>
                <a:cs typeface="Times New Roman" panose="02020603050405020304" pitchFamily="18" charset="0"/>
              </a:rPr>
              <a:t>TI=0;</a:t>
            </a:r>
          </a:p>
          <a:p>
            <a:r>
              <a:rPr lang="en-IN" sz="2400" b="0" i="0" dirty="0">
                <a:solidFill>
                  <a:srgbClr val="373D3F"/>
                </a:solidFill>
                <a:effectLst/>
                <a:latin typeface="Times New Roman" panose="02020603050405020304" pitchFamily="18" charset="0"/>
                <a:cs typeface="Times New Roman" panose="02020603050405020304" pitchFamily="18" charset="0"/>
              </a:rPr>
              <a:t>}</a:t>
            </a:r>
          </a:p>
          <a:p>
            <a:r>
              <a:rPr lang="en-IN" sz="2400" b="0" i="0" dirty="0">
                <a:solidFill>
                  <a:srgbClr val="373D3F"/>
                </a:solidFill>
                <a:effectLst/>
                <a:latin typeface="Times New Roman" panose="02020603050405020304" pitchFamily="18" charset="0"/>
                <a:cs typeface="Times New Roman" panose="02020603050405020304" pitchFamily="18" charset="0"/>
              </a:rPr>
              <a:t>}</a:t>
            </a:r>
          </a:p>
          <a:p>
            <a:r>
              <a:rPr lang="en-IN" sz="2400" b="0" i="0" dirty="0">
                <a:solidFill>
                  <a:srgbClr val="373D3F"/>
                </a:solidFill>
                <a:effectLst/>
                <a:latin typeface="Times New Roman" panose="02020603050405020304" pitchFamily="18" charset="0"/>
                <a:cs typeface="Times New Roman" panose="02020603050405020304" pitchFamily="18" charset="0"/>
              </a:rPr>
              <a:t>else {</a:t>
            </a:r>
          </a:p>
          <a:p>
            <a:r>
              <a:rPr lang="en-IN" sz="2400" b="0" i="0" dirty="0">
                <a:solidFill>
                  <a:srgbClr val="373D3F"/>
                </a:solidFill>
                <a:effectLst/>
                <a:highlight>
                  <a:srgbClr val="00FFFF"/>
                </a:highlight>
                <a:latin typeface="Times New Roman" panose="02020603050405020304" pitchFamily="18" charset="0"/>
                <a:cs typeface="Times New Roman" panose="02020603050405020304" pitchFamily="18" charset="0"/>
              </a:rPr>
              <a:t>PCON=PCON|0x80;     //for high speed of 56K</a:t>
            </a:r>
          </a:p>
          <a:p>
            <a:r>
              <a:rPr lang="en-IN" sz="2400" b="0" i="0" dirty="0">
                <a:solidFill>
                  <a:srgbClr val="373D3F"/>
                </a:solidFill>
                <a:effectLst/>
                <a:latin typeface="Times New Roman" panose="02020603050405020304" pitchFamily="18" charset="0"/>
                <a:cs typeface="Times New Roman" panose="02020603050405020304" pitchFamily="18" charset="0"/>
              </a:rPr>
              <a:t>for (z=0;z&lt;10;z++) {</a:t>
            </a:r>
          </a:p>
          <a:p>
            <a:r>
              <a:rPr lang="en-IN" sz="2400" b="0" i="0" dirty="0">
                <a:solidFill>
                  <a:srgbClr val="373D3F"/>
                </a:solidFill>
                <a:effectLst/>
                <a:latin typeface="Times New Roman" panose="02020603050405020304" pitchFamily="18" charset="0"/>
                <a:cs typeface="Times New Roman" panose="02020603050405020304" pitchFamily="18" charset="0"/>
              </a:rPr>
              <a:t>SBUF=Mess2[z];          //place value in buffer</a:t>
            </a:r>
          </a:p>
          <a:p>
            <a:r>
              <a:rPr lang="en-IN" sz="2400" b="0" i="0" dirty="0">
                <a:solidFill>
                  <a:srgbClr val="373D3F"/>
                </a:solidFill>
                <a:effectLst/>
                <a:latin typeface="Times New Roman" panose="02020603050405020304" pitchFamily="18" charset="0"/>
                <a:cs typeface="Times New Roman" panose="02020603050405020304" pitchFamily="18" charset="0"/>
              </a:rPr>
              <a:t> </a:t>
            </a:r>
          </a:p>
          <a:p>
            <a:r>
              <a:rPr lang="en-IN" sz="2400" b="0" i="0" dirty="0">
                <a:solidFill>
                  <a:srgbClr val="373D3F"/>
                </a:solidFill>
                <a:effectLst/>
                <a:latin typeface="Times New Roman" panose="02020603050405020304" pitchFamily="18" charset="0"/>
                <a:cs typeface="Times New Roman" panose="02020603050405020304" pitchFamily="18" charset="0"/>
              </a:rPr>
              <a:t>while(TI==0);               //wait for transmit</a:t>
            </a:r>
          </a:p>
          <a:p>
            <a:r>
              <a:rPr lang="en-IN" sz="2400" b="0" i="0" dirty="0">
                <a:solidFill>
                  <a:srgbClr val="373D3F"/>
                </a:solidFill>
                <a:effectLst/>
                <a:latin typeface="Times New Roman" panose="02020603050405020304" pitchFamily="18" charset="0"/>
                <a:cs typeface="Times New Roman" panose="02020603050405020304" pitchFamily="18" charset="0"/>
              </a:rPr>
              <a:t>TI=0;</a:t>
            </a:r>
          </a:p>
          <a:p>
            <a:r>
              <a:rPr lang="en-IN" sz="2400" b="0" i="0" dirty="0">
                <a:solidFill>
                  <a:srgbClr val="373D3F"/>
                </a:solidFill>
                <a:effectLst/>
                <a:latin typeface="Times New Roman" panose="02020603050405020304" pitchFamily="18" charset="0"/>
                <a:cs typeface="Times New Roman" panose="02020603050405020304" pitchFamily="18" charset="0"/>
              </a:rPr>
              <a:t>}</a:t>
            </a:r>
          </a:p>
          <a:p>
            <a:r>
              <a:rPr lang="en-IN" sz="2400" b="0" i="0" dirty="0">
                <a:solidFill>
                  <a:srgbClr val="373D3F"/>
                </a:solidFill>
                <a:effectLst/>
                <a:latin typeface="Times New Roman" panose="02020603050405020304" pitchFamily="18" charset="0"/>
                <a:cs typeface="Times New Roman" panose="02020603050405020304" pitchFamily="18" charset="0"/>
              </a:rPr>
              <a:t>}</a:t>
            </a:r>
          </a:p>
          <a:p>
            <a:r>
              <a:rPr lang="en-IN" sz="2400" b="0" i="0" dirty="0">
                <a:solidFill>
                  <a:srgbClr val="373D3F"/>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45893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418DF-F416-4CBD-91C3-1F1FC2E745B5}"/>
              </a:ext>
            </a:extLst>
          </p:cNvPr>
          <p:cNvSpPr>
            <a:spLocks noGrp="1"/>
          </p:cNvSpPr>
          <p:nvPr>
            <p:ph type="title"/>
          </p:nvPr>
        </p:nvSpPr>
        <p:spPr/>
        <p:txBody>
          <a:bodyPr/>
          <a:lstStyle/>
          <a:p>
            <a:r>
              <a:rPr lang="en-IN" dirty="0"/>
              <a:t>Registers used</a:t>
            </a:r>
          </a:p>
        </p:txBody>
      </p:sp>
      <p:sp>
        <p:nvSpPr>
          <p:cNvPr id="3" name="Content Placeholder 2">
            <a:extLst>
              <a:ext uri="{FF2B5EF4-FFF2-40B4-BE49-F238E27FC236}">
                <a16:creationId xmlns:a16="http://schemas.microsoft.com/office/drawing/2014/main" id="{2E616EF0-4C21-461C-A137-3438AA610D00}"/>
              </a:ext>
            </a:extLst>
          </p:cNvPr>
          <p:cNvSpPr>
            <a:spLocks noGrp="1"/>
          </p:cNvSpPr>
          <p:nvPr>
            <p:ph idx="1"/>
          </p:nvPr>
        </p:nvSpPr>
        <p:spPr/>
        <p:txBody>
          <a:bodyPr/>
          <a:lstStyle/>
          <a:p>
            <a:r>
              <a:rPr lang="en-IN" dirty="0"/>
              <a:t>TMOD (Timer Mode Register)</a:t>
            </a:r>
          </a:p>
          <a:p>
            <a:r>
              <a:rPr lang="en-IN" dirty="0"/>
              <a:t>TCON (Timer Control Register)</a:t>
            </a:r>
          </a:p>
          <a:p>
            <a:r>
              <a:rPr lang="en-IN" dirty="0" err="1"/>
              <a:t>THx</a:t>
            </a:r>
            <a:r>
              <a:rPr lang="en-IN" dirty="0"/>
              <a:t> (Timer High Register) </a:t>
            </a:r>
          </a:p>
          <a:p>
            <a:r>
              <a:rPr lang="en-IN" dirty="0" err="1"/>
              <a:t>TLx</a:t>
            </a:r>
            <a:r>
              <a:rPr lang="en-IN" dirty="0"/>
              <a:t> (Timer Low Register)  </a:t>
            </a:r>
          </a:p>
          <a:p>
            <a:pPr lvl="1"/>
            <a:r>
              <a:rPr lang="en-IN" dirty="0"/>
              <a:t>x = 0, Timer 0 </a:t>
            </a:r>
          </a:p>
          <a:p>
            <a:pPr lvl="1"/>
            <a:r>
              <a:rPr lang="en-IN" dirty="0"/>
              <a:t>X =1, Timer 1</a:t>
            </a:r>
          </a:p>
          <a:p>
            <a:pPr marL="457200" lvl="1" indent="0">
              <a:buNone/>
            </a:pPr>
            <a:endParaRPr lang="en-IN" dirty="0"/>
          </a:p>
          <a:p>
            <a:pPr marL="0" indent="0">
              <a:buNone/>
            </a:pPr>
            <a:endParaRPr lang="en-IN" dirty="0"/>
          </a:p>
        </p:txBody>
      </p:sp>
    </p:spTree>
    <p:extLst>
      <p:ext uri="{BB962C8B-B14F-4D97-AF65-F5344CB8AC3E}">
        <p14:creationId xmlns:p14="http://schemas.microsoft.com/office/powerpoint/2010/main" val="1931284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0D505-1FA2-4C67-8EE1-0313041CAE48}"/>
              </a:ext>
            </a:extLst>
          </p:cNvPr>
          <p:cNvSpPr>
            <a:spLocks noGrp="1"/>
          </p:cNvSpPr>
          <p:nvPr>
            <p:ph type="title"/>
          </p:nvPr>
        </p:nvSpPr>
        <p:spPr>
          <a:xfrm>
            <a:off x="586409" y="0"/>
            <a:ext cx="10515600" cy="1325563"/>
          </a:xfrm>
        </p:spPr>
        <p:txBody>
          <a:bodyPr/>
          <a:lstStyle/>
          <a:p>
            <a:r>
              <a:rPr lang="en-GB" dirty="0"/>
              <a:t>TMOD Register</a:t>
            </a:r>
            <a:endParaRPr lang="en-IN" dirty="0"/>
          </a:p>
        </p:txBody>
      </p:sp>
      <p:graphicFrame>
        <p:nvGraphicFramePr>
          <p:cNvPr id="4" name="Table 4">
            <a:extLst>
              <a:ext uri="{FF2B5EF4-FFF2-40B4-BE49-F238E27FC236}">
                <a16:creationId xmlns:a16="http://schemas.microsoft.com/office/drawing/2014/main" id="{CDAF5A0C-3DF6-4BAA-9BE3-0A28D6CDEC7F}"/>
              </a:ext>
            </a:extLst>
          </p:cNvPr>
          <p:cNvGraphicFramePr>
            <a:graphicFrameLocks noGrp="1"/>
          </p:cNvGraphicFramePr>
          <p:nvPr>
            <p:ph idx="1"/>
          </p:nvPr>
        </p:nvGraphicFramePr>
        <p:xfrm>
          <a:off x="770284" y="1051719"/>
          <a:ext cx="10651432" cy="1325562"/>
        </p:xfrm>
        <a:graphic>
          <a:graphicData uri="http://schemas.openxmlformats.org/drawingml/2006/table">
            <a:tbl>
              <a:tblPr firstRow="1" bandRow="1">
                <a:tableStyleId>{00A15C55-8517-42AA-B614-E9B94910E393}</a:tableStyleId>
              </a:tblPr>
              <a:tblGrid>
                <a:gridCol w="1331429">
                  <a:extLst>
                    <a:ext uri="{9D8B030D-6E8A-4147-A177-3AD203B41FA5}">
                      <a16:colId xmlns:a16="http://schemas.microsoft.com/office/drawing/2014/main" val="1132559011"/>
                    </a:ext>
                  </a:extLst>
                </a:gridCol>
                <a:gridCol w="1331429">
                  <a:extLst>
                    <a:ext uri="{9D8B030D-6E8A-4147-A177-3AD203B41FA5}">
                      <a16:colId xmlns:a16="http://schemas.microsoft.com/office/drawing/2014/main" val="3908093126"/>
                    </a:ext>
                  </a:extLst>
                </a:gridCol>
                <a:gridCol w="1331429">
                  <a:extLst>
                    <a:ext uri="{9D8B030D-6E8A-4147-A177-3AD203B41FA5}">
                      <a16:colId xmlns:a16="http://schemas.microsoft.com/office/drawing/2014/main" val="3585201239"/>
                    </a:ext>
                  </a:extLst>
                </a:gridCol>
                <a:gridCol w="1331429">
                  <a:extLst>
                    <a:ext uri="{9D8B030D-6E8A-4147-A177-3AD203B41FA5}">
                      <a16:colId xmlns:a16="http://schemas.microsoft.com/office/drawing/2014/main" val="2587649360"/>
                    </a:ext>
                  </a:extLst>
                </a:gridCol>
                <a:gridCol w="1331429">
                  <a:extLst>
                    <a:ext uri="{9D8B030D-6E8A-4147-A177-3AD203B41FA5}">
                      <a16:colId xmlns:a16="http://schemas.microsoft.com/office/drawing/2014/main" val="3002856431"/>
                    </a:ext>
                  </a:extLst>
                </a:gridCol>
                <a:gridCol w="1331429">
                  <a:extLst>
                    <a:ext uri="{9D8B030D-6E8A-4147-A177-3AD203B41FA5}">
                      <a16:colId xmlns:a16="http://schemas.microsoft.com/office/drawing/2014/main" val="1856282325"/>
                    </a:ext>
                  </a:extLst>
                </a:gridCol>
                <a:gridCol w="1331429">
                  <a:extLst>
                    <a:ext uri="{9D8B030D-6E8A-4147-A177-3AD203B41FA5}">
                      <a16:colId xmlns:a16="http://schemas.microsoft.com/office/drawing/2014/main" val="1987242653"/>
                    </a:ext>
                  </a:extLst>
                </a:gridCol>
                <a:gridCol w="1331429">
                  <a:extLst>
                    <a:ext uri="{9D8B030D-6E8A-4147-A177-3AD203B41FA5}">
                      <a16:colId xmlns:a16="http://schemas.microsoft.com/office/drawing/2014/main" val="3518476043"/>
                    </a:ext>
                  </a:extLst>
                </a:gridCol>
              </a:tblGrid>
              <a:tr h="662781">
                <a:tc gridSpan="4">
                  <a:txBody>
                    <a:bodyPr/>
                    <a:lstStyle/>
                    <a:p>
                      <a:pPr algn="ctr"/>
                      <a:r>
                        <a:rPr lang="en-US" dirty="0"/>
                        <a:t>TIMER 1</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gridSpan="4">
                  <a:txBody>
                    <a:bodyPr/>
                    <a:lstStyle/>
                    <a:p>
                      <a:pPr algn="ctr"/>
                      <a:r>
                        <a:rPr lang="en-US" dirty="0"/>
                        <a:t>TIMER 0</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2857850533"/>
                  </a:ext>
                </a:extLst>
              </a:tr>
              <a:tr h="662781">
                <a:tc>
                  <a:txBody>
                    <a:bodyPr/>
                    <a:lstStyle/>
                    <a:p>
                      <a:pPr algn="ctr"/>
                      <a:r>
                        <a:rPr lang="en-US" dirty="0"/>
                        <a:t>GATE</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C/T</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M1</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M0</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GATE</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C/T</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M1</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M0</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6329813"/>
                  </a:ext>
                </a:extLst>
              </a:tr>
            </a:tbl>
          </a:graphicData>
        </a:graphic>
      </p:graphicFrame>
      <p:sp>
        <p:nvSpPr>
          <p:cNvPr id="6" name="Rectangle 5">
            <a:extLst>
              <a:ext uri="{FF2B5EF4-FFF2-40B4-BE49-F238E27FC236}">
                <a16:creationId xmlns:a16="http://schemas.microsoft.com/office/drawing/2014/main" id="{CEFE95B5-1C69-428B-ABF1-D21D6D17890D}"/>
              </a:ext>
            </a:extLst>
          </p:cNvPr>
          <p:cNvSpPr/>
          <p:nvPr/>
        </p:nvSpPr>
        <p:spPr>
          <a:xfrm>
            <a:off x="0" y="2432980"/>
            <a:ext cx="12191999" cy="2803844"/>
          </a:xfrm>
          <a:prstGeom prst="rect">
            <a:avLst/>
          </a:prstGeom>
        </p:spPr>
        <p:txBody>
          <a:bodyPr wrap="square">
            <a:spAutoFit/>
          </a:bodyPr>
          <a:lstStyle/>
          <a:p>
            <a:pPr marL="228600" indent="-228600" algn="just">
              <a:lnSpc>
                <a:spcPct val="90000"/>
              </a:lnSpc>
              <a:spcBef>
                <a:spcPts val="1000"/>
              </a:spcBef>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Gate: This bit indicates How to control the timer whether by software, or hardware. If we set this by 0 we can start and stop the timer by software(coding). If we set 1 timer is controlled by hardware. we have the dedicated pin in Port 0.</a:t>
            </a:r>
          </a:p>
          <a:p>
            <a:pPr marL="228600" indent="-228600" algn="just">
              <a:lnSpc>
                <a:spcPct val="90000"/>
              </a:lnSpc>
              <a:spcBef>
                <a:spcPts val="1000"/>
              </a:spcBef>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C/T: This bit used to select timer or counter. 0 for Timer and 1 for the counter.</a:t>
            </a:r>
          </a:p>
          <a:p>
            <a:pPr marL="228600" indent="-228600" algn="just">
              <a:lnSpc>
                <a:spcPct val="90000"/>
              </a:lnSpc>
              <a:spcBef>
                <a:spcPts val="1000"/>
              </a:spcBef>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M0, M1: These bits are used to select the timer modes like below.</a:t>
            </a:r>
          </a:p>
          <a:p>
            <a:pPr marL="228600" indent="-228600" algn="just">
              <a:lnSpc>
                <a:spcPct val="90000"/>
              </a:lnSpc>
              <a:spcBef>
                <a:spcPts val="1000"/>
              </a:spcBef>
              <a:buFont typeface="Arial" panose="020B0604020202020204" pitchFamily="34" charset="0"/>
              <a:buChar char="•"/>
            </a:pPr>
            <a:endParaRPr lang="en-IN" sz="2800" dirty="0">
              <a:solidFill>
                <a:srgbClr val="FF0000"/>
              </a:solidFill>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8F87AD55-8CFE-4B54-9562-909B2DAD4144}"/>
              </a:ext>
            </a:extLst>
          </p:cNvPr>
          <p:cNvGraphicFramePr>
            <a:graphicFrameLocks noGrp="1"/>
          </p:cNvGraphicFramePr>
          <p:nvPr/>
        </p:nvGraphicFramePr>
        <p:xfrm>
          <a:off x="2641600" y="4879181"/>
          <a:ext cx="6104836" cy="1854200"/>
        </p:xfrm>
        <a:graphic>
          <a:graphicData uri="http://schemas.openxmlformats.org/drawingml/2006/table">
            <a:tbl>
              <a:tblPr firstRow="1" bandRow="1">
                <a:tableStyleId>{21E4AEA4-8DFA-4A89-87EB-49C32662AFE0}</a:tableStyleId>
              </a:tblPr>
              <a:tblGrid>
                <a:gridCol w="573988">
                  <a:extLst>
                    <a:ext uri="{9D8B030D-6E8A-4147-A177-3AD203B41FA5}">
                      <a16:colId xmlns:a16="http://schemas.microsoft.com/office/drawing/2014/main" val="2088380212"/>
                    </a:ext>
                  </a:extLst>
                </a:gridCol>
                <a:gridCol w="627543">
                  <a:extLst>
                    <a:ext uri="{9D8B030D-6E8A-4147-A177-3AD203B41FA5}">
                      <a16:colId xmlns:a16="http://schemas.microsoft.com/office/drawing/2014/main" val="3575227975"/>
                    </a:ext>
                  </a:extLst>
                </a:gridCol>
                <a:gridCol w="4903305">
                  <a:extLst>
                    <a:ext uri="{9D8B030D-6E8A-4147-A177-3AD203B41FA5}">
                      <a16:colId xmlns:a16="http://schemas.microsoft.com/office/drawing/2014/main" val="3560057754"/>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M1</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M0</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MODE</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9938936"/>
                  </a:ext>
                </a:extLst>
              </a:tr>
              <a:tr h="370840">
                <a:tc>
                  <a:txBody>
                    <a:bodyPr/>
                    <a:lstStyle/>
                    <a:p>
                      <a:pPr algn="ctr"/>
                      <a:r>
                        <a:rPr lang="en-US" dirty="0">
                          <a:latin typeface="Times New Roman" panose="02020603050405020304" pitchFamily="18" charset="0"/>
                          <a:cs typeface="Times New Roman" panose="02020603050405020304" pitchFamily="18" charset="0"/>
                        </a:rPr>
                        <a:t>0</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0</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fr-FR" dirty="0">
                          <a:latin typeface="Times New Roman" panose="02020603050405020304" pitchFamily="18" charset="0"/>
                          <a:cs typeface="Times New Roman" panose="02020603050405020304" pitchFamily="18" charset="0"/>
                        </a:rPr>
                        <a:t>Mode 0: 13 bit mode (</a:t>
                      </a:r>
                      <a:r>
                        <a:rPr lang="fr-FR" dirty="0" err="1">
                          <a:latin typeface="Times New Roman" panose="02020603050405020304" pitchFamily="18" charset="0"/>
                          <a:cs typeface="Times New Roman" panose="02020603050405020304" pitchFamily="18" charset="0"/>
                        </a:rPr>
                        <a:t>seldom</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used</a:t>
                      </a:r>
                      <a:r>
                        <a:rPr lang="fr-FR"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5809376"/>
                  </a:ext>
                </a:extLst>
              </a:tr>
              <a:tr h="370840">
                <a:tc>
                  <a:txBody>
                    <a:bodyPr/>
                    <a:lstStyle/>
                    <a:p>
                      <a:pPr algn="ctr"/>
                      <a:r>
                        <a:rPr lang="en-US" dirty="0">
                          <a:latin typeface="Times New Roman" panose="02020603050405020304" pitchFamily="18" charset="0"/>
                          <a:cs typeface="Times New Roman" panose="02020603050405020304" pitchFamily="18" charset="0"/>
                        </a:rPr>
                        <a:t>0</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800" b="0" kern="1200" dirty="0">
                          <a:solidFill>
                            <a:schemeClr val="dk1"/>
                          </a:solidFill>
                          <a:effectLst/>
                          <a:latin typeface="Times New Roman" panose="02020603050405020304" pitchFamily="18" charset="0"/>
                          <a:cs typeface="Times New Roman" panose="02020603050405020304" pitchFamily="18" charset="0"/>
                        </a:rPr>
                        <a:t>Mode 1: 16-bit mode</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1310635"/>
                  </a:ext>
                </a:extLst>
              </a:tr>
              <a:tr h="370840">
                <a:tc>
                  <a:txBody>
                    <a:bodyP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0</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kern="1200" dirty="0">
                          <a:solidFill>
                            <a:schemeClr val="dk1"/>
                          </a:solidFill>
                          <a:effectLst/>
                          <a:latin typeface="Times New Roman" panose="02020603050405020304" pitchFamily="18" charset="0"/>
                          <a:cs typeface="Times New Roman" panose="02020603050405020304" pitchFamily="18" charset="0"/>
                        </a:rPr>
                        <a:t>Mode 2: 8-bit mode (with auto-reload feature)</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9045775"/>
                  </a:ext>
                </a:extLst>
              </a:tr>
              <a:tr h="370840">
                <a:tc>
                  <a:txBody>
                    <a:bodyP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800" b="0" kern="1200" dirty="0">
                          <a:solidFill>
                            <a:schemeClr val="dk1"/>
                          </a:solidFill>
                          <a:effectLst/>
                          <a:latin typeface="Times New Roman" panose="02020603050405020304" pitchFamily="18" charset="0"/>
                          <a:cs typeface="Times New Roman" panose="02020603050405020304" pitchFamily="18" charset="0"/>
                        </a:rPr>
                        <a:t>Mode 3: 8-bit split timer</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502752"/>
                  </a:ext>
                </a:extLst>
              </a:tr>
            </a:tbl>
          </a:graphicData>
        </a:graphic>
      </p:graphicFrame>
    </p:spTree>
    <p:extLst>
      <p:ext uri="{BB962C8B-B14F-4D97-AF65-F5344CB8AC3E}">
        <p14:creationId xmlns:p14="http://schemas.microsoft.com/office/powerpoint/2010/main" val="1934343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2150D-618D-4EAA-83D5-790FEE38F8E6}"/>
              </a:ext>
            </a:extLst>
          </p:cNvPr>
          <p:cNvSpPr/>
          <p:nvPr/>
        </p:nvSpPr>
        <p:spPr>
          <a:xfrm>
            <a:off x="218661" y="289679"/>
            <a:ext cx="11754678" cy="6494085"/>
          </a:xfrm>
          <a:prstGeom prst="rect">
            <a:avLst/>
          </a:prstGeom>
        </p:spPr>
        <p:txBody>
          <a:bodyPr wrap="square">
            <a:spAutoFit/>
          </a:bodyPr>
          <a:lstStyle/>
          <a:p>
            <a:pPr marL="285750" indent="-285750" algn="just">
              <a:buFont typeface="Arial" panose="020B0604020202020204" pitchFamily="34" charset="0"/>
              <a:buChar char="•"/>
            </a:pPr>
            <a:r>
              <a:rPr lang="en-US" sz="2600" b="1" i="0" dirty="0">
                <a:solidFill>
                  <a:schemeClr val="accent2">
                    <a:lumMod val="75000"/>
                  </a:schemeClr>
                </a:solidFill>
                <a:effectLst/>
                <a:latin typeface="Times New Roman" panose="02020603050405020304" pitchFamily="18" charset="0"/>
                <a:cs typeface="Times New Roman" panose="02020603050405020304" pitchFamily="18" charset="0"/>
              </a:rPr>
              <a:t>16-bit Time Mode (Mode 1)</a:t>
            </a:r>
          </a:p>
          <a:p>
            <a:pPr marL="742950" lvl="1" indent="-285750" algn="just">
              <a:buFont typeface="Arial" panose="020B0604020202020204" pitchFamily="34" charset="0"/>
              <a:buChar char="•"/>
            </a:pPr>
            <a:r>
              <a:rPr lang="en-US" sz="2600" b="0" i="0" dirty="0">
                <a:solidFill>
                  <a:srgbClr val="0070C0"/>
                </a:solidFill>
                <a:effectLst/>
                <a:latin typeface="Times New Roman" panose="02020603050405020304" pitchFamily="18" charset="0"/>
                <a:cs typeface="Times New Roman" panose="02020603050405020304" pitchFamily="18" charset="0"/>
              </a:rPr>
              <a:t>Timer mode “1” is a 16-bit timer. </a:t>
            </a:r>
          </a:p>
          <a:p>
            <a:pPr marL="742950" lvl="1" indent="-285750" algn="just">
              <a:buFont typeface="Arial" panose="020B0604020202020204" pitchFamily="34" charset="0"/>
              <a:buChar char="•"/>
            </a:pPr>
            <a:r>
              <a:rPr lang="en-US" sz="2600" b="0" i="0" dirty="0">
                <a:solidFill>
                  <a:srgbClr val="0070C0"/>
                </a:solidFill>
                <a:effectLst/>
                <a:latin typeface="Times New Roman" panose="02020603050405020304" pitchFamily="18" charset="0"/>
                <a:cs typeface="Times New Roman" panose="02020603050405020304" pitchFamily="18" charset="0"/>
              </a:rPr>
              <a:t>This is a very commonly used mode. </a:t>
            </a:r>
          </a:p>
          <a:p>
            <a:pPr marL="742950" lvl="1" indent="-285750" algn="just">
              <a:buFont typeface="Arial" panose="020B0604020202020204" pitchFamily="34" charset="0"/>
              <a:buChar char="•"/>
            </a:pPr>
            <a:r>
              <a:rPr lang="en-US" sz="2600" b="0" i="0" dirty="0" err="1">
                <a:solidFill>
                  <a:srgbClr val="0070C0"/>
                </a:solidFill>
                <a:effectLst/>
                <a:latin typeface="Times New Roman" panose="02020603050405020304" pitchFamily="18" charset="0"/>
                <a:cs typeface="Times New Roman" panose="02020603050405020304" pitchFamily="18" charset="0"/>
              </a:rPr>
              <a:t>TLx</a:t>
            </a:r>
            <a:r>
              <a:rPr lang="en-US" sz="2600" b="0" i="0" dirty="0">
                <a:solidFill>
                  <a:srgbClr val="0070C0"/>
                </a:solidFill>
                <a:effectLst/>
                <a:latin typeface="Times New Roman" panose="02020603050405020304" pitchFamily="18" charset="0"/>
                <a:cs typeface="Times New Roman" panose="02020603050405020304" pitchFamily="18" charset="0"/>
              </a:rPr>
              <a:t> is incremented from 0 to 255. </a:t>
            </a:r>
          </a:p>
          <a:p>
            <a:pPr marL="742950" lvl="1" indent="-285750" algn="just">
              <a:buFont typeface="Arial" panose="020B0604020202020204" pitchFamily="34" charset="0"/>
              <a:buChar char="•"/>
            </a:pPr>
            <a:r>
              <a:rPr lang="en-US" sz="2600" b="0" i="0" dirty="0">
                <a:solidFill>
                  <a:srgbClr val="0070C0"/>
                </a:solidFill>
                <a:effectLst/>
                <a:latin typeface="Times New Roman" panose="02020603050405020304" pitchFamily="18" charset="0"/>
                <a:cs typeface="Times New Roman" panose="02020603050405020304" pitchFamily="18" charset="0"/>
              </a:rPr>
              <a:t>When </a:t>
            </a:r>
            <a:r>
              <a:rPr lang="en-US" sz="2600" b="0" i="0" dirty="0" err="1">
                <a:solidFill>
                  <a:srgbClr val="0070C0"/>
                </a:solidFill>
                <a:effectLst/>
                <a:latin typeface="Times New Roman" panose="02020603050405020304" pitchFamily="18" charset="0"/>
                <a:cs typeface="Times New Roman" panose="02020603050405020304" pitchFamily="18" charset="0"/>
              </a:rPr>
              <a:t>TLx</a:t>
            </a:r>
            <a:r>
              <a:rPr lang="en-US" sz="2600" b="0" i="0" dirty="0">
                <a:solidFill>
                  <a:srgbClr val="0070C0"/>
                </a:solidFill>
                <a:effectLst/>
                <a:latin typeface="Times New Roman" panose="02020603050405020304" pitchFamily="18" charset="0"/>
                <a:cs typeface="Times New Roman" panose="02020603050405020304" pitchFamily="18" charset="0"/>
              </a:rPr>
              <a:t> is incremented from 255, it resets to 0 and causes </a:t>
            </a:r>
            <a:r>
              <a:rPr lang="en-US" sz="2600" b="0" i="0" dirty="0" err="1">
                <a:solidFill>
                  <a:srgbClr val="0070C0"/>
                </a:solidFill>
                <a:effectLst/>
                <a:latin typeface="Times New Roman" panose="02020603050405020304" pitchFamily="18" charset="0"/>
                <a:cs typeface="Times New Roman" panose="02020603050405020304" pitchFamily="18" charset="0"/>
              </a:rPr>
              <a:t>THx</a:t>
            </a:r>
            <a:r>
              <a:rPr lang="en-US" sz="2600" b="0" i="0" dirty="0">
                <a:solidFill>
                  <a:srgbClr val="0070C0"/>
                </a:solidFill>
                <a:effectLst/>
                <a:latin typeface="Times New Roman" panose="02020603050405020304" pitchFamily="18" charset="0"/>
                <a:cs typeface="Times New Roman" panose="02020603050405020304" pitchFamily="18" charset="0"/>
              </a:rPr>
              <a:t> to be incremented by 1. </a:t>
            </a:r>
          </a:p>
          <a:p>
            <a:pPr marL="742950" lvl="1" indent="-285750" algn="just">
              <a:buFont typeface="Arial" panose="020B0604020202020204" pitchFamily="34" charset="0"/>
              <a:buChar char="•"/>
            </a:pPr>
            <a:r>
              <a:rPr lang="en-US" sz="2600" b="0" i="0" dirty="0">
                <a:solidFill>
                  <a:srgbClr val="0070C0"/>
                </a:solidFill>
                <a:effectLst/>
                <a:latin typeface="Times New Roman" panose="02020603050405020304" pitchFamily="18" charset="0"/>
                <a:cs typeface="Times New Roman" panose="02020603050405020304" pitchFamily="18" charset="0"/>
              </a:rPr>
              <a:t>Since this is a full 16-bit timer, the timer may contain up to 65536 distinct values. </a:t>
            </a:r>
          </a:p>
          <a:p>
            <a:pPr marL="742950" lvl="1" indent="-285750" algn="just">
              <a:buFont typeface="Arial" panose="020B0604020202020204" pitchFamily="34" charset="0"/>
              <a:buChar char="•"/>
            </a:pPr>
            <a:r>
              <a:rPr lang="en-US" sz="2600" b="0" i="0" dirty="0">
                <a:solidFill>
                  <a:srgbClr val="0070C0"/>
                </a:solidFill>
                <a:effectLst/>
                <a:latin typeface="Times New Roman" panose="02020603050405020304" pitchFamily="18" charset="0"/>
                <a:cs typeface="Times New Roman" panose="02020603050405020304" pitchFamily="18" charset="0"/>
              </a:rPr>
              <a:t>If you set a 16-bit timer to 0, it will overflow back to 0 after 65,536 machine cycles.</a:t>
            </a:r>
          </a:p>
          <a:p>
            <a:pPr marL="285750" indent="-285750" algn="just">
              <a:buFont typeface="Arial" panose="020B0604020202020204" pitchFamily="34" charset="0"/>
              <a:buChar char="•"/>
            </a:pPr>
            <a:r>
              <a:rPr lang="en-US" sz="2600" b="1" i="0" dirty="0">
                <a:solidFill>
                  <a:schemeClr val="accent2">
                    <a:lumMod val="75000"/>
                  </a:schemeClr>
                </a:solidFill>
                <a:effectLst/>
                <a:latin typeface="Times New Roman" panose="02020603050405020304" pitchFamily="18" charset="0"/>
                <a:cs typeface="Times New Roman" panose="02020603050405020304" pitchFamily="18" charset="0"/>
              </a:rPr>
              <a:t>8-bit Time Mode (Mode 2)</a:t>
            </a:r>
          </a:p>
          <a:p>
            <a:pPr marL="742950" lvl="1" indent="-285750" algn="just">
              <a:buFont typeface="Arial" panose="020B0604020202020204" pitchFamily="34" charset="0"/>
              <a:buChar char="•"/>
            </a:pPr>
            <a:r>
              <a:rPr lang="en-US" sz="2600" b="0" i="0" dirty="0">
                <a:solidFill>
                  <a:srgbClr val="0070C0"/>
                </a:solidFill>
                <a:effectLst/>
                <a:latin typeface="Times New Roman" panose="02020603050405020304" pitchFamily="18" charset="0"/>
                <a:cs typeface="Times New Roman" panose="02020603050405020304" pitchFamily="18" charset="0"/>
              </a:rPr>
              <a:t>Timer mode “2” is an 8-bit auto-reload mode. </a:t>
            </a:r>
          </a:p>
          <a:p>
            <a:pPr marL="742950" lvl="1" indent="-285750" algn="just">
              <a:buFont typeface="Arial" panose="020B0604020202020204" pitchFamily="34" charset="0"/>
              <a:buChar char="•"/>
            </a:pPr>
            <a:r>
              <a:rPr lang="en-US" sz="2600" b="0" i="0" dirty="0">
                <a:solidFill>
                  <a:srgbClr val="0070C0"/>
                </a:solidFill>
                <a:effectLst/>
                <a:latin typeface="Times New Roman" panose="02020603050405020304" pitchFamily="18" charset="0"/>
                <a:cs typeface="Times New Roman" panose="02020603050405020304" pitchFamily="18" charset="0"/>
              </a:rPr>
              <a:t>When a timer is in mode 2, </a:t>
            </a:r>
            <a:r>
              <a:rPr lang="en-US" sz="2600" b="0" i="0" dirty="0" err="1">
                <a:solidFill>
                  <a:srgbClr val="0070C0"/>
                </a:solidFill>
                <a:effectLst/>
                <a:latin typeface="Times New Roman" panose="02020603050405020304" pitchFamily="18" charset="0"/>
                <a:cs typeface="Times New Roman" panose="02020603050405020304" pitchFamily="18" charset="0"/>
              </a:rPr>
              <a:t>THx</a:t>
            </a:r>
            <a:r>
              <a:rPr lang="en-US" sz="2600" b="0" i="0" dirty="0">
                <a:solidFill>
                  <a:srgbClr val="0070C0"/>
                </a:solidFill>
                <a:effectLst/>
                <a:latin typeface="Times New Roman" panose="02020603050405020304" pitchFamily="18" charset="0"/>
                <a:cs typeface="Times New Roman" panose="02020603050405020304" pitchFamily="18" charset="0"/>
              </a:rPr>
              <a:t> holds the “reload value” and </a:t>
            </a:r>
            <a:r>
              <a:rPr lang="en-US" sz="2600" b="0" i="0" dirty="0" err="1">
                <a:solidFill>
                  <a:srgbClr val="0070C0"/>
                </a:solidFill>
                <a:effectLst/>
                <a:latin typeface="Times New Roman" panose="02020603050405020304" pitchFamily="18" charset="0"/>
                <a:cs typeface="Times New Roman" panose="02020603050405020304" pitchFamily="18" charset="0"/>
              </a:rPr>
              <a:t>TLx</a:t>
            </a:r>
            <a:r>
              <a:rPr lang="en-US" sz="2600" b="0" i="0" dirty="0">
                <a:solidFill>
                  <a:srgbClr val="0070C0"/>
                </a:solidFill>
                <a:effectLst/>
                <a:latin typeface="Times New Roman" panose="02020603050405020304" pitchFamily="18" charset="0"/>
                <a:cs typeface="Times New Roman" panose="02020603050405020304" pitchFamily="18" charset="0"/>
              </a:rPr>
              <a:t> is the timer itself. </a:t>
            </a:r>
          </a:p>
          <a:p>
            <a:pPr marL="742950" lvl="1" indent="-285750" algn="just">
              <a:buFont typeface="Arial" panose="020B0604020202020204" pitchFamily="34" charset="0"/>
              <a:buChar char="•"/>
            </a:pPr>
            <a:r>
              <a:rPr lang="en-US" sz="2600" b="0" i="0" dirty="0">
                <a:solidFill>
                  <a:srgbClr val="0070C0"/>
                </a:solidFill>
                <a:effectLst/>
                <a:latin typeface="Times New Roman" panose="02020603050405020304" pitchFamily="18" charset="0"/>
                <a:cs typeface="Times New Roman" panose="02020603050405020304" pitchFamily="18" charset="0"/>
              </a:rPr>
              <a:t>Thus, </a:t>
            </a:r>
            <a:r>
              <a:rPr lang="en-US" sz="2600" b="0" i="0" dirty="0" err="1">
                <a:solidFill>
                  <a:srgbClr val="0070C0"/>
                </a:solidFill>
                <a:effectLst/>
                <a:latin typeface="Times New Roman" panose="02020603050405020304" pitchFamily="18" charset="0"/>
                <a:cs typeface="Times New Roman" panose="02020603050405020304" pitchFamily="18" charset="0"/>
              </a:rPr>
              <a:t>TLx</a:t>
            </a:r>
            <a:r>
              <a:rPr lang="en-US" sz="2600" b="0" i="0" dirty="0">
                <a:solidFill>
                  <a:srgbClr val="0070C0"/>
                </a:solidFill>
                <a:effectLst/>
                <a:latin typeface="Times New Roman" panose="02020603050405020304" pitchFamily="18" charset="0"/>
                <a:cs typeface="Times New Roman" panose="02020603050405020304" pitchFamily="18" charset="0"/>
              </a:rPr>
              <a:t> starts counting up. </a:t>
            </a:r>
          </a:p>
          <a:p>
            <a:pPr marL="742950" lvl="1" indent="-285750" algn="just">
              <a:buFont typeface="Arial" panose="020B0604020202020204" pitchFamily="34" charset="0"/>
              <a:buChar char="•"/>
            </a:pPr>
            <a:r>
              <a:rPr lang="en-US" sz="2600" b="0" i="0" dirty="0">
                <a:solidFill>
                  <a:srgbClr val="0070C0"/>
                </a:solidFill>
                <a:effectLst/>
                <a:latin typeface="Times New Roman" panose="02020603050405020304" pitchFamily="18" charset="0"/>
                <a:cs typeface="Times New Roman" panose="02020603050405020304" pitchFamily="18" charset="0"/>
              </a:rPr>
              <a:t>When </a:t>
            </a:r>
            <a:r>
              <a:rPr lang="en-US" sz="2600" b="0" i="0" dirty="0" err="1">
                <a:solidFill>
                  <a:srgbClr val="0070C0"/>
                </a:solidFill>
                <a:effectLst/>
                <a:latin typeface="Times New Roman" panose="02020603050405020304" pitchFamily="18" charset="0"/>
                <a:cs typeface="Times New Roman" panose="02020603050405020304" pitchFamily="18" charset="0"/>
              </a:rPr>
              <a:t>TLx</a:t>
            </a:r>
            <a:r>
              <a:rPr lang="en-US" sz="2600" b="0" i="0" dirty="0">
                <a:solidFill>
                  <a:srgbClr val="0070C0"/>
                </a:solidFill>
                <a:effectLst/>
                <a:latin typeface="Times New Roman" panose="02020603050405020304" pitchFamily="18" charset="0"/>
                <a:cs typeface="Times New Roman" panose="02020603050405020304" pitchFamily="18" charset="0"/>
              </a:rPr>
              <a:t> reaches 255 and is subsequently incremented, instead of resetting to 0 (as in the case of modes 0 and 1), it will be reset to the value stored in </a:t>
            </a:r>
            <a:r>
              <a:rPr lang="en-US" sz="2600" b="0" i="0" dirty="0" err="1">
                <a:solidFill>
                  <a:srgbClr val="0070C0"/>
                </a:solidFill>
                <a:effectLst/>
                <a:latin typeface="Times New Roman" panose="02020603050405020304" pitchFamily="18" charset="0"/>
                <a:cs typeface="Times New Roman" panose="02020603050405020304" pitchFamily="18" charset="0"/>
              </a:rPr>
              <a:t>THx</a:t>
            </a:r>
            <a:r>
              <a:rPr lang="en-US" sz="2600" b="0" i="0" dirty="0">
                <a:solidFill>
                  <a:srgbClr val="0070C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74189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6363-F2F4-4B99-A4B4-D51B2AC55836}"/>
              </a:ext>
            </a:extLst>
          </p:cNvPr>
          <p:cNvSpPr>
            <a:spLocks noGrp="1"/>
          </p:cNvSpPr>
          <p:nvPr>
            <p:ph type="title"/>
          </p:nvPr>
        </p:nvSpPr>
        <p:spPr>
          <a:xfrm>
            <a:off x="679174" y="34407"/>
            <a:ext cx="10515600" cy="1325563"/>
          </a:xfrm>
        </p:spPr>
        <p:txBody>
          <a:bodyPr/>
          <a:lstStyle/>
          <a:p>
            <a:r>
              <a:rPr lang="en-IN" dirty="0"/>
              <a:t>TCON Register</a:t>
            </a:r>
          </a:p>
        </p:txBody>
      </p:sp>
      <p:pic>
        <p:nvPicPr>
          <p:cNvPr id="1026" name="Picture 2">
            <a:extLst>
              <a:ext uri="{FF2B5EF4-FFF2-40B4-BE49-F238E27FC236}">
                <a16:creationId xmlns:a16="http://schemas.microsoft.com/office/drawing/2014/main" id="{CB135725-4940-429B-851D-EC90B0AB4D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0574" y="1237388"/>
            <a:ext cx="11410122" cy="5586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786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F614B-EA14-4DF4-9622-B536C1C3A595}"/>
              </a:ext>
            </a:extLst>
          </p:cNvPr>
          <p:cNvSpPr>
            <a:spLocks noGrp="1"/>
          </p:cNvSpPr>
          <p:nvPr>
            <p:ph type="title"/>
          </p:nvPr>
        </p:nvSpPr>
        <p:spPr>
          <a:xfrm>
            <a:off x="811695" y="0"/>
            <a:ext cx="10515600" cy="1325563"/>
          </a:xfrm>
        </p:spPr>
        <p:txBody>
          <a:bodyPr/>
          <a:lstStyle/>
          <a:p>
            <a:r>
              <a:rPr lang="en-IN" dirty="0"/>
              <a:t>Initializing a Timer</a:t>
            </a:r>
          </a:p>
        </p:txBody>
      </p:sp>
      <p:sp>
        <p:nvSpPr>
          <p:cNvPr id="3" name="Content Placeholder 2">
            <a:extLst>
              <a:ext uri="{FF2B5EF4-FFF2-40B4-BE49-F238E27FC236}">
                <a16:creationId xmlns:a16="http://schemas.microsoft.com/office/drawing/2014/main" id="{FA6EA7C9-8B79-40B4-AB36-9BC6FCF0BD73}"/>
              </a:ext>
            </a:extLst>
          </p:cNvPr>
          <p:cNvSpPr>
            <a:spLocks noGrp="1"/>
          </p:cNvSpPr>
          <p:nvPr>
            <p:ph idx="1"/>
          </p:nvPr>
        </p:nvSpPr>
        <p:spPr>
          <a:xfrm>
            <a:off x="145775" y="1007165"/>
            <a:ext cx="11834190" cy="5658678"/>
          </a:xfrm>
        </p:spPr>
        <p:txBody>
          <a:bodyPr>
            <a:normAutofit fontScale="92500" lnSpcReduction="20000"/>
          </a:bodyPr>
          <a:lstStyle/>
          <a:p>
            <a:pPr algn="just"/>
            <a:r>
              <a:rPr lang="en-US" sz="3100" dirty="0"/>
              <a:t>First initialize the TMOD SFR</a:t>
            </a:r>
          </a:p>
          <a:p>
            <a:pPr algn="just"/>
            <a:r>
              <a:rPr lang="en-US" sz="3100" dirty="0"/>
              <a:t>For example, if we are using with timer 0 we will be using the lowest 4 bits of TMOD.</a:t>
            </a:r>
          </a:p>
          <a:p>
            <a:pPr algn="just"/>
            <a:r>
              <a:rPr lang="en-US" sz="3100" dirty="0"/>
              <a:t>The first two bits, GATE0 and C/T0 are both 0 since we want the timer to be independent of the external pins. 16-bit mode is timer mode 1 so we must clear T0M1 and set T0M0. Effectively, the only bit we want to turn on is bit 0 of TMOD.</a:t>
            </a:r>
          </a:p>
          <a:p>
            <a:pPr algn="just"/>
            <a:endParaRPr lang="en-US" sz="3100" dirty="0"/>
          </a:p>
          <a:p>
            <a:pPr lvl="1" algn="just"/>
            <a:r>
              <a:rPr lang="en-US" sz="3100" dirty="0"/>
              <a:t>TMOD=0x01;</a:t>
            </a:r>
          </a:p>
          <a:p>
            <a:pPr algn="just"/>
            <a:r>
              <a:rPr lang="en-US" sz="3100" dirty="0"/>
              <a:t>Timer 0 is now in 16-bit timer mode. However, the timer is not running. To start the timer running we must set the TR0 bit we can do that by executing the instruction.</a:t>
            </a:r>
          </a:p>
          <a:p>
            <a:pPr lvl="1" algn="just"/>
            <a:r>
              <a:rPr lang="en-US" sz="3100" dirty="0"/>
              <a:t>TR0=1;</a:t>
            </a:r>
          </a:p>
          <a:p>
            <a:pPr algn="just"/>
            <a:r>
              <a:rPr lang="en-IN" b="1" dirty="0"/>
              <a:t>Detecting Timer Overflow</a:t>
            </a:r>
          </a:p>
          <a:p>
            <a:pPr lvl="1" algn="just"/>
            <a:r>
              <a:rPr lang="en-IN" b="1" dirty="0"/>
              <a:t>while (TF0==0);</a:t>
            </a:r>
            <a:r>
              <a:rPr lang="en-IN" dirty="0"/>
              <a:t> for timer 0 overflow</a:t>
            </a:r>
            <a:endParaRPr lang="en-IN" b="1" dirty="0"/>
          </a:p>
          <a:p>
            <a:pPr algn="just"/>
            <a:endParaRPr lang="en-US" sz="3500" dirty="0"/>
          </a:p>
          <a:p>
            <a:endParaRPr lang="en-IN" dirty="0"/>
          </a:p>
        </p:txBody>
      </p:sp>
      <p:graphicFrame>
        <p:nvGraphicFramePr>
          <p:cNvPr id="5" name="Table 5">
            <a:extLst>
              <a:ext uri="{FF2B5EF4-FFF2-40B4-BE49-F238E27FC236}">
                <a16:creationId xmlns:a16="http://schemas.microsoft.com/office/drawing/2014/main" id="{8686A682-8DA0-4558-ADD2-819289A947B1}"/>
              </a:ext>
            </a:extLst>
          </p:cNvPr>
          <p:cNvGraphicFramePr>
            <a:graphicFrameLocks noGrp="1"/>
          </p:cNvGraphicFramePr>
          <p:nvPr/>
        </p:nvGraphicFramePr>
        <p:xfrm>
          <a:off x="2668104" y="3429000"/>
          <a:ext cx="8128000" cy="370840"/>
        </p:xfrm>
        <a:graphic>
          <a:graphicData uri="http://schemas.openxmlformats.org/drawingml/2006/table">
            <a:tbl>
              <a:tblPr firstRow="1" bandRow="1">
                <a:tableStyleId>{00A15C55-8517-42AA-B614-E9B94910E393}</a:tableStyleId>
              </a:tblPr>
              <a:tblGrid>
                <a:gridCol w="1016000">
                  <a:extLst>
                    <a:ext uri="{9D8B030D-6E8A-4147-A177-3AD203B41FA5}">
                      <a16:colId xmlns:a16="http://schemas.microsoft.com/office/drawing/2014/main" val="4063624019"/>
                    </a:ext>
                  </a:extLst>
                </a:gridCol>
                <a:gridCol w="1016000">
                  <a:extLst>
                    <a:ext uri="{9D8B030D-6E8A-4147-A177-3AD203B41FA5}">
                      <a16:colId xmlns:a16="http://schemas.microsoft.com/office/drawing/2014/main" val="2230285077"/>
                    </a:ext>
                  </a:extLst>
                </a:gridCol>
                <a:gridCol w="1016000">
                  <a:extLst>
                    <a:ext uri="{9D8B030D-6E8A-4147-A177-3AD203B41FA5}">
                      <a16:colId xmlns:a16="http://schemas.microsoft.com/office/drawing/2014/main" val="1416803609"/>
                    </a:ext>
                  </a:extLst>
                </a:gridCol>
                <a:gridCol w="1016000">
                  <a:extLst>
                    <a:ext uri="{9D8B030D-6E8A-4147-A177-3AD203B41FA5}">
                      <a16:colId xmlns:a16="http://schemas.microsoft.com/office/drawing/2014/main" val="3597015538"/>
                    </a:ext>
                  </a:extLst>
                </a:gridCol>
                <a:gridCol w="1016000">
                  <a:extLst>
                    <a:ext uri="{9D8B030D-6E8A-4147-A177-3AD203B41FA5}">
                      <a16:colId xmlns:a16="http://schemas.microsoft.com/office/drawing/2014/main" val="1474839221"/>
                    </a:ext>
                  </a:extLst>
                </a:gridCol>
                <a:gridCol w="1016000">
                  <a:extLst>
                    <a:ext uri="{9D8B030D-6E8A-4147-A177-3AD203B41FA5}">
                      <a16:colId xmlns:a16="http://schemas.microsoft.com/office/drawing/2014/main" val="2313006233"/>
                    </a:ext>
                  </a:extLst>
                </a:gridCol>
                <a:gridCol w="1016000">
                  <a:extLst>
                    <a:ext uri="{9D8B030D-6E8A-4147-A177-3AD203B41FA5}">
                      <a16:colId xmlns:a16="http://schemas.microsoft.com/office/drawing/2014/main" val="3193635453"/>
                    </a:ext>
                  </a:extLst>
                </a:gridCol>
                <a:gridCol w="1016000">
                  <a:extLst>
                    <a:ext uri="{9D8B030D-6E8A-4147-A177-3AD203B41FA5}">
                      <a16:colId xmlns:a16="http://schemas.microsoft.com/office/drawing/2014/main" val="293625188"/>
                    </a:ext>
                  </a:extLst>
                </a:gridCol>
              </a:tblGrid>
              <a:tr h="370840">
                <a:tc>
                  <a:txBody>
                    <a:bodyPr/>
                    <a:lstStyle/>
                    <a:p>
                      <a:pPr algn="ctr"/>
                      <a:r>
                        <a:rPr lang="en-US" dirty="0"/>
                        <a:t>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t>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t>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t>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t>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t>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t>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t>1</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53453260"/>
                  </a:ext>
                </a:extLst>
              </a:tr>
            </a:tbl>
          </a:graphicData>
        </a:graphic>
      </p:graphicFrame>
    </p:spTree>
    <p:extLst>
      <p:ext uri="{BB962C8B-B14F-4D97-AF65-F5344CB8AC3E}">
        <p14:creationId xmlns:p14="http://schemas.microsoft.com/office/powerpoint/2010/main" val="3970300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D86650-D54D-4C6A-97BB-394E270B66C9}"/>
              </a:ext>
            </a:extLst>
          </p:cNvPr>
          <p:cNvSpPr/>
          <p:nvPr/>
        </p:nvSpPr>
        <p:spPr>
          <a:xfrm>
            <a:off x="410817" y="543339"/>
            <a:ext cx="11370366" cy="4376776"/>
          </a:xfrm>
          <a:prstGeom prst="rect">
            <a:avLst/>
          </a:prstGeom>
        </p:spPr>
        <p:txBody>
          <a:bodyPr wrap="square">
            <a:spAutoFit/>
          </a:bodyPr>
          <a:lstStyle/>
          <a:p>
            <a:pPr algn="just">
              <a:lnSpc>
                <a:spcPct val="115000"/>
              </a:lnSpc>
              <a:spcAft>
                <a:spcPts val="1000"/>
              </a:spcAft>
            </a:pPr>
            <a:r>
              <a:rPr lang="en-US" sz="3600" b="1" dirty="0">
                <a:latin typeface="Times New Roman" panose="02020603050405020304" pitchFamily="18" charset="0"/>
                <a:ea typeface="Calibri" panose="020F0502020204030204" pitchFamily="34" charset="0"/>
                <a:cs typeface="Times New Roman" panose="02020603050405020304" pitchFamily="18" charset="0"/>
              </a:rPr>
              <a:t>In order to generate a delay of 1ms, the calculations using above steps are as follows.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3600" b="1" dirty="0">
                <a:latin typeface="Times New Roman" panose="02020603050405020304" pitchFamily="18" charset="0"/>
                <a:ea typeface="Calibri" panose="020F0502020204030204" pitchFamily="34" charset="0"/>
                <a:cs typeface="Times New Roman" panose="02020603050405020304" pitchFamily="18" charset="0"/>
              </a:rPr>
              <a:t>N = 1ms/1.085μs ≈ 922.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3600" b="1" dirty="0">
                <a:latin typeface="Times New Roman" panose="02020603050405020304" pitchFamily="18" charset="0"/>
                <a:ea typeface="Calibri" panose="020F0502020204030204" pitchFamily="34" charset="0"/>
                <a:cs typeface="Times New Roman" panose="02020603050405020304" pitchFamily="18" charset="0"/>
              </a:rPr>
              <a:t>M = 65536-922 = 64614 (decimal).</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3600" b="1" dirty="0">
                <a:latin typeface="Times New Roman" panose="02020603050405020304" pitchFamily="18" charset="0"/>
                <a:ea typeface="Calibri" panose="020F0502020204030204" pitchFamily="34" charset="0"/>
                <a:cs typeface="Times New Roman" panose="02020603050405020304" pitchFamily="18" charset="0"/>
              </a:rPr>
              <a:t>64614 in Hexadecimal = FC66h.</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36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Load TH with 0xFC and TL with 0x66.</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6443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TotalTime>
  <Words>3023</Words>
  <Application>Microsoft Office PowerPoint</Application>
  <PresentationFormat>Widescreen</PresentationFormat>
  <Paragraphs>383</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Times New Roman</vt:lpstr>
      <vt:lpstr>Office Theme</vt:lpstr>
      <vt:lpstr>MODULE - 6</vt:lpstr>
      <vt:lpstr>8051-TIMERS/COUNTERS</vt:lpstr>
      <vt:lpstr>Introduction</vt:lpstr>
      <vt:lpstr>Registers used</vt:lpstr>
      <vt:lpstr>TMOD Register</vt:lpstr>
      <vt:lpstr>PowerPoint Presentation</vt:lpstr>
      <vt:lpstr>TCON Register</vt:lpstr>
      <vt:lpstr>Initializing a Timer</vt:lpstr>
      <vt:lpstr>PowerPoint Presentation</vt:lpstr>
      <vt:lpstr>PowerPoint Presentation</vt:lpstr>
      <vt:lpstr>PowerPoint Presentation</vt:lpstr>
      <vt:lpstr>Example  Assuming XTAL = 11.0592 MHz, write a program to generate a square wave of 50 Hz frequency on pin P2.3.</vt:lpstr>
      <vt:lpstr>PowerPoint Presentation</vt:lpstr>
      <vt:lpstr>PowerPoint Presentation</vt:lpstr>
      <vt:lpstr>PowerPoint Presentation</vt:lpstr>
      <vt:lpstr>PowerPoint Presentation</vt:lpstr>
      <vt:lpstr>Serial Communication</vt:lpstr>
      <vt:lpstr>Introduction</vt:lpstr>
      <vt:lpstr>Registers used for UART</vt:lpstr>
      <vt:lpstr>SCON (Serial Control Register)</vt:lpstr>
      <vt:lpstr>PowerPoint Presentation</vt:lpstr>
      <vt:lpstr>SBUF (Serial Buffer Register)</vt:lpstr>
      <vt:lpstr>PCON (Power Control Register)</vt:lpstr>
      <vt:lpstr>Initialize the UART (Configuration)</vt:lpstr>
      <vt:lpstr>Steps to send data serially in serial port communication </vt:lpstr>
      <vt:lpstr>Steps to receive data serially in serial port communication </vt:lpstr>
      <vt:lpstr>PowerPoint Presentation</vt:lpstr>
      <vt:lpstr>PowerPoint Presentation</vt:lpstr>
      <vt:lpstr>Write a C program for 8051 to transfer the letter “A” serially at 4800 baud continuously.</vt:lpstr>
      <vt:lpstr>Write an 8051 C program to transfer the message “YES” serially at 9600 baud, 8-bit data, 1 stop bit. Do this continuously.</vt:lpstr>
      <vt:lpstr>Program the 8051 in C to receive bytes of data serially and put them in P1. Set the baud rate at 4800; use 8-bit data, and 1 stop bit.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 Communication</dc:title>
  <dc:creator>Deepa M</dc:creator>
  <cp:lastModifiedBy>sunkara_pavani@outlook.com</cp:lastModifiedBy>
  <cp:revision>2</cp:revision>
  <dcterms:created xsi:type="dcterms:W3CDTF">2024-03-09T09:47:22Z</dcterms:created>
  <dcterms:modified xsi:type="dcterms:W3CDTF">2024-03-11T05:33:37Z</dcterms:modified>
</cp:coreProperties>
</file>