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6"/>
  </p:notesMasterIdLst>
  <p:sldIdLst>
    <p:sldId id="256" r:id="rId2"/>
    <p:sldId id="257" r:id="rId3"/>
    <p:sldId id="258" r:id="rId4"/>
    <p:sldId id="261" r:id="rId5"/>
    <p:sldId id="262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7C957F-680D-4785-A1C3-EFC10249C54B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8866E8-4FD3-43CF-89B0-6F32D5DFC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707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Projection</a:t>
            </a:r>
            <a:r>
              <a:rPr lang="en-US" baseline="0" dirty="0" smtClean="0"/>
              <a:t> can be taken from 0 to pi </a:t>
            </a:r>
            <a:r>
              <a:rPr lang="en-US" baseline="0" smtClean="0"/>
              <a:t>for parallel beam</a:t>
            </a:r>
            <a:r>
              <a:rPr lang="en-US" baseline="0" dirty="0" smtClean="0"/>
              <a:t>; but 0 to 360 + 2* fan angle for fan bean (full scan) 0 to 180 + 2*fan angle (short scan)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71B9F7-4FB6-A841-8B70-6352FF83025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8864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71B9F7-4FB6-A841-8B70-6352FF83025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7444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F2D3F2F-D41C-41FE-A119-63A109543CDA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1BC4830-8440-4CAD-899E-AC17534E31D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8949351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D3F2F-D41C-41FE-A119-63A109543CDA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C4830-8440-4CAD-899E-AC17534E3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952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D3F2F-D41C-41FE-A119-63A109543CDA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C4830-8440-4CAD-899E-AC17534E3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598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D3F2F-D41C-41FE-A119-63A109543CDA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C4830-8440-4CAD-899E-AC17534E3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256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F2D3F2F-D41C-41FE-A119-63A109543CDA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1BC4830-8440-4CAD-899E-AC17534E31D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367331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D3F2F-D41C-41FE-A119-63A109543CDA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C4830-8440-4CAD-899E-AC17534E3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676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D3F2F-D41C-41FE-A119-63A109543CDA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C4830-8440-4CAD-899E-AC17534E3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275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D3F2F-D41C-41FE-A119-63A109543CDA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C4830-8440-4CAD-899E-AC17534E3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584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D3F2F-D41C-41FE-A119-63A109543CDA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C4830-8440-4CAD-899E-AC17534E3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623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F2D3F2F-D41C-41FE-A119-63A109543CDA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1BC4830-8440-4CAD-899E-AC17534E31D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16796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F2D3F2F-D41C-41FE-A119-63A109543CDA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1BC4830-8440-4CAD-899E-AC17534E31D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5442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2F2D3F2F-D41C-41FE-A119-63A109543CDA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31BC4830-8440-4CAD-899E-AC17534E31D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17903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4294967295" orient="horz" pos="1368">
          <p15:clr>
            <a:srgbClr val="F26B43"/>
          </p15:clr>
        </p15:guide>
        <p15:guide id="4294967295" orient="horz" pos="1440">
          <p15:clr>
            <a:srgbClr val="F26B43"/>
          </p15:clr>
        </p15:guide>
        <p15:guide id="4294967295" orient="horz" pos="3696">
          <p15:clr>
            <a:srgbClr val="F26B43"/>
          </p15:clr>
        </p15:guide>
        <p15:guide id="4294967295" orient="horz" pos="432">
          <p15:clr>
            <a:srgbClr val="F26B43"/>
          </p15:clr>
        </p15:guide>
        <p15:guide id="4294967295" orient="horz" pos="1512">
          <p15:clr>
            <a:srgbClr val="F26B43"/>
          </p15:clr>
        </p15:guide>
        <p15:guide id="4294967295" pos="6912">
          <p15:clr>
            <a:srgbClr val="F26B43"/>
          </p15:clr>
        </p15:guide>
        <p15:guide id="4294967295" pos="936">
          <p15:clr>
            <a:srgbClr val="F26B43"/>
          </p15:clr>
        </p15:guide>
        <p15:guide id="4294967295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FAN BEAM 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25000" lnSpcReduction="20000"/>
          </a:bodyPr>
          <a:lstStyle/>
          <a:p>
            <a:endParaRPr lang="en-US" dirty="0"/>
          </a:p>
          <a:p>
            <a:r>
              <a:rPr lang="en-US" sz="8000" dirty="0"/>
              <a:t>Submitted by</a:t>
            </a:r>
          </a:p>
          <a:p>
            <a:r>
              <a:rPr lang="en-US" sz="8000" dirty="0" smtClean="0"/>
              <a:t>Anand P Kadumberi</a:t>
            </a:r>
          </a:p>
          <a:p>
            <a:r>
              <a:rPr lang="en-US" sz="8000" dirty="0" err="1" smtClean="0"/>
              <a:t>Neethu</a:t>
            </a:r>
            <a:r>
              <a:rPr lang="en-US" sz="8000" dirty="0" smtClean="0"/>
              <a:t> </a:t>
            </a:r>
            <a:r>
              <a:rPr lang="en-US" sz="8000" dirty="0" err="1" smtClean="0"/>
              <a:t>Lekshmi</a:t>
            </a:r>
            <a:endParaRPr lang="en-US" sz="8000" dirty="0" smtClean="0"/>
          </a:p>
          <a:p>
            <a:r>
              <a:rPr lang="en-US" sz="8000" dirty="0" err="1" smtClean="0"/>
              <a:t>Sharmi</a:t>
            </a:r>
            <a:r>
              <a:rPr lang="en-US" sz="8000" dirty="0" smtClean="0"/>
              <a:t> </a:t>
            </a:r>
            <a:r>
              <a:rPr lang="en-US" sz="8000" dirty="0" err="1" smtClean="0"/>
              <a:t>Ravindran</a:t>
            </a:r>
            <a:r>
              <a:rPr lang="en-US" sz="8000" dirty="0" smtClean="0"/>
              <a:t> 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8817800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IMAGE RECONSTRUCTION USING MATLAB </a:t>
            </a:r>
            <a:endParaRPr lang="en-US" dirty="0"/>
          </a:p>
        </p:txBody>
      </p:sp>
      <p:pic>
        <p:nvPicPr>
          <p:cNvPr id="4" name="Content Placeholder 3" descr="Screen%20Shot%202016-04-07%20at%204.43.35%20PM.png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86852" y="3145629"/>
            <a:ext cx="1770696" cy="186214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378476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PROJECTIONS USING PARALLEL AND FAN BEAM GEOMETRY</a:t>
            </a:r>
            <a:endParaRPr lang="en-US" dirty="0"/>
          </a:p>
        </p:txBody>
      </p:sp>
      <p:pic>
        <p:nvPicPr>
          <p:cNvPr id="6" name="Content Placeholder 5" descr="Screen%20Shot%202016-04-07%20at%204.44.06%20PM.png"/>
          <p:cNvPicPr>
            <a:picLocks noGrp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1144" y="2057401"/>
            <a:ext cx="2753398" cy="2288213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 descr="Screen%20Shot%202016-04-07%20at%204.43.45%20PM.pn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401" y="2057401"/>
            <a:ext cx="2855782" cy="228821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Screen%20Shot%202016-04-07%20at%204.43.57%20PM.png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0861" y="2057401"/>
            <a:ext cx="2889493" cy="228821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Screen%20Shot%202016-04-07%20at%204.44.15%20PM.png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9761" y="4509935"/>
            <a:ext cx="2845422" cy="2235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 descr="Screen%20Shot%202016-04-07%20at%204.44.26%20PM.png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5988" y="4481044"/>
            <a:ext cx="2894366" cy="2264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 descr="Screen%20Shot%202016-04-07%20at%204.44.41%20PM.png"/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1142" y="4461040"/>
            <a:ext cx="2753399" cy="2284442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Down Arrow 11"/>
          <p:cNvSpPr/>
          <p:nvPr/>
        </p:nvSpPr>
        <p:spPr>
          <a:xfrm rot="2916428">
            <a:off x="10334371" y="2501499"/>
            <a:ext cx="180340" cy="5570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12"/>
          <p:cNvSpPr/>
          <p:nvPr/>
        </p:nvSpPr>
        <p:spPr>
          <a:xfrm rot="2916428">
            <a:off x="10334370" y="4537895"/>
            <a:ext cx="180340" cy="5570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0565329" y="2269783"/>
            <a:ext cx="1108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‘Radon’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0555875" y="4345614"/>
            <a:ext cx="1498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‘</a:t>
            </a:r>
            <a:r>
              <a:rPr lang="en-US" dirty="0" err="1" smtClean="0"/>
              <a:t>Fanbeam</a:t>
            </a:r>
            <a:r>
              <a:rPr lang="en-US" dirty="0" smtClean="0"/>
              <a:t>’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0619120" y="4641698"/>
            <a:ext cx="14894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(‘Radon’ + ‘Para2fan’)</a:t>
            </a:r>
            <a:endParaRPr lang="en-US" dirty="0"/>
          </a:p>
        </p:txBody>
      </p:sp>
      <p:sp>
        <p:nvSpPr>
          <p:cNvPr id="17" name="Down Arrow 16"/>
          <p:cNvSpPr/>
          <p:nvPr/>
        </p:nvSpPr>
        <p:spPr>
          <a:xfrm rot="2916428">
            <a:off x="1490729" y="4789710"/>
            <a:ext cx="180340" cy="5570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82881" y="5355567"/>
            <a:ext cx="1129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𝜃 = β + 𝛾</a:t>
            </a:r>
            <a:endParaRPr lang="en-US" dirty="0"/>
          </a:p>
        </p:txBody>
      </p:sp>
      <p:sp>
        <p:nvSpPr>
          <p:cNvPr id="19" name="Down Arrow 18"/>
          <p:cNvSpPr/>
          <p:nvPr/>
        </p:nvSpPr>
        <p:spPr>
          <a:xfrm rot="2916428">
            <a:off x="1430275" y="2273594"/>
            <a:ext cx="180340" cy="5570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50524" y="2640838"/>
            <a:ext cx="928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</a:t>
            </a:r>
            <a:r>
              <a:rPr lang="en-US" smtClean="0"/>
              <a:t>(r</a:t>
            </a:r>
            <a:r>
              <a:rPr lang="en-US" dirty="0" smtClean="0"/>
              <a:t>,𝜃)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82880" y="5644624"/>
            <a:ext cx="1252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 = D sin </a:t>
            </a:r>
            <a:r>
              <a:rPr lang="en-US" dirty="0"/>
              <a:t>𝛾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14330" y="5029310"/>
            <a:ext cx="1129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g(𝛾, β)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9360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SINOGRAM OF PARALLEL AND FAN BEAM CT </a:t>
            </a:r>
            <a:endParaRPr lang="en-US" dirty="0"/>
          </a:p>
        </p:txBody>
      </p:sp>
      <p:pic>
        <p:nvPicPr>
          <p:cNvPr id="5" name="Picture 4" descr="Screen%20Shot%202016-04-07%20at%204.44.50%20PM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364" y="2347442"/>
            <a:ext cx="4445318" cy="3397139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Screen%20Shot%202016-04-07%20at%204.45.01%20PM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5382" y="2312035"/>
            <a:ext cx="4536664" cy="342179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2624866" y="5849956"/>
            <a:ext cx="1761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r=R cos (𝜃 - </a:t>
            </a:r>
            <a:r>
              <a:rPr lang="en-US" dirty="0" err="1" smtClean="0"/>
              <a:t>ϕ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401261" y="5868341"/>
            <a:ext cx="2840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D sin </a:t>
            </a:r>
            <a:r>
              <a:rPr lang="en-US"/>
              <a:t>𝛾</a:t>
            </a:r>
            <a:r>
              <a:rPr lang="en-US" smtClean="0"/>
              <a:t> </a:t>
            </a:r>
            <a:r>
              <a:rPr lang="en-US" dirty="0" smtClean="0"/>
              <a:t>=R cos (</a:t>
            </a:r>
            <a:r>
              <a:rPr lang="en-US" dirty="0"/>
              <a:t>β + </a:t>
            </a:r>
            <a:r>
              <a:rPr lang="en-US" dirty="0" smtClean="0"/>
              <a:t>𝛾 - </a:t>
            </a:r>
            <a:r>
              <a:rPr lang="en-US" dirty="0" err="1" smtClean="0"/>
              <a:t>ϕ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69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28505" y="228358"/>
            <a:ext cx="8610600" cy="1293028"/>
          </a:xfrm>
        </p:spPr>
        <p:txBody>
          <a:bodyPr>
            <a:normAutofit/>
          </a:bodyPr>
          <a:lstStyle/>
          <a:p>
            <a:r>
              <a:rPr lang="en-US" dirty="0" smtClean="0"/>
              <a:t>BACPROJECTION USING PARALLEL AND FAN BEAM </a:t>
            </a:r>
            <a:r>
              <a:rPr lang="en-US" dirty="0" err="1" smtClean="0"/>
              <a:t>ct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 descr="Screen%20Shot%202016-04-07%20at%204.45.12%20PM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7640" y="1667430"/>
            <a:ext cx="2218762" cy="2468731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Screen%20Shot%202016-04-07%20at%204.45.19%20PM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403" y="1667430"/>
            <a:ext cx="2114864" cy="2468731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Screen%20Shot%202016-04-07%20at%204.45.25%20PM.png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1148" y="1667430"/>
            <a:ext cx="2173621" cy="2468731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Screen%20Shot%202016-04-07%20at%204.45.33%20PM.png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7640" y="4337680"/>
            <a:ext cx="2218762" cy="2401981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 descr="Screen%20Shot%202016-04-07%20at%204.45.42%20PM.png"/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6053" y="4337680"/>
            <a:ext cx="2125211" cy="2401981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 descr="Screen%20Shot%202016-04-07%20at%204.45.49%20PM.png"/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1148" y="4337679"/>
            <a:ext cx="2173621" cy="2401981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Down Arrow 9"/>
          <p:cNvSpPr/>
          <p:nvPr/>
        </p:nvSpPr>
        <p:spPr>
          <a:xfrm rot="2916428">
            <a:off x="9904061" y="4537895"/>
            <a:ext cx="180340" cy="5570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0188810" y="4641698"/>
            <a:ext cx="16230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(‘</a:t>
            </a:r>
            <a:r>
              <a:rPr lang="en-US" dirty="0" err="1" smtClean="0"/>
              <a:t>iRadon</a:t>
            </a:r>
            <a:r>
              <a:rPr lang="en-US" dirty="0" smtClean="0"/>
              <a:t>’ + ‘Fan2para’)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0136326" y="4345614"/>
            <a:ext cx="1498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‘</a:t>
            </a:r>
            <a:r>
              <a:rPr lang="en-US" dirty="0" err="1" smtClean="0"/>
              <a:t>iFanbeam</a:t>
            </a:r>
            <a:r>
              <a:rPr lang="en-US" dirty="0" smtClean="0"/>
              <a:t>’</a:t>
            </a:r>
            <a:endParaRPr lang="en-US" dirty="0"/>
          </a:p>
        </p:txBody>
      </p:sp>
      <p:sp>
        <p:nvSpPr>
          <p:cNvPr id="13" name="Down Arrow 12"/>
          <p:cNvSpPr/>
          <p:nvPr/>
        </p:nvSpPr>
        <p:spPr>
          <a:xfrm rot="2916428">
            <a:off x="9839518" y="2168010"/>
            <a:ext cx="180340" cy="5570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0070475" y="1936294"/>
            <a:ext cx="1246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‘</a:t>
            </a:r>
            <a:r>
              <a:rPr lang="en-US" dirty="0" err="1" smtClean="0"/>
              <a:t>iRadon</a:t>
            </a:r>
            <a:r>
              <a:rPr lang="en-US" dirty="0" smtClean="0"/>
              <a:t>’</a:t>
            </a:r>
            <a:endParaRPr lang="en-US" dirty="0"/>
          </a:p>
        </p:txBody>
      </p:sp>
      <p:sp>
        <p:nvSpPr>
          <p:cNvPr id="15" name="Down Arrow 14"/>
          <p:cNvSpPr/>
          <p:nvPr/>
        </p:nvSpPr>
        <p:spPr>
          <a:xfrm rot="2916428">
            <a:off x="2329828" y="4789710"/>
            <a:ext cx="180340" cy="5570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021980" y="5226473"/>
            <a:ext cx="1129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β + 𝛾 = </a:t>
            </a:r>
            <a:r>
              <a:rPr lang="en-US" dirty="0"/>
              <a:t>𝜃 </a:t>
            </a:r>
          </a:p>
        </p:txBody>
      </p:sp>
      <p:sp>
        <p:nvSpPr>
          <p:cNvPr id="17" name="Down Arrow 16"/>
          <p:cNvSpPr/>
          <p:nvPr/>
        </p:nvSpPr>
        <p:spPr>
          <a:xfrm rot="2916428">
            <a:off x="2269374" y="2273594"/>
            <a:ext cx="180340" cy="5570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935087" y="2649788"/>
            <a:ext cx="1304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∫p(r,𝜃)d𝜃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021979" y="5526286"/>
            <a:ext cx="1252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 sin 𝛾 = </a:t>
            </a:r>
            <a:r>
              <a:rPr lang="en-US" dirty="0"/>
              <a:t>r </a:t>
            </a:r>
          </a:p>
        </p:txBody>
      </p:sp>
    </p:spTree>
    <p:extLst>
      <p:ext uri="{BB962C8B-B14F-4D97-AF65-F5344CB8AC3E}">
        <p14:creationId xmlns:p14="http://schemas.microsoft.com/office/powerpoint/2010/main" val="2615229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[1] M.S.M. </a:t>
            </a:r>
            <a:r>
              <a:rPr lang="en-US" dirty="0" err="1"/>
              <a:t>Yusoff</a:t>
            </a:r>
            <a:r>
              <a:rPr lang="en-US" dirty="0"/>
              <a:t>, R. </a:t>
            </a:r>
            <a:r>
              <a:rPr lang="en-US" dirty="0" err="1"/>
              <a:t>SulaimanImage</a:t>
            </a:r>
            <a:r>
              <a:rPr lang="en-US" dirty="0"/>
              <a:t> Image reconstruction of computed tomography using fan-beam Technique (2012). J. </a:t>
            </a:r>
            <a:r>
              <a:rPr lang="en-US" dirty="0" err="1"/>
              <a:t>Eng,CS&amp;Tech</a:t>
            </a:r>
            <a:r>
              <a:rPr lang="en-US" dirty="0"/>
              <a:t> 0105: 06 – 11.</a:t>
            </a:r>
          </a:p>
          <a:p>
            <a:r>
              <a:rPr lang="en-US" dirty="0"/>
              <a:t>Medical Image Reconstruction, </a:t>
            </a:r>
            <a:r>
              <a:rPr lang="en-US" dirty="0" err="1"/>
              <a:t>Gengsheng</a:t>
            </a:r>
            <a:r>
              <a:rPr lang="en-US" dirty="0"/>
              <a:t> Lawrence </a:t>
            </a:r>
            <a:r>
              <a:rPr lang="en-US" dirty="0" err="1"/>
              <a:t>Zeng,Springer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48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4674" y="296332"/>
            <a:ext cx="9601196" cy="1303867"/>
          </a:xfrm>
        </p:spPr>
        <p:txBody>
          <a:bodyPr/>
          <a:lstStyle/>
          <a:p>
            <a:r>
              <a:rPr lang="en-US" dirty="0"/>
              <a:t>Projection Geometries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9018" y="1262916"/>
            <a:ext cx="10515600" cy="4351338"/>
          </a:xfrm>
        </p:spPr>
        <p:txBody>
          <a:bodyPr/>
          <a:lstStyle/>
          <a:p>
            <a:r>
              <a:rPr lang="en-US" dirty="0"/>
              <a:t>Single X-ray source and ring of detectors</a:t>
            </a:r>
          </a:p>
          <a:p>
            <a:r>
              <a:rPr lang="en-US" dirty="0"/>
              <a:t>Source rotates and projection is taken at each angle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../Screen%20Shot%202016-04-05%20at%2010.24.55%20AM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1488" y="2435471"/>
            <a:ext cx="6523892" cy="306851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1755737" y="5614254"/>
            <a:ext cx="85021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dark gray ray in both parallel and fan beam configurations are the same. Therefore occupy the same point in </a:t>
            </a:r>
            <a:r>
              <a:rPr lang="en-US" dirty="0" err="1"/>
              <a:t>sinogram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695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Detectors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/>
          <a:stretch/>
        </p:blipFill>
        <p:spPr bwMode="auto">
          <a:xfrm>
            <a:off x="2176272" y="1792224"/>
            <a:ext cx="7925181" cy="432854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629883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Evolution of CT Geometry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First Generation: Parallel Beam Geometry</a:t>
            </a:r>
          </a:p>
          <a:p>
            <a:r>
              <a:rPr lang="en-US" dirty="0"/>
              <a:t>Second Generation : Fan beam, Multiple Detectors</a:t>
            </a:r>
          </a:p>
          <a:p>
            <a:r>
              <a:rPr lang="en-US" dirty="0"/>
              <a:t>Third Generation: Fan beam, Rotating Detectors</a:t>
            </a:r>
          </a:p>
          <a:p>
            <a:r>
              <a:rPr lang="en-US" dirty="0"/>
              <a:t>Fourth Generation: Fan beam, Fixed Detectors</a:t>
            </a:r>
          </a:p>
          <a:p>
            <a:r>
              <a:rPr lang="en-US" dirty="0"/>
              <a:t>Fifth Generation: Scanning Electron beam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Current CT scanners uses third, fourth or fifth generation geometries.</a:t>
            </a:r>
          </a:p>
        </p:txBody>
      </p:sp>
    </p:spTree>
    <p:extLst>
      <p:ext uri="{BB962C8B-B14F-4D97-AF65-F5344CB8AC3E}">
        <p14:creationId xmlns:p14="http://schemas.microsoft.com/office/powerpoint/2010/main" val="4204345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vs Fan beam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1118206"/>
              </p:ext>
            </p:extLst>
          </p:nvPr>
        </p:nvGraphicFramePr>
        <p:xfrm>
          <a:off x="1371600" y="1804286"/>
          <a:ext cx="10195560" cy="44959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97780">
                  <a:extLst>
                    <a:ext uri="{9D8B030D-6E8A-4147-A177-3AD203B41FA5}">
                      <a16:colId xmlns:a16="http://schemas.microsoft.com/office/drawing/2014/main" xmlns="" val="774321581"/>
                    </a:ext>
                  </a:extLst>
                </a:gridCol>
                <a:gridCol w="5097780">
                  <a:extLst>
                    <a:ext uri="{9D8B030D-6E8A-4147-A177-3AD203B41FA5}">
                      <a16:colId xmlns:a16="http://schemas.microsoft.com/office/drawing/2014/main" xmlns="" val="1022683048"/>
                    </a:ext>
                  </a:extLst>
                </a:gridCol>
              </a:tblGrid>
              <a:tr h="44172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Parallel</a:t>
                      </a:r>
                      <a:r>
                        <a:rPr lang="en-US" baseline="0" dirty="0"/>
                        <a:t> beam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Fan</a:t>
                      </a:r>
                      <a:r>
                        <a:rPr lang="en-US" baseline="0" dirty="0"/>
                        <a:t> beam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91449465"/>
                  </a:ext>
                </a:extLst>
              </a:tr>
              <a:tr h="76243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Relatively</a:t>
                      </a:r>
                      <a:r>
                        <a:rPr lang="en-US" baseline="0" dirty="0"/>
                        <a:t> simple and straight forward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Interpolate</a:t>
                      </a:r>
                      <a:r>
                        <a:rPr lang="en-US" baseline="0" dirty="0"/>
                        <a:t> fan beam projections into parallel beam projections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02112083"/>
                  </a:ext>
                </a:extLst>
              </a:tr>
              <a:tr h="441727">
                <a:tc>
                  <a:txBody>
                    <a:bodyPr/>
                    <a:lstStyle/>
                    <a:p>
                      <a:r>
                        <a:rPr lang="en-US" dirty="0"/>
                        <a:t>Employs</a:t>
                      </a:r>
                      <a:r>
                        <a:rPr lang="en-US" baseline="0" dirty="0"/>
                        <a:t> large amount of radiation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Reduces</a:t>
                      </a:r>
                      <a:r>
                        <a:rPr lang="en-US" baseline="0" dirty="0"/>
                        <a:t> scanning time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21854317"/>
                  </a:ext>
                </a:extLst>
              </a:tr>
              <a:tr h="441727">
                <a:tc>
                  <a:txBody>
                    <a:bodyPr/>
                    <a:lstStyle/>
                    <a:p>
                      <a:r>
                        <a:rPr lang="en-US" dirty="0"/>
                        <a:t>Expensive and not</a:t>
                      </a:r>
                      <a:r>
                        <a:rPr lang="en-US" baseline="0" dirty="0"/>
                        <a:t> feasible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Currently</a:t>
                      </a:r>
                      <a:r>
                        <a:rPr lang="en-US" baseline="0" dirty="0"/>
                        <a:t> used in field applications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26186012"/>
                  </a:ext>
                </a:extLst>
              </a:tr>
              <a:tr h="762432">
                <a:tc>
                  <a:txBody>
                    <a:bodyPr/>
                    <a:lstStyle/>
                    <a:p>
                      <a:r>
                        <a:rPr lang="en-US" dirty="0"/>
                        <a:t>Ring artifacts,</a:t>
                      </a:r>
                      <a:r>
                        <a:rPr lang="en-US" baseline="0" dirty="0"/>
                        <a:t> significant noise and vibrations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90499785"/>
                  </a:ext>
                </a:extLst>
              </a:tr>
              <a:tr h="76243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Parallel beam uses simple reconstruction algorithm.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Fan beam are converted to parallel prior to image reconstruction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5372744"/>
                  </a:ext>
                </a:extLst>
              </a:tr>
              <a:tr h="441727">
                <a:tc>
                  <a:txBody>
                    <a:bodyPr/>
                    <a:lstStyle/>
                    <a:p>
                      <a:r>
                        <a:rPr lang="en-US" dirty="0" smtClean="0"/>
                        <a:t>Acquisition</a:t>
                      </a:r>
                      <a:r>
                        <a:rPr lang="en-US" baseline="0" dirty="0" smtClean="0"/>
                        <a:t> time is higher, hence slower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Fan beam CT is much faster.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87934158"/>
                  </a:ext>
                </a:extLst>
              </a:tr>
              <a:tr h="441727">
                <a:tc>
                  <a:txBody>
                    <a:bodyPr/>
                    <a:lstStyle/>
                    <a:p>
                      <a:r>
                        <a:rPr lang="en-US" dirty="0" smtClean="0"/>
                        <a:t>It is not</a:t>
                      </a:r>
                      <a:r>
                        <a:rPr lang="en-US" baseline="0" dirty="0" smtClean="0"/>
                        <a:t> cost efficient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It is economical and cost</a:t>
                      </a:r>
                      <a:r>
                        <a:rPr lang="en-US" baseline="0" dirty="0" smtClean="0"/>
                        <a:t> effective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002950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7990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Principle of fan beam CT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2900" y="1690688"/>
            <a:ext cx="4216400" cy="436534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7874" y="1690688"/>
            <a:ext cx="3552825" cy="41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904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Rebinning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09344"/>
            <a:ext cx="9601200" cy="4700016"/>
          </a:xfrm>
        </p:spPr>
        <p:txBody>
          <a:bodyPr>
            <a:norm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i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 (r, θ) = g (γ, β) 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i="1" dirty="0" smtClean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i="1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 = x cos θ + y sin θ; s= - x sin θ + y cos θ</a:t>
            </a:r>
            <a:endParaRPr lang="en-US" dirty="0" smtClean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 	</a:t>
            </a:r>
            <a:r>
              <a:rPr lang="en-US" i="1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x = r cos θ - s sin θ; y = r sin θ + s cos θ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i="1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i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x=R cos </a:t>
            </a:r>
            <a:r>
              <a:rPr lang="en-US" i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sym typeface="Symbol" panose="05050102010706020507" pitchFamily="18" charset="2"/>
              </a:rPr>
              <a:t></a:t>
            </a:r>
            <a:r>
              <a:rPr lang="en-US" i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; y=R sin </a:t>
            </a:r>
            <a:r>
              <a:rPr lang="en-US" i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sym typeface="Symbol" panose="05050102010706020507" pitchFamily="18" charset="2"/>
              </a:rPr>
              <a:t></a:t>
            </a:r>
            <a:r>
              <a:rPr lang="en-US" i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;</a:t>
            </a:r>
            <a:endParaRPr lang="en-US" dirty="0" smtClean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	p(r, </a:t>
            </a:r>
            <a:r>
              <a:rPr lang="en-US" i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θ</a:t>
            </a:r>
            <a:r>
              <a:rPr lang="en-US" i="1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 = </a:t>
            </a:r>
            <a:r>
              <a:rPr lang="en-US" i="1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sym typeface="Symbol" panose="05050102010706020507" pitchFamily="18" charset="2"/>
              </a:rPr>
              <a:t></a:t>
            </a:r>
            <a:r>
              <a:rPr lang="en-US" i="1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i="1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sym typeface="Symbol" panose="05050102010706020507" pitchFamily="18" charset="2"/>
              </a:rPr>
              <a:t></a:t>
            </a:r>
            <a:r>
              <a:rPr lang="en-US" i="1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(R,</a:t>
            </a:r>
            <a:r>
              <a:rPr lang="en-US" i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i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sym typeface="Symbol" panose="05050102010706020507" pitchFamily="18" charset="2"/>
              </a:rPr>
              <a:t></a:t>
            </a:r>
            <a:r>
              <a:rPr lang="en-US" i="1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 </a:t>
            </a:r>
            <a:r>
              <a:rPr lang="en-US" i="1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sym typeface="Symbol" panose="05050102010706020507" pitchFamily="18" charset="2"/>
              </a:rPr>
              <a:t></a:t>
            </a:r>
            <a:r>
              <a:rPr lang="en-US" i="1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(x cos </a:t>
            </a:r>
            <a:r>
              <a:rPr lang="en-US" i="1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sym typeface="Symbol" panose="05050102010706020507" pitchFamily="18" charset="2"/>
              </a:rPr>
              <a:t></a:t>
            </a:r>
            <a:r>
              <a:rPr lang="en-US" i="1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+y sin </a:t>
            </a:r>
            <a:r>
              <a:rPr lang="en-US" i="1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sym typeface="Symbol" panose="05050102010706020507" pitchFamily="18" charset="2"/>
              </a:rPr>
              <a:t></a:t>
            </a:r>
            <a:r>
              <a:rPr lang="en-US" i="1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- r) dx </a:t>
            </a:r>
            <a:r>
              <a:rPr lang="en-US" i="1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dy</a:t>
            </a:r>
            <a:r>
              <a:rPr lang="en-US" i="1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endParaRPr lang="en-US" dirty="0" smtClean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         r = R cos(θ -</a:t>
            </a:r>
            <a:r>
              <a:rPr lang="en-US" i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sym typeface="Symbol" panose="05050102010706020507" pitchFamily="18" charset="2"/>
              </a:rPr>
              <a:t></a:t>
            </a:r>
            <a:r>
              <a:rPr lang="en-US" i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i="1" dirty="0" smtClean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Applying the above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rebinning</a:t>
            </a:r>
            <a:r>
              <a:rPr lang="en-US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conditions for fan beam CT,</a:t>
            </a:r>
            <a:endParaRPr lang="en-US" dirty="0" smtClean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marR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g(D sin</a:t>
            </a:r>
            <a:r>
              <a:rPr lang="en-US" i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γ</a:t>
            </a:r>
            <a:r>
              <a:rPr lang="en-US" i="1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i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γ</a:t>
            </a:r>
            <a:r>
              <a:rPr lang="en-US" i="1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+β) = </a:t>
            </a:r>
            <a:r>
              <a:rPr lang="en-US" i="1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sym typeface="Symbol" panose="05050102010706020507" pitchFamily="18" charset="2"/>
              </a:rPr>
              <a:t></a:t>
            </a:r>
            <a:r>
              <a:rPr lang="en-US" i="1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i="1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sym typeface="Symbol" panose="05050102010706020507" pitchFamily="18" charset="2"/>
              </a:rPr>
              <a:t></a:t>
            </a:r>
            <a:r>
              <a:rPr lang="en-US" i="1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(R,</a:t>
            </a:r>
            <a:r>
              <a:rPr lang="en-US" i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i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sym typeface="Symbol" panose="05050102010706020507" pitchFamily="18" charset="2"/>
              </a:rPr>
              <a:t></a:t>
            </a:r>
            <a:r>
              <a:rPr lang="en-US" i="1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 </a:t>
            </a:r>
            <a:r>
              <a:rPr lang="en-US" i="1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sym typeface="Symbol" panose="05050102010706020507" pitchFamily="18" charset="2"/>
              </a:rPr>
              <a:t></a:t>
            </a:r>
            <a:r>
              <a:rPr lang="en-US" i="1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(x cos (</a:t>
            </a:r>
            <a:r>
              <a:rPr lang="en-US" i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γ</a:t>
            </a:r>
            <a:r>
              <a:rPr lang="en-US" i="1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+β) +y sin (</a:t>
            </a:r>
            <a:r>
              <a:rPr lang="en-US" i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γ</a:t>
            </a:r>
            <a:r>
              <a:rPr lang="en-US" i="1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+β )- D sin</a:t>
            </a:r>
            <a:r>
              <a:rPr lang="en-US" i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γ</a:t>
            </a:r>
            <a:r>
              <a:rPr lang="en-US" i="1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 dx </a:t>
            </a:r>
            <a:r>
              <a:rPr lang="en-US" i="1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dy</a:t>
            </a:r>
            <a:r>
              <a:rPr lang="en-US" i="1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endParaRPr lang="en-US" dirty="0" smtClean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	 </a:t>
            </a:r>
            <a:r>
              <a:rPr lang="en-US" i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 = R cos(γ + β -</a:t>
            </a:r>
            <a:r>
              <a:rPr lang="en-US" i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sym typeface="Symbol" panose="05050102010706020507" pitchFamily="18" charset="2"/>
              </a:rPr>
              <a:t></a:t>
            </a:r>
            <a:r>
              <a:rPr lang="en-US" i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</a:t>
            </a:r>
            <a:endParaRPr lang="en-US" dirty="0" smtClean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38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360 Degree Acquisition</a:t>
            </a:r>
            <a:endParaRPr lang="en-US" dirty="0"/>
          </a:p>
        </p:txBody>
      </p:sp>
      <p:pic>
        <p:nvPicPr>
          <p:cNvPr id="4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59200" y="1685738"/>
            <a:ext cx="3908425" cy="3872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2454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Filtered back projection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i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b(</a:t>
            </a:r>
            <a:r>
              <a:rPr lang="en-US" i="1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x,y</a:t>
            </a:r>
            <a:r>
              <a:rPr lang="en-US" i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)= f(</a:t>
            </a:r>
            <a:r>
              <a:rPr lang="en-US" i="1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x,y</a:t>
            </a:r>
            <a:r>
              <a:rPr lang="en-US" i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 </a:t>
            </a:r>
            <a:r>
              <a:rPr lang="en-US" i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sym typeface="Symbol" panose="05050102010706020507" pitchFamily="18" charset="2"/>
              </a:rPr>
              <a:t></a:t>
            </a:r>
            <a:r>
              <a:rPr lang="en-US" i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1/</a:t>
            </a:r>
            <a:r>
              <a:rPr lang="en-US" i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sym typeface="Symbol" panose="05050102010706020507" pitchFamily="18" charset="2"/>
              </a:rPr>
              <a:t></a:t>
            </a:r>
            <a:r>
              <a:rPr lang="en-US" i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x2 +y2</a:t>
            </a:r>
            <a:endParaRPr lang="en-US" dirty="0" smtClean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i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B(</a:t>
            </a:r>
            <a:r>
              <a:rPr lang="en-US" i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sym typeface="Symbol" panose="05050102010706020507" pitchFamily="18" charset="2"/>
              </a:rPr>
              <a:t></a:t>
            </a:r>
            <a:r>
              <a:rPr lang="en-US" i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x, </a:t>
            </a:r>
            <a:r>
              <a:rPr lang="en-US" i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sym typeface="Symbol" panose="05050102010706020507" pitchFamily="18" charset="2"/>
              </a:rPr>
              <a:t></a:t>
            </a:r>
            <a:r>
              <a:rPr lang="en-US" i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y)= F(</a:t>
            </a:r>
            <a:r>
              <a:rPr lang="en-US" i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sym typeface="Symbol" panose="05050102010706020507" pitchFamily="18" charset="2"/>
              </a:rPr>
              <a:t></a:t>
            </a:r>
            <a:r>
              <a:rPr lang="en-US" i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x, </a:t>
            </a:r>
            <a:r>
              <a:rPr lang="en-US" i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sym typeface="Symbol" panose="05050102010706020507" pitchFamily="18" charset="2"/>
              </a:rPr>
              <a:t></a:t>
            </a:r>
            <a:r>
              <a:rPr lang="en-US" i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y) </a:t>
            </a:r>
            <a:r>
              <a:rPr lang="en-US" i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sym typeface="Symbol" panose="05050102010706020507" pitchFamily="18" charset="2"/>
              </a:rPr>
              <a:t></a:t>
            </a:r>
            <a:r>
              <a:rPr lang="en-US" i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1/</a:t>
            </a:r>
            <a:r>
              <a:rPr lang="en-US" i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sym typeface="Symbol" panose="05050102010706020507" pitchFamily="18" charset="2"/>
              </a:rPr>
              <a:t></a:t>
            </a:r>
            <a:r>
              <a:rPr lang="en-US" i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x</a:t>
            </a:r>
            <a:r>
              <a:rPr lang="en-US" i="1" baseline="30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2</a:t>
            </a:r>
            <a:r>
              <a:rPr lang="en-US" i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+</a:t>
            </a:r>
            <a:r>
              <a:rPr lang="en-US" i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sym typeface="Symbol" panose="05050102010706020507" pitchFamily="18" charset="2"/>
              </a:rPr>
              <a:t></a:t>
            </a:r>
            <a:r>
              <a:rPr lang="en-US" i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y</a:t>
            </a:r>
            <a:r>
              <a:rPr lang="en-US" i="1" baseline="30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2</a:t>
            </a:r>
            <a:endParaRPr lang="en-US" dirty="0" smtClean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i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F(</a:t>
            </a:r>
            <a:r>
              <a:rPr lang="en-US" i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sym typeface="Symbol" panose="05050102010706020507" pitchFamily="18" charset="2"/>
              </a:rPr>
              <a:t></a:t>
            </a:r>
            <a:r>
              <a:rPr lang="en-US" i="1" baseline="-25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x</a:t>
            </a:r>
            <a:r>
              <a:rPr lang="en-US" i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i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sym typeface="Symbol" panose="05050102010706020507" pitchFamily="18" charset="2"/>
              </a:rPr>
              <a:t></a:t>
            </a:r>
            <a:r>
              <a:rPr lang="en-US" i="1" baseline="-25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y</a:t>
            </a:r>
            <a:r>
              <a:rPr lang="en-US" i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)= B(</a:t>
            </a:r>
            <a:r>
              <a:rPr lang="en-US" i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sym typeface="Symbol" panose="05050102010706020507" pitchFamily="18" charset="2"/>
              </a:rPr>
              <a:t></a:t>
            </a:r>
            <a:r>
              <a:rPr lang="en-US" i="1" baseline="-25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x</a:t>
            </a:r>
            <a:r>
              <a:rPr lang="en-US" i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i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sym typeface="Symbol" panose="05050102010706020507" pitchFamily="18" charset="2"/>
              </a:rPr>
              <a:t></a:t>
            </a:r>
            <a:r>
              <a:rPr lang="en-US" i="1" baseline="-25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y</a:t>
            </a:r>
            <a:r>
              <a:rPr lang="en-US" i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</a:t>
            </a:r>
            <a:r>
              <a:rPr lang="en-US" i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sym typeface="Symbol" panose="05050102010706020507" pitchFamily="18" charset="2"/>
              </a:rPr>
              <a:t></a:t>
            </a:r>
            <a:r>
              <a:rPr lang="en-US" i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|</a:t>
            </a:r>
            <a:r>
              <a:rPr lang="en-US" i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sym typeface="Symbol" panose="05050102010706020507" pitchFamily="18" charset="2"/>
              </a:rPr>
              <a:t></a:t>
            </a:r>
            <a:r>
              <a:rPr lang="en-US" i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|</a:t>
            </a:r>
            <a:endParaRPr lang="en-US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i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f(</a:t>
            </a:r>
            <a:r>
              <a:rPr lang="en-US" i="1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x,y</a:t>
            </a:r>
            <a:r>
              <a:rPr lang="en-US" i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)= IF[F(</a:t>
            </a:r>
            <a:r>
              <a:rPr lang="en-US" i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sym typeface="Symbol" panose="05050102010706020507" pitchFamily="18" charset="2"/>
              </a:rPr>
              <a:t></a:t>
            </a:r>
            <a:r>
              <a:rPr lang="en-US" i="1" baseline="-25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x</a:t>
            </a:r>
            <a:r>
              <a:rPr lang="en-US" i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i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sym typeface="Symbol" panose="05050102010706020507" pitchFamily="18" charset="2"/>
              </a:rPr>
              <a:t></a:t>
            </a:r>
            <a:r>
              <a:rPr lang="en-US" i="1" baseline="-25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y</a:t>
            </a:r>
            <a:r>
              <a:rPr lang="en-US" i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)]= IF[B(</a:t>
            </a:r>
            <a:r>
              <a:rPr lang="en-US" i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sym typeface="Symbol" panose="05050102010706020507" pitchFamily="18" charset="2"/>
              </a:rPr>
              <a:t></a:t>
            </a:r>
            <a:r>
              <a:rPr lang="en-US" i="1" baseline="-25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x</a:t>
            </a:r>
            <a:r>
              <a:rPr lang="en-US" i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i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sym typeface="Symbol" panose="05050102010706020507" pitchFamily="18" charset="2"/>
              </a:rPr>
              <a:t></a:t>
            </a:r>
            <a:r>
              <a:rPr lang="en-US" i="1" baseline="-25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y</a:t>
            </a:r>
            <a:r>
              <a:rPr lang="en-US" i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</a:t>
            </a:r>
            <a:r>
              <a:rPr lang="en-US" i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sym typeface="Symbol" panose="05050102010706020507" pitchFamily="18" charset="2"/>
              </a:rPr>
              <a:t></a:t>
            </a:r>
            <a:r>
              <a:rPr lang="en-US" i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|</a:t>
            </a:r>
            <a:r>
              <a:rPr lang="en-US" i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sym typeface="Symbol" panose="05050102010706020507" pitchFamily="18" charset="2"/>
              </a:rPr>
              <a:t></a:t>
            </a:r>
            <a:r>
              <a:rPr lang="en-US" i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|]</a:t>
            </a:r>
            <a:endParaRPr lang="en-US" dirty="0" smtClean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584034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2612</TotalTime>
  <Words>504</Words>
  <Application>Microsoft Office PowerPoint</Application>
  <PresentationFormat>Widescreen</PresentationFormat>
  <Paragraphs>80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Calibri</vt:lpstr>
      <vt:lpstr>Franklin Gothic Book</vt:lpstr>
      <vt:lpstr>Symbol</vt:lpstr>
      <vt:lpstr>Times New Roman</vt:lpstr>
      <vt:lpstr>Crop</vt:lpstr>
      <vt:lpstr>FAN BEAM CT</vt:lpstr>
      <vt:lpstr>Projection Geometries</vt:lpstr>
      <vt:lpstr>Types of Detectors</vt:lpstr>
      <vt:lpstr>Evolution of CT Geometry</vt:lpstr>
      <vt:lpstr>Parallel vs Fan beam</vt:lpstr>
      <vt:lpstr>Principle of fan beam CT</vt:lpstr>
      <vt:lpstr>Rebinning</vt:lpstr>
      <vt:lpstr>360 Degree Acquisition</vt:lpstr>
      <vt:lpstr>Filtered back projection</vt:lpstr>
      <vt:lpstr>IMAGE RECONSTRUCTION USING MATLAB </vt:lpstr>
      <vt:lpstr>PROJECTIONS USING PARALLEL AND FAN BEAM GEOMETRY</vt:lpstr>
      <vt:lpstr>SINOGRAM OF PARALLEL AND FAN BEAM CT </vt:lpstr>
      <vt:lpstr>BACPROJECTION USING PARALLEL AND FAN BEAM ct 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FAN BEAM GEOMETRY</dc:title>
  <dc:creator>Vasudevan Jalaja, Neethu Lekshmi</dc:creator>
  <cp:lastModifiedBy>Anand Kadumberi</cp:lastModifiedBy>
  <cp:revision>19</cp:revision>
  <dcterms:created xsi:type="dcterms:W3CDTF">2016-05-04T01:55:08Z</dcterms:created>
  <dcterms:modified xsi:type="dcterms:W3CDTF">2016-05-11T08:03:01Z</dcterms:modified>
</cp:coreProperties>
</file>