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957F-680D-4785-A1C3-EFC10249C54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66E8-4FD3-43CF-89B0-6F32D5DFC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r>
              <a:rPr lang="en-US" baseline="0" dirty="0" smtClean="0"/>
              <a:t> can be taken from 0 to pi </a:t>
            </a:r>
            <a:r>
              <a:rPr lang="en-US" baseline="0" smtClean="0"/>
              <a:t>for parallel beam</a:t>
            </a:r>
            <a:r>
              <a:rPr lang="en-US" baseline="0" dirty="0" smtClean="0"/>
              <a:t>; but 0 to 360 + 2* fan angle for fan bean (full scan) 0 to 180 + 2*fan angle (short scan)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1B9F7-4FB6-A841-8B70-6352FF8302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1B9F7-4FB6-A841-8B70-6352FF8302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4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4935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5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9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5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6733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7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8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679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F2D3F2F-D41C-41FE-A119-63A109543CDA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1BC4830-8440-4CAD-899E-AC17534E31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790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FAN BEAM 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8000" dirty="0"/>
              <a:t>Submitted by</a:t>
            </a:r>
          </a:p>
          <a:p>
            <a:r>
              <a:rPr lang="en-US" sz="8000" dirty="0" smtClean="0"/>
              <a:t>Anand P Kadumberi</a:t>
            </a:r>
          </a:p>
          <a:p>
            <a:r>
              <a:rPr lang="en-US" sz="8000" dirty="0" err="1" smtClean="0"/>
              <a:t>Neethu</a:t>
            </a:r>
            <a:r>
              <a:rPr lang="en-US" sz="8000" dirty="0" smtClean="0"/>
              <a:t> </a:t>
            </a:r>
            <a:r>
              <a:rPr lang="en-US" sz="8000" dirty="0" err="1" smtClean="0"/>
              <a:t>Lekshmi</a:t>
            </a:r>
            <a:endParaRPr lang="en-US" sz="8000" dirty="0" smtClean="0"/>
          </a:p>
          <a:p>
            <a:r>
              <a:rPr lang="en-US" sz="8000" dirty="0" err="1" smtClean="0"/>
              <a:t>Sharmi</a:t>
            </a:r>
            <a:r>
              <a:rPr lang="en-US" sz="8000" dirty="0" smtClean="0"/>
              <a:t> </a:t>
            </a:r>
            <a:r>
              <a:rPr lang="en-US" sz="8000" dirty="0" err="1" smtClean="0"/>
              <a:t>Ravindran</a:t>
            </a:r>
            <a:r>
              <a:rPr lang="en-US" sz="8000" dirty="0" smtClean="0"/>
              <a:t>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8178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RECONSTRUCTION USING MATLAB </a:t>
            </a:r>
            <a:endParaRPr lang="en-US" dirty="0"/>
          </a:p>
        </p:txBody>
      </p:sp>
      <p:pic>
        <p:nvPicPr>
          <p:cNvPr id="4" name="Content Placeholder 3" descr="Screen%20Shot%202016-04-07%20at%204.43.35%20PM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6852" y="3145629"/>
            <a:ext cx="1770696" cy="1862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4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PROJECTIONS USING PARALLEL AND FAN BEAM GEOMETRY</a:t>
            </a:r>
            <a:endParaRPr lang="en-US" dirty="0"/>
          </a:p>
        </p:txBody>
      </p:sp>
      <p:pic>
        <p:nvPicPr>
          <p:cNvPr id="6" name="Content Placeholder 5" descr="Screen%20Shot%202016-04-07%20at%204.44.06%20PM.pn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44" y="2057401"/>
            <a:ext cx="2753398" cy="228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Screen%20Shot%202016-04-07%20at%204.43.45%20PM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01" y="2057401"/>
            <a:ext cx="2855782" cy="2288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reen%20Shot%202016-04-07%20at%204.43.57%20PM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861" y="2057401"/>
            <a:ext cx="2889493" cy="228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creen%20Shot%202016-04-07%20at%204.44.15%20PM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61" y="4509935"/>
            <a:ext cx="2845422" cy="223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creen%20Shot%202016-04-07%20at%204.44.26%20PM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88" y="4481044"/>
            <a:ext cx="2894366" cy="226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creen%20Shot%202016-04-07%20at%204.44.41%20PM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42" y="4461040"/>
            <a:ext cx="2753399" cy="228444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Down Arrow 11"/>
          <p:cNvSpPr/>
          <p:nvPr/>
        </p:nvSpPr>
        <p:spPr>
          <a:xfrm rot="2916428">
            <a:off x="10334371" y="2501499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2916428">
            <a:off x="10334370" y="4537895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565329" y="2269783"/>
            <a:ext cx="110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‘Radon’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555875" y="4345614"/>
            <a:ext cx="14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Fanbeam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19120" y="4641698"/>
            <a:ext cx="148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(‘Radon’ + ‘Para2fan’)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 rot="2916428">
            <a:off x="1490729" y="4789710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2881" y="5355567"/>
            <a:ext cx="11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𝜃 = β + 𝛾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2916428">
            <a:off x="1430275" y="2273594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0524" y="2640838"/>
            <a:ext cx="92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US" smtClean="0"/>
              <a:t>(r</a:t>
            </a:r>
            <a:r>
              <a:rPr lang="en-US" dirty="0" smtClean="0"/>
              <a:t>,𝜃)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" y="5644624"/>
            <a:ext cx="12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= D sin </a:t>
            </a:r>
            <a:r>
              <a:rPr lang="en-US" dirty="0"/>
              <a:t>𝛾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4330" y="5029310"/>
            <a:ext cx="11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g(𝛾, β)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3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SINOGRAM OF PARALLEL AND FAN BEAM CT </a:t>
            </a:r>
            <a:endParaRPr lang="en-US" dirty="0"/>
          </a:p>
        </p:txBody>
      </p:sp>
      <p:pic>
        <p:nvPicPr>
          <p:cNvPr id="5" name="Picture 4" descr="Screen%20Shot%202016-04-07%20at%204.44.50%20P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64" y="2347442"/>
            <a:ext cx="4445318" cy="339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creen%20Shot%202016-04-07%20at%204.45.01%20P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382" y="2312035"/>
            <a:ext cx="4536664" cy="34217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624866" y="5849956"/>
            <a:ext cx="176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r=R cos (𝜃 - </a:t>
            </a:r>
            <a:r>
              <a:rPr lang="en-US" dirty="0" err="1" smtClean="0"/>
              <a:t>ϕ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1261" y="5868341"/>
            <a:ext cx="284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 sin </a:t>
            </a:r>
            <a:r>
              <a:rPr lang="en-US"/>
              <a:t>𝛾</a:t>
            </a:r>
            <a:r>
              <a:rPr lang="en-US" smtClean="0"/>
              <a:t> </a:t>
            </a:r>
            <a:r>
              <a:rPr lang="en-US" dirty="0" smtClean="0"/>
              <a:t>=R cos (</a:t>
            </a:r>
            <a:r>
              <a:rPr lang="en-US" dirty="0"/>
              <a:t>β + </a:t>
            </a:r>
            <a:r>
              <a:rPr lang="en-US" dirty="0" smtClean="0"/>
              <a:t>𝛾 - </a:t>
            </a:r>
            <a:r>
              <a:rPr lang="en-US" dirty="0" err="1" smtClean="0"/>
              <a:t>ϕ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8505" y="228358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BACPROJECTION USING PARALLEL AND FAN BEAM </a:t>
            </a:r>
            <a:r>
              <a:rPr lang="en-US" dirty="0" err="1" smtClean="0"/>
              <a:t>ct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%20Shot%202016-04-07%20at%204.45.12%20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40" y="1667430"/>
            <a:ext cx="2218762" cy="246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reen%20Shot%202016-04-07%20at%204.45.19%20P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403" y="1667430"/>
            <a:ext cx="2114864" cy="246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creen%20Shot%202016-04-07%20at%204.45.25%20PM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48" y="1667430"/>
            <a:ext cx="2173621" cy="246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creen%20Shot%202016-04-07%20at%204.45.33%20PM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40" y="4337680"/>
            <a:ext cx="2218762" cy="240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creen%20Shot%202016-04-07%20at%204.45.42%20PM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53" y="4337680"/>
            <a:ext cx="2125211" cy="240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creen%20Shot%202016-04-07%20at%204.45.49%20PM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48" y="4337679"/>
            <a:ext cx="2173621" cy="240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Down Arrow 9"/>
          <p:cNvSpPr/>
          <p:nvPr/>
        </p:nvSpPr>
        <p:spPr>
          <a:xfrm rot="2916428">
            <a:off x="9904061" y="4537895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88810" y="4641698"/>
            <a:ext cx="162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(‘</a:t>
            </a:r>
            <a:r>
              <a:rPr lang="en-US" dirty="0" err="1" smtClean="0"/>
              <a:t>iRadon</a:t>
            </a:r>
            <a:r>
              <a:rPr lang="en-US" dirty="0" smtClean="0"/>
              <a:t>’ + ‘Fan2para’)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36326" y="4345614"/>
            <a:ext cx="14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iFanbeam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2916428">
            <a:off x="9839518" y="2168010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070475" y="1936294"/>
            <a:ext cx="124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iRadon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2916428">
            <a:off x="2329828" y="4789710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1980" y="5226473"/>
            <a:ext cx="11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β + 𝛾 = </a:t>
            </a:r>
            <a:r>
              <a:rPr lang="en-US" dirty="0"/>
              <a:t>𝜃 </a:t>
            </a:r>
          </a:p>
        </p:txBody>
      </p:sp>
      <p:sp>
        <p:nvSpPr>
          <p:cNvPr id="17" name="Down Arrow 16"/>
          <p:cNvSpPr/>
          <p:nvPr/>
        </p:nvSpPr>
        <p:spPr>
          <a:xfrm rot="2916428">
            <a:off x="2269374" y="2273594"/>
            <a:ext cx="180340" cy="557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35087" y="2649788"/>
            <a:ext cx="130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∫p(r,𝜃)d𝜃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1979" y="5526286"/>
            <a:ext cx="12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sin 𝛾 = </a:t>
            </a:r>
            <a:r>
              <a:rPr lang="en-US" dirty="0"/>
              <a:t>r </a:t>
            </a:r>
          </a:p>
        </p:txBody>
      </p:sp>
    </p:spTree>
    <p:extLst>
      <p:ext uri="{BB962C8B-B14F-4D97-AF65-F5344CB8AC3E}">
        <p14:creationId xmlns:p14="http://schemas.microsoft.com/office/powerpoint/2010/main" val="26152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M.S.M. </a:t>
            </a:r>
            <a:r>
              <a:rPr lang="en-US" dirty="0" err="1"/>
              <a:t>Yusoff</a:t>
            </a:r>
            <a:r>
              <a:rPr lang="en-US" dirty="0"/>
              <a:t>, R. </a:t>
            </a:r>
            <a:r>
              <a:rPr lang="en-US" dirty="0" err="1"/>
              <a:t>SulaimanImage</a:t>
            </a:r>
            <a:r>
              <a:rPr lang="en-US" dirty="0"/>
              <a:t> Image reconstruction of computed tomography using fan-beam Technique (2012). J. </a:t>
            </a:r>
            <a:r>
              <a:rPr lang="en-US" dirty="0" err="1"/>
              <a:t>Eng,CS&amp;Tech</a:t>
            </a:r>
            <a:r>
              <a:rPr lang="en-US" dirty="0"/>
              <a:t> 0105: 06 – 11.</a:t>
            </a:r>
          </a:p>
          <a:p>
            <a:r>
              <a:rPr lang="en-US" dirty="0"/>
              <a:t>Medical Image Reconstruction, </a:t>
            </a:r>
            <a:r>
              <a:rPr lang="en-US" dirty="0" err="1"/>
              <a:t>Gengsheng</a:t>
            </a:r>
            <a:r>
              <a:rPr lang="en-US" dirty="0"/>
              <a:t> Lawrence </a:t>
            </a:r>
            <a:r>
              <a:rPr lang="en-US" dirty="0" err="1"/>
              <a:t>Zeng,Springer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674" y="296332"/>
            <a:ext cx="9601196" cy="1303867"/>
          </a:xfrm>
        </p:spPr>
        <p:txBody>
          <a:bodyPr/>
          <a:lstStyle/>
          <a:p>
            <a:r>
              <a:rPr lang="en-US" dirty="0"/>
              <a:t>Projection Geometries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018" y="1262916"/>
            <a:ext cx="10515600" cy="4351338"/>
          </a:xfrm>
        </p:spPr>
        <p:txBody>
          <a:bodyPr/>
          <a:lstStyle/>
          <a:p>
            <a:r>
              <a:rPr lang="en-US" dirty="0"/>
              <a:t>Single X-ray source and ring of detectors</a:t>
            </a:r>
          </a:p>
          <a:p>
            <a:r>
              <a:rPr lang="en-US" dirty="0"/>
              <a:t>Source rotates and projection is taken at each angle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../Screen%20Shot%202016-04-05%20at%2010.24.55%20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488" y="2435471"/>
            <a:ext cx="6523892" cy="3068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755737" y="5614254"/>
            <a:ext cx="850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dark gray ray in both parallel and fan beam configurations are the same. Therefore occupy the same point in </a:t>
            </a:r>
            <a:r>
              <a:rPr lang="en-US" dirty="0" err="1"/>
              <a:t>sinogram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9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Detectors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4181475" y="3038475"/>
            <a:ext cx="3981450" cy="2076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988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CT Geometry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Generation: Parallel Beam Geometry</a:t>
            </a:r>
          </a:p>
          <a:p>
            <a:r>
              <a:rPr lang="en-US" dirty="0"/>
              <a:t>Second Generation : Fan beam, Multiple Detectors</a:t>
            </a:r>
          </a:p>
          <a:p>
            <a:r>
              <a:rPr lang="en-US" dirty="0"/>
              <a:t>Third Generation: Fan beam, Rotating Detectors</a:t>
            </a:r>
          </a:p>
          <a:p>
            <a:r>
              <a:rPr lang="en-US" dirty="0"/>
              <a:t>Fourth Generation: Fan beam, Fixed Detectors</a:t>
            </a:r>
          </a:p>
          <a:p>
            <a:r>
              <a:rPr lang="en-US" dirty="0"/>
              <a:t>Fifth Generation: Scanning Electron beam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 CT scanners uses third, fourth or fifth generation geometries.</a:t>
            </a:r>
          </a:p>
        </p:txBody>
      </p:sp>
    </p:spTree>
    <p:extLst>
      <p:ext uri="{BB962C8B-B14F-4D97-AF65-F5344CB8AC3E}">
        <p14:creationId xmlns:p14="http://schemas.microsoft.com/office/powerpoint/2010/main" val="420434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vs Fan beam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0969"/>
              </p:ext>
            </p:extLst>
          </p:nvPr>
        </p:nvGraphicFramePr>
        <p:xfrm>
          <a:off x="1636345" y="2407790"/>
          <a:ext cx="81280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7743215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02268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Parallel</a:t>
                      </a:r>
                      <a:r>
                        <a:rPr lang="en-US" baseline="0" dirty="0"/>
                        <a:t> beam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Fan</a:t>
                      </a:r>
                      <a:r>
                        <a:rPr lang="en-US" baseline="0" dirty="0"/>
                        <a:t> beam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144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Relatively</a:t>
                      </a:r>
                      <a:r>
                        <a:rPr lang="en-US" baseline="0" dirty="0"/>
                        <a:t> simple and straight 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Interpolate</a:t>
                      </a:r>
                      <a:r>
                        <a:rPr lang="en-US" baseline="0" dirty="0"/>
                        <a:t> fan beam projections into parallel beam projections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211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Employs</a:t>
                      </a:r>
                      <a:r>
                        <a:rPr lang="en-US" baseline="0" dirty="0"/>
                        <a:t> large amount of radiation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Reduces</a:t>
                      </a:r>
                      <a:r>
                        <a:rPr lang="en-US" baseline="0" dirty="0"/>
                        <a:t> scanning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185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Expensive and not</a:t>
                      </a:r>
                      <a:r>
                        <a:rPr lang="en-US" baseline="0" dirty="0"/>
                        <a:t> feasible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</a:t>
                      </a:r>
                      <a:r>
                        <a:rPr lang="en-US" baseline="0" dirty="0"/>
                        <a:t> used in field applications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618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Ring artifacts,</a:t>
                      </a:r>
                      <a:r>
                        <a:rPr lang="en-US" baseline="0" dirty="0"/>
                        <a:t> significant noise and vibrations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049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Parallel beam uses simple reconstruction algorithm.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Fan beam are converted to parallel prior to image reconstruction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37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Acquisition</a:t>
                      </a:r>
                      <a:r>
                        <a:rPr lang="en-US" baseline="0" dirty="0" smtClean="0"/>
                        <a:t> time is higher, hence slower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Fan beam CT is much faster.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793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is not</a:t>
                      </a:r>
                      <a:r>
                        <a:rPr lang="en-US" baseline="0" dirty="0" smtClean="0"/>
                        <a:t> cost 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economical and cost</a:t>
                      </a:r>
                      <a:r>
                        <a:rPr lang="en-US" baseline="0" dirty="0" smtClean="0"/>
                        <a:t> effective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0295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99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fan beam 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900" y="1690688"/>
            <a:ext cx="4216400" cy="4365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74" y="1690688"/>
            <a:ext cx="3552825" cy="41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0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Rebinning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 (r, θ) = g (γ, β)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i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 = x cos θ + y sin θ; s= - x sin θ + y cos θ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 = r cos θ - s sin θ; y = r sin θ + s cos θ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i="1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x=R cos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y=R sin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p(r,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θ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=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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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(R,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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(x cos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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+y sin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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r) dx </a:t>
            </a:r>
            <a:r>
              <a:rPr lang="en-US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dy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r = R cos(θ -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i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Applying the above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rebinning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conditions for fan beam CT,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g(D sin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γ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+β) =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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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(R,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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(x cos 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+β) +y sin 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γ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+β )- D sin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γ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dx </a:t>
            </a:r>
            <a:r>
              <a:rPr lang="en-US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dy</a:t>
            </a:r>
            <a:r>
              <a:rPr lang="en-US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 = R cos(γ + β -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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360 Degree Acquisition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200" y="1685738"/>
            <a:ext cx="3908425" cy="387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4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back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b(</a:t>
            </a:r>
            <a:r>
              <a:rPr lang="en-US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)= f(</a:t>
            </a:r>
            <a:r>
              <a:rPr lang="en-US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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1/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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x2 +y2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y)= F(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y)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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1/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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i="1" baseline="30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i="1" baseline="30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)= B(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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|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|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f(</a:t>
            </a:r>
            <a:r>
              <a:rPr lang="en-US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x,y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)= IF[F(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)]= IF[B(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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|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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|]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840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2609</TotalTime>
  <Words>531</Words>
  <Application>Microsoft Office PowerPoint</Application>
  <PresentationFormat>Widescreen</PresentationFormat>
  <Paragraphs>80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Franklin Gothic Book</vt:lpstr>
      <vt:lpstr>Symbol</vt:lpstr>
      <vt:lpstr>Times New Roman</vt:lpstr>
      <vt:lpstr>Crop</vt:lpstr>
      <vt:lpstr>FAN BEAM CT</vt:lpstr>
      <vt:lpstr>Projection Geometries</vt:lpstr>
      <vt:lpstr>Types of Detectors</vt:lpstr>
      <vt:lpstr>Evolution of CT Geometry</vt:lpstr>
      <vt:lpstr>Parallel vs Fan beam</vt:lpstr>
      <vt:lpstr>Principle of fan beam CT</vt:lpstr>
      <vt:lpstr>Rebinning</vt:lpstr>
      <vt:lpstr>360 Degree Acquisition</vt:lpstr>
      <vt:lpstr>Filtered back projection</vt:lpstr>
      <vt:lpstr>IMAGE RECONSTRUCTION USING MATLAB </vt:lpstr>
      <vt:lpstr>PROJECTIONS USING PARALLEL AND FAN BEAM GEOMETRY</vt:lpstr>
      <vt:lpstr>SINOGRAM OF PARALLEL AND FAN BEAM CT </vt:lpstr>
      <vt:lpstr>BACPROJECTION USING PARALLEL AND FAN BEAM ct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 BEAM GEOMETRY</dc:title>
  <dc:creator>Vasudevan Jalaja, Neethu Lekshmi</dc:creator>
  <cp:lastModifiedBy>Anand Kadumberi</cp:lastModifiedBy>
  <cp:revision>18</cp:revision>
  <dcterms:created xsi:type="dcterms:W3CDTF">2016-05-04T01:55:08Z</dcterms:created>
  <dcterms:modified xsi:type="dcterms:W3CDTF">2016-05-11T08:00:24Z</dcterms:modified>
</cp:coreProperties>
</file>