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957F-680D-4785-A1C3-EFC10249C54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66E8-4FD3-43CF-89B0-6F32D5DF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r>
              <a:rPr lang="en-US" baseline="0" dirty="0" smtClean="0"/>
              <a:t> can be taken from 0 to pi </a:t>
            </a:r>
            <a:r>
              <a:rPr lang="en-US" baseline="0" smtClean="0"/>
              <a:t>for parallel beam</a:t>
            </a:r>
            <a:r>
              <a:rPr lang="en-US" baseline="0" dirty="0" smtClean="0"/>
              <a:t>; but 0 to 360 + 2* fan angle for fan bean (full scan) 0 to 180 + 2*fan angle (short scan)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1B9F7-4FB6-A841-8B70-6352FF8302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1B9F7-4FB6-A841-8B70-6352FF8302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4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493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5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6733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679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790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journal/1619-7070_European_journal_of_nuclear_medicine_and_molecular_imag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FAN BEAM 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03617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b="1" dirty="0" smtClean="0"/>
              <a:t>Anand P Kadumberi</a:t>
            </a:r>
          </a:p>
          <a:p>
            <a:r>
              <a:rPr lang="en-US" sz="2400" b="1" dirty="0" err="1" smtClean="0"/>
              <a:t>Neethu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Lekshmi</a:t>
            </a:r>
            <a:endParaRPr lang="en-US" sz="2400" b="1" dirty="0" smtClean="0"/>
          </a:p>
          <a:p>
            <a:r>
              <a:rPr lang="en-US" sz="2400" b="1" dirty="0" err="1" smtClean="0"/>
              <a:t>Sharmi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Ravindran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178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513" y="221974"/>
            <a:ext cx="10542104" cy="8116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IMAGE RECONSTRUCTION USING MATLAB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%20Shot%202016-04-07%20at%204.43.35%20P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3169" y="1563757"/>
            <a:ext cx="3676188" cy="3701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77" y="192465"/>
            <a:ext cx="9601200" cy="7400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PROJECTIONS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Screen%20Shot%202016-04-07%20at%204.44.06%20PM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55" y="1181270"/>
            <a:ext cx="2817736" cy="242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creen%20Shot%202016-04-07%20at%204.43.45%20PM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13" y="1181270"/>
            <a:ext cx="2922513" cy="242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%20Shot%202016-04-07%20at%204.43.57%20PM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73" y="1181270"/>
            <a:ext cx="2957012" cy="242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%20Shot%202016-04-07%20at%204.44.15%20PM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72" y="3635437"/>
            <a:ext cx="2911911" cy="236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reen%20Shot%202016-04-07%20at%204.44.26%20PM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0" y="3605646"/>
            <a:ext cx="2961998" cy="23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%20Shot%202016-04-07%20at%204.44.41%20PM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53" y="3664537"/>
            <a:ext cx="2817737" cy="24182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Down Arrow 11"/>
          <p:cNvSpPr/>
          <p:nvPr/>
        </p:nvSpPr>
        <p:spPr>
          <a:xfrm rot="2916428">
            <a:off x="10764679" y="1685272"/>
            <a:ext cx="190900" cy="57008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916428">
            <a:off x="10764678" y="3721668"/>
            <a:ext cx="190900" cy="57008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996240" y="1452666"/>
            <a:ext cx="1133913" cy="37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‘Radon’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86787" y="3528497"/>
            <a:ext cx="1533907" cy="37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Fanbeam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07991" y="3815633"/>
            <a:ext cx="1524231" cy="662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(‘Radon’ + ‘Para2fan’)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rot="2916428">
            <a:off x="1855846" y="3791378"/>
            <a:ext cx="186102" cy="555293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3009" y="4538450"/>
            <a:ext cx="1155834" cy="37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𝜃 = β + 𝛾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2916428">
            <a:off x="1860583" y="1457367"/>
            <a:ext cx="190900" cy="57008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81436" y="1823721"/>
            <a:ext cx="949774" cy="37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(r,𝜃)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008" y="4827507"/>
            <a:ext cx="1281564" cy="37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D sin </a:t>
            </a:r>
            <a:r>
              <a:rPr lang="en-US" dirty="0"/>
              <a:t>𝛾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6149" y="4202386"/>
            <a:ext cx="1155834" cy="37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(</a:t>
            </a:r>
            <a:r>
              <a:rPr lang="en-US" dirty="0" smtClean="0"/>
              <a:t>𝛾, β)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082" y="180882"/>
            <a:ext cx="9601200" cy="77193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SINOGRAM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 descr="Screen%20Shot%202016-04-07%20at%204.44.50%20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64" y="1989633"/>
            <a:ext cx="4445318" cy="339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%20Shot%202016-04-07%20at%204.45.01%20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82" y="1954226"/>
            <a:ext cx="4536664" cy="34217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624866" y="5492147"/>
            <a:ext cx="176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r=R cos (𝜃 - </a:t>
            </a:r>
            <a:r>
              <a:rPr lang="en-US" b="1" dirty="0" err="1" smtClean="0"/>
              <a:t>ϕ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01261" y="5510532"/>
            <a:ext cx="28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 sin </a:t>
            </a:r>
            <a:r>
              <a:rPr lang="en-US" b="1" dirty="0"/>
              <a:t>𝛾</a:t>
            </a:r>
            <a:r>
              <a:rPr lang="en-US" b="1" dirty="0" smtClean="0"/>
              <a:t> =R cos (</a:t>
            </a:r>
            <a:r>
              <a:rPr lang="en-US" b="1" dirty="0"/>
              <a:t>β + </a:t>
            </a:r>
            <a:r>
              <a:rPr lang="en-US" b="1" dirty="0" smtClean="0"/>
              <a:t>𝛾 - </a:t>
            </a:r>
            <a:r>
              <a:rPr lang="en-US" b="1" dirty="0" err="1" smtClean="0"/>
              <a:t>ϕ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24866" y="1391478"/>
            <a:ext cx="22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PARALLEL BEAM CT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15109" y="1391478"/>
            <a:ext cx="155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FAN BEAM 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8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490" y="193857"/>
            <a:ext cx="11301895" cy="7904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FILTERED BACKPROJECTION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Screen%20Shot%202016-04-07%20at%204.45.12%20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39" y="1174363"/>
            <a:ext cx="2566615" cy="264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%20Shot%202016-04-07%20at%204.45.19%20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83" y="1174363"/>
            <a:ext cx="2446428" cy="264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%20Shot%202016-04-07%20at%204.45.25%20PM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48" y="1174363"/>
            <a:ext cx="2514397" cy="264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%20Shot%202016-04-07%20at%204.45.33%20PM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39" y="3844613"/>
            <a:ext cx="2566615" cy="25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reen%20Shot%202016-04-07%20at%204.45.42%20PM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85" y="3844613"/>
            <a:ext cx="2458397" cy="25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%20Shot%202016-04-07%20at%204.45.49%20PM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48" y="3844612"/>
            <a:ext cx="2514397" cy="25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own Arrow 9"/>
          <p:cNvSpPr/>
          <p:nvPr/>
        </p:nvSpPr>
        <p:spPr>
          <a:xfrm rot="2916428">
            <a:off x="10186826" y="3977247"/>
            <a:ext cx="193564" cy="64440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93608" y="4075061"/>
            <a:ext cx="187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(‘</a:t>
            </a:r>
            <a:r>
              <a:rPr lang="en-US" dirty="0" err="1" smtClean="0"/>
              <a:t>iRadon</a:t>
            </a:r>
            <a:r>
              <a:rPr lang="en-US" dirty="0" smtClean="0"/>
              <a:t>’ + ‘Fan2para’)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51635" y="3768467"/>
            <a:ext cx="173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iFanbeam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2916428">
            <a:off x="10122283" y="1607362"/>
            <a:ext cx="193564" cy="64440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06803" y="1443227"/>
            <a:ext cx="14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iRadon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2916428">
            <a:off x="2360347" y="4229062"/>
            <a:ext cx="193564" cy="64440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32184" y="4670346"/>
            <a:ext cx="130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β + 𝛾 = </a:t>
            </a:r>
            <a:r>
              <a:rPr lang="en-US" dirty="0"/>
              <a:t>𝜃 </a:t>
            </a:r>
          </a:p>
        </p:txBody>
      </p:sp>
      <p:sp>
        <p:nvSpPr>
          <p:cNvPr id="17" name="Down Arrow 16"/>
          <p:cNvSpPr/>
          <p:nvPr/>
        </p:nvSpPr>
        <p:spPr>
          <a:xfrm rot="2916428">
            <a:off x="2299893" y="1712946"/>
            <a:ext cx="193564" cy="64440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45291" y="2093661"/>
            <a:ext cx="150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∫p(r,𝜃)d𝜃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32182" y="4970159"/>
            <a:ext cx="144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sin 𝛾 = </a:t>
            </a:r>
            <a:r>
              <a:rPr lang="en-US" dirty="0"/>
              <a:t>r </a:t>
            </a:r>
          </a:p>
        </p:txBody>
      </p:sp>
    </p:spTree>
    <p:extLst>
      <p:ext uri="{BB962C8B-B14F-4D97-AF65-F5344CB8AC3E}">
        <p14:creationId xmlns:p14="http://schemas.microsoft.com/office/powerpoint/2010/main" val="26152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026" y="208722"/>
            <a:ext cx="9601200" cy="6659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026" y="1066800"/>
            <a:ext cx="11085444" cy="3581400"/>
          </a:xfrm>
        </p:spPr>
        <p:txBody>
          <a:bodyPr/>
          <a:lstStyle/>
          <a:p>
            <a:r>
              <a:rPr lang="en-US" dirty="0" smtClean="0"/>
              <a:t>M.S.M</a:t>
            </a:r>
            <a:r>
              <a:rPr lang="en-US" dirty="0"/>
              <a:t>. </a:t>
            </a:r>
            <a:r>
              <a:rPr lang="en-US" dirty="0" err="1"/>
              <a:t>Yusoff</a:t>
            </a:r>
            <a:r>
              <a:rPr lang="en-US" dirty="0"/>
              <a:t>, R. </a:t>
            </a:r>
            <a:r>
              <a:rPr lang="en-US" dirty="0" err="1"/>
              <a:t>SulaimanImage</a:t>
            </a:r>
            <a:r>
              <a:rPr lang="en-US" dirty="0"/>
              <a:t> Image reconstruction of computed tomography using fan-beam Technique (2012). J. </a:t>
            </a:r>
            <a:r>
              <a:rPr lang="en-US" dirty="0" err="1"/>
              <a:t>Eng,CS&amp;Tech</a:t>
            </a:r>
            <a:r>
              <a:rPr lang="en-US" dirty="0"/>
              <a:t> 0105: 06 – 11.</a:t>
            </a:r>
          </a:p>
          <a:p>
            <a:r>
              <a:rPr lang="en-US" dirty="0" smtClean="0"/>
              <a:t>Paul </a:t>
            </a:r>
            <a:r>
              <a:rPr lang="en-US" dirty="0" err="1"/>
              <a:t>Suetens</a:t>
            </a:r>
            <a:r>
              <a:rPr lang="en-US" dirty="0"/>
              <a:t>. Fundamentals of Medical Imaging (2nd edition) (2011). </a:t>
            </a:r>
            <a:r>
              <a:rPr lang="en-US" dirty="0">
                <a:hlinkClick r:id="rId2"/>
              </a:rPr>
              <a:t>European journal of nuclear medicine and molecular imaging</a:t>
            </a:r>
            <a:r>
              <a:rPr lang="en-US" dirty="0"/>
              <a:t> 38(2):409-409.</a:t>
            </a:r>
          </a:p>
          <a:p>
            <a:r>
              <a:rPr lang="en-US" dirty="0" err="1" smtClean="0"/>
              <a:t>Gengsheng</a:t>
            </a:r>
            <a:r>
              <a:rPr lang="en-US" dirty="0" smtClean="0"/>
              <a:t> </a:t>
            </a:r>
            <a:r>
              <a:rPr lang="en-US" dirty="0"/>
              <a:t>Zeng. Medical Image Reconstruction: A Conceptual Tutorial (2010). ISBN: 978-3-642-05367-2 (Print) 978-3-642-05368-9.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018" y="150558"/>
            <a:ext cx="9601196" cy="71083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PROJECTION GEOMETRIES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018" y="1262916"/>
            <a:ext cx="10515600" cy="4351338"/>
          </a:xfrm>
        </p:spPr>
        <p:txBody>
          <a:bodyPr/>
          <a:lstStyle/>
          <a:p>
            <a:r>
              <a:rPr lang="en-US" dirty="0"/>
              <a:t>Single X-ray source and ring of detectors</a:t>
            </a:r>
          </a:p>
          <a:p>
            <a:r>
              <a:rPr lang="en-US" dirty="0"/>
              <a:t>Source rotates and projection is taken at each angle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../Screen%20Shot%202016-04-05%20at%2010.24.55%20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88" y="2435471"/>
            <a:ext cx="6523892" cy="3068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55737" y="5614254"/>
            <a:ext cx="850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dark gray ray in both parallel and fan beam configurations are the same. Therefore occupy the same point in </a:t>
            </a:r>
            <a:r>
              <a:rPr lang="en-US" dirty="0" err="1"/>
              <a:t>sinogram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9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261" y="115956"/>
            <a:ext cx="9601200" cy="78519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TYPES OF DETECTORS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2176272" y="1792224"/>
            <a:ext cx="7925181" cy="43285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98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17" y="235226"/>
            <a:ext cx="9601200" cy="73218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EVOLUTION OF CT GEOMETRY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043" y="1186070"/>
            <a:ext cx="10303565" cy="3518452"/>
          </a:xfrm>
        </p:spPr>
        <p:txBody>
          <a:bodyPr>
            <a:normAutofit/>
          </a:bodyPr>
          <a:lstStyle/>
          <a:p>
            <a:r>
              <a:rPr lang="en-US" sz="2400" dirty="0"/>
              <a:t>First Generation: Parallel Beam Geometry</a:t>
            </a:r>
          </a:p>
          <a:p>
            <a:r>
              <a:rPr lang="en-US" sz="2400" dirty="0"/>
              <a:t>Second Generation : Fan beam, Multiple Detectors</a:t>
            </a:r>
          </a:p>
          <a:p>
            <a:r>
              <a:rPr lang="en-US" sz="2400" dirty="0"/>
              <a:t>Third Generation: Fan beam, Rotating Detectors</a:t>
            </a:r>
          </a:p>
          <a:p>
            <a:r>
              <a:rPr lang="en-US" sz="2400" dirty="0"/>
              <a:t>Fourth Generation: Fan beam, Fixed Detectors</a:t>
            </a:r>
          </a:p>
          <a:p>
            <a:r>
              <a:rPr lang="en-US" sz="2400" dirty="0"/>
              <a:t>Fifth Generation: Scanning Electron beam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Current CT scanners uses third, fourth or fifth generation geometries.</a:t>
            </a:r>
          </a:p>
        </p:txBody>
      </p:sp>
    </p:spTree>
    <p:extLst>
      <p:ext uri="{BB962C8B-B14F-4D97-AF65-F5344CB8AC3E}">
        <p14:creationId xmlns:p14="http://schemas.microsoft.com/office/powerpoint/2010/main" val="420434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531" y="235226"/>
            <a:ext cx="9601200" cy="79844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PARALLEL VS </a:t>
            </a:r>
            <a:r>
              <a:rPr lang="en-US" smtClean="0">
                <a:solidFill>
                  <a:srgbClr val="C00000"/>
                </a:solidFill>
              </a:rPr>
              <a:t>FAN BEAM GEOMETRY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81261"/>
              </p:ext>
            </p:extLst>
          </p:nvPr>
        </p:nvGraphicFramePr>
        <p:xfrm>
          <a:off x="1331843" y="1605503"/>
          <a:ext cx="10195560" cy="42525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97780">
                  <a:extLst>
                    <a:ext uri="{9D8B030D-6E8A-4147-A177-3AD203B41FA5}">
                      <a16:colId xmlns="" xmlns:a16="http://schemas.microsoft.com/office/drawing/2014/main" val="774321581"/>
                    </a:ext>
                  </a:extLst>
                </a:gridCol>
                <a:gridCol w="5097780">
                  <a:extLst>
                    <a:ext uri="{9D8B030D-6E8A-4147-A177-3AD203B41FA5}">
                      <a16:colId xmlns="" xmlns:a16="http://schemas.microsoft.com/office/drawing/2014/main" val="1022683048"/>
                    </a:ext>
                  </a:extLst>
                </a:gridCol>
              </a:tblGrid>
              <a:tr h="4417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Parallel</a:t>
                      </a:r>
                      <a:r>
                        <a:rPr lang="en-US" baseline="0" dirty="0"/>
                        <a:t> 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Fan</a:t>
                      </a:r>
                      <a:r>
                        <a:rPr lang="en-US" baseline="0" dirty="0"/>
                        <a:t> beam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1449465"/>
                  </a:ext>
                </a:extLst>
              </a:tr>
              <a:tr h="762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Relatively</a:t>
                      </a:r>
                      <a:r>
                        <a:rPr lang="en-US" baseline="0" dirty="0"/>
                        <a:t> simple and straight 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Interpolate</a:t>
                      </a:r>
                      <a:r>
                        <a:rPr lang="en-US" baseline="0" dirty="0"/>
                        <a:t> fan beam projections into parallel beam projections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2112083"/>
                  </a:ext>
                </a:extLst>
              </a:tr>
              <a:tr h="441727">
                <a:tc>
                  <a:txBody>
                    <a:bodyPr/>
                    <a:lstStyle/>
                    <a:p>
                      <a:r>
                        <a:rPr lang="en-US" dirty="0"/>
                        <a:t>Employs</a:t>
                      </a:r>
                      <a:r>
                        <a:rPr lang="en-US" baseline="0" dirty="0"/>
                        <a:t> large amount of radiation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a single 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1854317"/>
                  </a:ext>
                </a:extLst>
              </a:tr>
              <a:tr h="441727">
                <a:tc>
                  <a:txBody>
                    <a:bodyPr/>
                    <a:lstStyle/>
                    <a:p>
                      <a:r>
                        <a:rPr lang="en-US" dirty="0"/>
                        <a:t>Expensive and not</a:t>
                      </a:r>
                      <a:r>
                        <a:rPr lang="en-US" baseline="0" dirty="0"/>
                        <a:t> feasible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 is economical and cost</a:t>
                      </a:r>
                      <a:r>
                        <a:rPr lang="en-US" baseline="0" dirty="0" smtClean="0"/>
                        <a:t> effective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6186012"/>
                  </a:ext>
                </a:extLst>
              </a:tr>
              <a:tr h="762432">
                <a:tc>
                  <a:txBody>
                    <a:bodyPr/>
                    <a:lstStyle/>
                    <a:p>
                      <a:r>
                        <a:rPr lang="en-US" dirty="0"/>
                        <a:t>Ring artifacts,</a:t>
                      </a:r>
                      <a:r>
                        <a:rPr lang="en-US" baseline="0" dirty="0"/>
                        <a:t> significant noise and vibrations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Currently</a:t>
                      </a:r>
                      <a:r>
                        <a:rPr lang="en-US" baseline="0" dirty="0" smtClean="0"/>
                        <a:t> used in field applications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0499785"/>
                  </a:ext>
                </a:extLst>
              </a:tr>
              <a:tr h="762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Parallel beam uses simple reconstruction algorithm.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Fan beam are converted to parallel prior to image reconstruction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372744"/>
                  </a:ext>
                </a:extLst>
              </a:tr>
              <a:tr h="441727"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r>
                        <a:rPr lang="en-US" baseline="0" dirty="0" smtClean="0"/>
                        <a:t> time is higher, hence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Fan beam CT is much </a:t>
                      </a:r>
                      <a:r>
                        <a:rPr lang="en-US" dirty="0" smtClean="0"/>
                        <a:t>faster</a:t>
                      </a:r>
                      <a:r>
                        <a:rPr lang="en-US" baseline="0" dirty="0" smtClean="0"/>
                        <a:t> and has r</a:t>
                      </a:r>
                      <a:r>
                        <a:rPr lang="en-US" dirty="0" smtClean="0"/>
                        <a:t>educed</a:t>
                      </a:r>
                      <a:r>
                        <a:rPr lang="en-US" baseline="0" dirty="0" smtClean="0"/>
                        <a:t> scanning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7934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9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66" y="235226"/>
            <a:ext cx="9601200" cy="838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 OF FAN BEAM CT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00" y="1690688"/>
            <a:ext cx="4216400" cy="4365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88" y="1690687"/>
            <a:ext cx="3738411" cy="43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0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70" y="301486"/>
            <a:ext cx="9601200" cy="71893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REBINNING TECHNIQUE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65" y="1225030"/>
            <a:ext cx="10820399" cy="4791457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 (r, θ) = g (γ, β) </a:t>
            </a:r>
            <a:endParaRPr lang="en-US" sz="2400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 = x cos θ + y sin θ; s= - x sin θ + y cos θ</a:t>
            </a:r>
            <a:endParaRPr lang="en-US" sz="2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r cos θ - s sin θ; y = r sin θ + s cos </a:t>
            </a:r>
            <a:r>
              <a:rPr lang="en-US" sz="240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θ</a:t>
            </a:r>
            <a:endParaRPr lang="en-US" sz="2400" i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i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x=R cos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y=R sin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p(r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θ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= 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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(R,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 cos 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+y sin 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r) dx </a:t>
            </a:r>
            <a:r>
              <a:rPr lang="en-US" sz="240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 = R cos(θ -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Applying the above </a:t>
            </a: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rebinning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conditions for fan beam CT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g(D sin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γ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+β) = 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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(R,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 cos (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+β) +y sin (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+β )- D sin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γ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dx </a:t>
            </a:r>
            <a:r>
              <a:rPr lang="en-US" sz="240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</a:t>
            </a:r>
            <a:r>
              <a:rPr lang="en-US" sz="2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 = R cos(γ + β -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67748"/>
            <a:ext cx="9601200" cy="74543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360 </a:t>
            </a:r>
            <a:r>
              <a:rPr lang="en-US" smtClean="0">
                <a:solidFill>
                  <a:srgbClr val="C00000"/>
                </a:solidFill>
              </a:rPr>
              <a:t>DEGREE ACQUISITION (FULL SCAN)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800" y="1685737"/>
            <a:ext cx="3908425" cy="38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4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1" y="288234"/>
            <a:ext cx="9601200" cy="14859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FILTERED BACKPROJECTION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3564" y="1774134"/>
            <a:ext cx="7586870" cy="333292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b(</a:t>
            </a:r>
            <a:r>
              <a:rPr lang="en-US" sz="32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x,y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)= f(</a:t>
            </a:r>
            <a:r>
              <a:rPr lang="en-US" sz="32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x,y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1/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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x2 +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y2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y)= F(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y)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1/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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3200" i="1" baseline="30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3200" i="1" baseline="30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)= B(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|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|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f(</a:t>
            </a:r>
            <a:r>
              <a:rPr lang="en-US" sz="32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x,y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)= IF[F(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)]= IF[B(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|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|]</a:t>
            </a:r>
            <a:endParaRPr lang="en-US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35840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2663</TotalTime>
  <Words>642</Words>
  <Application>Microsoft Macintosh PowerPoint</Application>
  <PresentationFormat>Widescreen</PresentationFormat>
  <Paragraphs>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Franklin Gothic Book</vt:lpstr>
      <vt:lpstr>Times New Roman</vt:lpstr>
      <vt:lpstr>Calibri</vt:lpstr>
      <vt:lpstr>Symbol</vt:lpstr>
      <vt:lpstr>Crop</vt:lpstr>
      <vt:lpstr>FAN BEAM CT</vt:lpstr>
      <vt:lpstr>PROJECTION GEOMETRIES</vt:lpstr>
      <vt:lpstr>TYPES OF DETECTORS</vt:lpstr>
      <vt:lpstr>EVOLUTION OF CT GEOMETRY</vt:lpstr>
      <vt:lpstr>PARALLEL VS FAN BEAM GEOMETRY</vt:lpstr>
      <vt:lpstr>PRINCIPLE OF FAN BEAM CT</vt:lpstr>
      <vt:lpstr>REBINNING TECHNIQUE </vt:lpstr>
      <vt:lpstr>360 DEGREE ACQUISITION (FULL SCAN)</vt:lpstr>
      <vt:lpstr>FILTERED BACKPROJECTION</vt:lpstr>
      <vt:lpstr>IMAGE RECONSTRUCTION USING MATLAB </vt:lpstr>
      <vt:lpstr>PROJECTIONS</vt:lpstr>
      <vt:lpstr>SINOGRAM</vt:lpstr>
      <vt:lpstr>FILTERED BACKPROJECTION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 BEAM GEOMETRY</dc:title>
  <dc:creator>Vasudevan Jalaja, Neethu Lekshmi</dc:creator>
  <cp:lastModifiedBy>Ravindran, Sharmi</cp:lastModifiedBy>
  <cp:revision>23</cp:revision>
  <dcterms:created xsi:type="dcterms:W3CDTF">2016-05-04T01:55:08Z</dcterms:created>
  <dcterms:modified xsi:type="dcterms:W3CDTF">2016-05-12T04:06:49Z</dcterms:modified>
</cp:coreProperties>
</file>