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3"/>
  </p:sldMasterIdLst>
  <p:notesMasterIdLst>
    <p:notesMasterId r:id="rId5"/>
  </p:notesMasterIdLst>
  <p:sldIdLst>
    <p:sldId id="256" r:id="rId4"/>
    <p:sldId id="257" r:id="rId6"/>
    <p:sldId id="258" r:id="rId7"/>
    <p:sldId id="259" r:id="rId8"/>
    <p:sldId id="260" r:id="rId9"/>
    <p:sldId id="261" r:id="rId10"/>
    <p:sldId id="286" r:id="rId11"/>
    <p:sldId id="262" r:id="rId12"/>
    <p:sldId id="263" r:id="rId13"/>
    <p:sldId id="264" r:id="rId14"/>
    <p:sldId id="283" r:id="rId15"/>
  </p:sldIdLst>
  <p:sldSz cx="9144000" cy="5143500"/>
  <p:notesSz cx="6858000" cy="9144000"/>
  <p:embeddedFontLst>
    <p:embeddedFont>
      <p:font typeface="Quattrocento Sans" panose="020B0502050000020003"/>
      <p:regular r:id="rId19"/>
    </p:embeddedFont>
    <p:embeddedFont>
      <p:font typeface="Roboto" panose="0200000000000000000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244357e834f_1_1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44357e834f_1_1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Google Shape;467;g2444e6c59fa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444e6c59fa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42bd5eabac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42bd5eabac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3" name="Google Shape;223;p3: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2442093c53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442093c53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g2442093c535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42093c535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2442093c535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442093c535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2442093c535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42093c535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2445d0e15b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45d0e15b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244357e834f_1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4357e834f_1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solidFill>
                  <a:schemeClr val="dk1"/>
                </a:solidFill>
              </a:rPr>
              <a:t>Multiple studies associate </a:t>
            </a:r>
            <a:r>
              <a:rPr lang="en-IN" i="1">
                <a:solidFill>
                  <a:schemeClr val="dk1"/>
                </a:solidFill>
              </a:rPr>
              <a:t>Ruminococcus gnavus</a:t>
            </a:r>
            <a:r>
              <a:rPr lang="en-IN">
                <a:solidFill>
                  <a:schemeClr val="dk1"/>
                </a:solidFill>
              </a:rPr>
              <a:t>, a prevalent gut microbe, with Crohn’s disease, a major type of inflammatory bowel disease.</a:t>
            </a:r>
            <a:endParaRPr lang="en-IN">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rgbClr val="3EADA7"/>
        </a:solidFill>
        <a:effectLst/>
      </p:bgPr>
    </p:bg>
    <p:spTree>
      <p:nvGrpSpPr>
        <p:cNvPr id="11" name="Shape 11"/>
        <p:cNvGrpSpPr/>
        <p:nvPr/>
      </p:nvGrpSpPr>
      <p:grpSpPr>
        <a:xfrm>
          <a:off x="0" y="0"/>
          <a:ext cx="0" cy="0"/>
          <a:chOff x="0" y="0"/>
          <a:chExt cx="0" cy="0"/>
        </a:xfrm>
      </p:grpSpPr>
      <p:pic>
        <p:nvPicPr>
          <p:cNvPr id="12" name="Google Shape;12;p18" descr="IIITD_pptslide_jpeg-03.jpg"/>
          <p:cNvPicPr preferRelativeResize="0"/>
          <p:nvPr/>
        </p:nvPicPr>
        <p:blipFill rotWithShape="1">
          <a:blip r:embed="rId2"/>
          <a:srcRect l="72917" t="69259"/>
          <a:stretch>
            <a:fillRect/>
          </a:stretch>
        </p:blipFill>
        <p:spPr>
          <a:xfrm>
            <a:off x="7286625" y="3562350"/>
            <a:ext cx="1857374" cy="1581152"/>
          </a:xfrm>
          <a:prstGeom prst="rect">
            <a:avLst/>
          </a:prstGeom>
          <a:noFill/>
          <a:ln>
            <a:noFill/>
          </a:ln>
        </p:spPr>
      </p:pic>
      <p:sp>
        <p:nvSpPr>
          <p:cNvPr id="13" name="Google Shape;13;p18"/>
          <p:cNvSpPr txBox="1"/>
          <p:nvPr>
            <p:ph type="ctrTitle"/>
          </p:nvPr>
        </p:nvSpPr>
        <p:spPr>
          <a:xfrm>
            <a:off x="1143000" y="797753"/>
            <a:ext cx="7315200" cy="1406400"/>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Quattrocento Sans" panose="020B0502050000020003"/>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18"/>
          <p:cNvSpPr txBox="1"/>
          <p:nvPr>
            <p:ph type="subTitle" idx="1"/>
          </p:nvPr>
        </p:nvSpPr>
        <p:spPr>
          <a:xfrm>
            <a:off x="4114800" y="2430434"/>
            <a:ext cx="4343400" cy="1532100"/>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15" name="Google Shape;15;p18"/>
          <p:cNvSpPr txBox="1"/>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18"/>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cxnSp>
        <p:nvCxnSpPr>
          <p:cNvPr id="17" name="Google Shape;17;p18"/>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18"/>
          <p:cNvPicPr preferRelativeResize="0"/>
          <p:nvPr/>
        </p:nvPicPr>
        <p:blipFill rotWithShape="1">
          <a:blip r:embed="rId3"/>
          <a:srcRect/>
          <a:stretch>
            <a:fill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89" name="Shape 89"/>
        <p:cNvGrpSpPr/>
        <p:nvPr/>
      </p:nvGrpSpPr>
      <p:grpSpPr>
        <a:xfrm>
          <a:off x="0" y="0"/>
          <a:ext cx="0" cy="0"/>
          <a:chOff x="0" y="0"/>
          <a:chExt cx="0" cy="0"/>
        </a:xfrm>
      </p:grpSpPr>
      <p:pic>
        <p:nvPicPr>
          <p:cNvPr id="90" name="Google Shape;90;p27"/>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91" name="Google Shape;91;p27"/>
          <p:cNvSpPr txBox="1"/>
          <p:nvPr>
            <p:ph type="body" idx="1"/>
          </p:nvPr>
        </p:nvSpPr>
        <p:spPr>
          <a:xfrm rot="5400000">
            <a:off x="2777645" y="-1107914"/>
            <a:ext cx="35991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92" name="Google Shape;92;p27"/>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27"/>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27"/>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95" name="Google Shape;95;p27"/>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96" name="Google Shape;96;p2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27"/>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8" name="Shape 98"/>
        <p:cNvGrpSpPr/>
        <p:nvPr/>
      </p:nvGrpSpPr>
      <p:grpSpPr>
        <a:xfrm>
          <a:off x="0" y="0"/>
          <a:ext cx="0" cy="0"/>
          <a:chOff x="0" y="0"/>
          <a:chExt cx="0" cy="0"/>
        </a:xfrm>
      </p:grpSpPr>
      <p:sp>
        <p:nvSpPr>
          <p:cNvPr id="99" name="Google Shape;99;p28"/>
          <p:cNvSpPr txBox="1"/>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8"/>
          <p:cNvSpPr txBox="1"/>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01" name="Google Shape;101;p28"/>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8"/>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8"/>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cxnSp>
        <p:nvCxnSpPr>
          <p:cNvPr id="104" name="Google Shape;104;p28"/>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05" name="Shape 105"/>
        <p:cNvGrpSpPr/>
        <p:nvPr/>
      </p:nvGrpSpPr>
      <p:grpSpPr>
        <a:xfrm>
          <a:off x="0" y="0"/>
          <a:ext cx="0" cy="0"/>
          <a:chOff x="0" y="0"/>
          <a:chExt cx="0" cy="0"/>
        </a:xfrm>
      </p:grpSpPr>
      <p:pic>
        <p:nvPicPr>
          <p:cNvPr id="106" name="Google Shape;106;p29"/>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107" name="Google Shape;107;p29"/>
          <p:cNvSpPr txBox="1"/>
          <p:nvPr>
            <p:ph type="body" idx="1"/>
          </p:nvPr>
        </p:nvSpPr>
        <p:spPr>
          <a:xfrm>
            <a:off x="685799" y="1035886"/>
            <a:ext cx="38343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08" name="Google Shape;108;p29"/>
          <p:cNvSpPr txBox="1"/>
          <p:nvPr>
            <p:ph type="body" idx="2"/>
          </p:nvPr>
        </p:nvSpPr>
        <p:spPr>
          <a:xfrm>
            <a:off x="4683577" y="1035886"/>
            <a:ext cx="38289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09" name="Google Shape;109;p29"/>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9"/>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9"/>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112" name="Google Shape;112;p29"/>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13" name="Google Shape;113;p29"/>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29"/>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15" name="Shape 115"/>
        <p:cNvGrpSpPr/>
        <p:nvPr/>
      </p:nvGrpSpPr>
      <p:grpSpPr>
        <a:xfrm>
          <a:off x="0" y="0"/>
          <a:ext cx="0" cy="0"/>
          <a:chOff x="0" y="0"/>
          <a:chExt cx="0" cy="0"/>
        </a:xfrm>
      </p:grpSpPr>
      <p:pic>
        <p:nvPicPr>
          <p:cNvPr id="116" name="Google Shape;116;p30"/>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117" name="Google Shape;117;p30"/>
          <p:cNvSpPr txBox="1"/>
          <p:nvPr>
            <p:ph type="body" idx="1"/>
          </p:nvPr>
        </p:nvSpPr>
        <p:spPr>
          <a:xfrm>
            <a:off x="685799" y="946718"/>
            <a:ext cx="38151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118" name="Google Shape;118;p30"/>
          <p:cNvSpPr txBox="1"/>
          <p:nvPr>
            <p:ph type="body" idx="2"/>
          </p:nvPr>
        </p:nvSpPr>
        <p:spPr>
          <a:xfrm>
            <a:off x="685799" y="1616168"/>
            <a:ext cx="38151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19" name="Google Shape;119;p30"/>
          <p:cNvSpPr txBox="1"/>
          <p:nvPr>
            <p:ph type="body" idx="3"/>
          </p:nvPr>
        </p:nvSpPr>
        <p:spPr>
          <a:xfrm>
            <a:off x="4672693" y="946716"/>
            <a:ext cx="38289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120" name="Google Shape;120;p30"/>
          <p:cNvSpPr txBox="1"/>
          <p:nvPr>
            <p:ph type="body" idx="4"/>
          </p:nvPr>
        </p:nvSpPr>
        <p:spPr>
          <a:xfrm>
            <a:off x="4672693" y="1616168"/>
            <a:ext cx="38289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21" name="Google Shape;121;p30"/>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30"/>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30"/>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124" name="Google Shape;124;p30"/>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25" name="Google Shape;125;p30"/>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30"/>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27" name="Shape 127"/>
        <p:cNvGrpSpPr/>
        <p:nvPr/>
      </p:nvGrpSpPr>
      <p:grpSpPr>
        <a:xfrm>
          <a:off x="0" y="0"/>
          <a:ext cx="0" cy="0"/>
          <a:chOff x="0" y="0"/>
          <a:chExt cx="0" cy="0"/>
        </a:xfrm>
      </p:grpSpPr>
      <p:pic>
        <p:nvPicPr>
          <p:cNvPr id="128" name="Google Shape;128;p31"/>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129" name="Google Shape;129;p31"/>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31"/>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31"/>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132" name="Google Shape;132;p31"/>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33" name="Google Shape;133;p3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31"/>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35" name="Shape 135"/>
        <p:cNvGrpSpPr/>
        <p:nvPr/>
      </p:nvGrpSpPr>
      <p:grpSpPr>
        <a:xfrm>
          <a:off x="0" y="0"/>
          <a:ext cx="0" cy="0"/>
          <a:chOff x="0" y="0"/>
          <a:chExt cx="0" cy="0"/>
        </a:xfrm>
      </p:grpSpPr>
      <p:pic>
        <p:nvPicPr>
          <p:cNvPr id="136" name="Google Shape;136;p32"/>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137" name="Google Shape;137;p32"/>
          <p:cNvSpPr txBox="1"/>
          <p:nvPr>
            <p:ph type="body" idx="1"/>
          </p:nvPr>
        </p:nvSpPr>
        <p:spPr>
          <a:xfrm>
            <a:off x="3886200" y="742950"/>
            <a:ext cx="46293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p:txBody>
      </p:sp>
      <p:sp>
        <p:nvSpPr>
          <p:cNvPr id="138" name="Google Shape;138;p32"/>
          <p:cNvSpPr txBox="1"/>
          <p:nvPr>
            <p:ph type="body" idx="2"/>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39" name="Google Shape;139;p32"/>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32"/>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32"/>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142" name="Google Shape;142;p32"/>
          <p:cNvSpPr txBox="1"/>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panose="020B0502050000020003"/>
              <a:buNone/>
              <a:defRPr sz="2400" b="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43" name="Google Shape;143;p32"/>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32"/>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45" name="Shape 145"/>
        <p:cNvGrpSpPr/>
        <p:nvPr/>
      </p:nvGrpSpPr>
      <p:grpSpPr>
        <a:xfrm>
          <a:off x="0" y="0"/>
          <a:ext cx="0" cy="0"/>
          <a:chOff x="0" y="0"/>
          <a:chExt cx="0" cy="0"/>
        </a:xfrm>
      </p:grpSpPr>
      <p:pic>
        <p:nvPicPr>
          <p:cNvPr id="146" name="Google Shape;146;p33"/>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147" name="Google Shape;147;p33"/>
          <p:cNvSpPr/>
          <p:nvPr>
            <p:ph type="pic" idx="2"/>
          </p:nvPr>
        </p:nvSpPr>
        <p:spPr>
          <a:xfrm>
            <a:off x="3886200" y="742950"/>
            <a:ext cx="4629300" cy="3657600"/>
          </a:xfrm>
          <a:prstGeom prst="rect">
            <a:avLst/>
          </a:prstGeom>
          <a:noFill/>
          <a:ln>
            <a:noFill/>
          </a:ln>
        </p:spPr>
      </p:sp>
      <p:sp>
        <p:nvSpPr>
          <p:cNvPr id="148" name="Google Shape;148;p3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3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33"/>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151" name="Google Shape;151;p33"/>
          <p:cNvSpPr txBox="1"/>
          <p:nvPr>
            <p:ph type="body" idx="1"/>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52" name="Google Shape;152;p33"/>
          <p:cNvSpPr txBox="1"/>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panose="020B0502050000020003"/>
              <a:buNone/>
              <a:defRPr sz="2400" b="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53" name="Google Shape;153;p33"/>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33"/>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55" name="Shape 155"/>
        <p:cNvGrpSpPr/>
        <p:nvPr/>
      </p:nvGrpSpPr>
      <p:grpSpPr>
        <a:xfrm>
          <a:off x="0" y="0"/>
          <a:ext cx="0" cy="0"/>
          <a:chOff x="0" y="0"/>
          <a:chExt cx="0" cy="0"/>
        </a:xfrm>
      </p:grpSpPr>
      <p:pic>
        <p:nvPicPr>
          <p:cNvPr id="156" name="Google Shape;156;p34"/>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157" name="Google Shape;157;p34"/>
          <p:cNvSpPr txBox="1"/>
          <p:nvPr>
            <p:ph type="body" idx="1"/>
          </p:nvPr>
        </p:nvSpPr>
        <p:spPr>
          <a:xfrm rot="5400000">
            <a:off x="2786945" y="-1122314"/>
            <a:ext cx="3575400" cy="7891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58" name="Google Shape;158;p3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3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34"/>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161" name="Google Shape;161;p34"/>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62" name="Google Shape;162;p3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34"/>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68" name="Shape 168"/>
        <p:cNvGrpSpPr/>
        <p:nvPr/>
      </p:nvGrpSpPr>
      <p:grpSpPr>
        <a:xfrm>
          <a:off x="0" y="0"/>
          <a:ext cx="0" cy="0"/>
          <a:chOff x="0" y="0"/>
          <a:chExt cx="0" cy="0"/>
        </a:xfrm>
      </p:grpSpPr>
      <p:sp>
        <p:nvSpPr>
          <p:cNvPr id="169" name="Google Shape;169;g242bd5eabac_0_5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0" name="Google Shape;170;g242bd5eabac_0_59"/>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71" name="Google Shape;171;g242bd5eabac_0_5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2" name="Shape 172"/>
        <p:cNvGrpSpPr/>
        <p:nvPr/>
      </p:nvGrpSpPr>
      <p:grpSpPr>
        <a:xfrm>
          <a:off x="0" y="0"/>
          <a:ext cx="0" cy="0"/>
          <a:chOff x="0" y="0"/>
          <a:chExt cx="0" cy="0"/>
        </a:xfrm>
      </p:grpSpPr>
      <p:sp>
        <p:nvSpPr>
          <p:cNvPr id="173" name="Google Shape;173;g242bd5eabac_0_6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4" name="Google Shape;174;g242bd5eabac_0_6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9" name="Shape 19"/>
        <p:cNvGrpSpPr/>
        <p:nvPr/>
      </p:nvGrpSpPr>
      <p:grpSpPr>
        <a:xfrm>
          <a:off x="0" y="0"/>
          <a:ext cx="0" cy="0"/>
          <a:chOff x="0" y="0"/>
          <a:chExt cx="0" cy="0"/>
        </a:xfrm>
      </p:grpSpPr>
      <p:sp>
        <p:nvSpPr>
          <p:cNvPr id="20" name="Google Shape;20;p19"/>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19"/>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5" name="Shape 175"/>
        <p:cNvGrpSpPr/>
        <p:nvPr/>
      </p:nvGrpSpPr>
      <p:grpSpPr>
        <a:xfrm>
          <a:off x="0" y="0"/>
          <a:ext cx="0" cy="0"/>
          <a:chOff x="0" y="0"/>
          <a:chExt cx="0" cy="0"/>
        </a:xfrm>
      </p:grpSpPr>
      <p:sp>
        <p:nvSpPr>
          <p:cNvPr id="176" name="Google Shape;176;g242bd5eabac_0_6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g242bd5eabac_0_6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78" name="Google Shape;178;g242bd5eabac_0_6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9" name="Shape 179"/>
        <p:cNvGrpSpPr/>
        <p:nvPr/>
      </p:nvGrpSpPr>
      <p:grpSpPr>
        <a:xfrm>
          <a:off x="0" y="0"/>
          <a:ext cx="0" cy="0"/>
          <a:chOff x="0" y="0"/>
          <a:chExt cx="0" cy="0"/>
        </a:xfrm>
      </p:grpSpPr>
      <p:sp>
        <p:nvSpPr>
          <p:cNvPr id="180" name="Google Shape;180;g242bd5eabac_0_70"/>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g242bd5eabac_0_70"/>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82" name="Google Shape;182;g242bd5eabac_0_70"/>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83" name="Google Shape;183;g242bd5eabac_0_7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84" name="Shape 184"/>
        <p:cNvGrpSpPr/>
        <p:nvPr/>
      </p:nvGrpSpPr>
      <p:grpSpPr>
        <a:xfrm>
          <a:off x="0" y="0"/>
          <a:ext cx="0" cy="0"/>
          <a:chOff x="0" y="0"/>
          <a:chExt cx="0" cy="0"/>
        </a:xfrm>
      </p:grpSpPr>
      <p:sp>
        <p:nvSpPr>
          <p:cNvPr id="185" name="Google Shape;185;g242bd5eabac_0_7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g242bd5eabac_0_7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7" name="Shape 187"/>
        <p:cNvGrpSpPr/>
        <p:nvPr/>
      </p:nvGrpSpPr>
      <p:grpSpPr>
        <a:xfrm>
          <a:off x="0" y="0"/>
          <a:ext cx="0" cy="0"/>
          <a:chOff x="0" y="0"/>
          <a:chExt cx="0" cy="0"/>
        </a:xfrm>
      </p:grpSpPr>
      <p:sp>
        <p:nvSpPr>
          <p:cNvPr id="188" name="Google Shape;188;g242bd5eabac_0_78"/>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g242bd5eabac_0_78"/>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90" name="Google Shape;190;g242bd5eabac_0_7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91" name="Shape 191"/>
        <p:cNvGrpSpPr/>
        <p:nvPr/>
      </p:nvGrpSpPr>
      <p:grpSpPr>
        <a:xfrm>
          <a:off x="0" y="0"/>
          <a:ext cx="0" cy="0"/>
          <a:chOff x="0" y="0"/>
          <a:chExt cx="0" cy="0"/>
        </a:xfrm>
      </p:grpSpPr>
      <p:sp>
        <p:nvSpPr>
          <p:cNvPr id="192" name="Google Shape;192;g242bd5eabac_0_82"/>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3" name="Google Shape;193;g242bd5eabac_0_8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g242bd5eabac_0_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g242bd5eabac_0_85"/>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97" name="Google Shape;197;g242bd5eabac_0_85"/>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98" name="Google Shape;198;g242bd5eabac_0_85"/>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99" name="Google Shape;199;g242bd5eabac_0_8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00" name="Shape 200"/>
        <p:cNvGrpSpPr/>
        <p:nvPr/>
      </p:nvGrpSpPr>
      <p:grpSpPr>
        <a:xfrm>
          <a:off x="0" y="0"/>
          <a:ext cx="0" cy="0"/>
          <a:chOff x="0" y="0"/>
          <a:chExt cx="0" cy="0"/>
        </a:xfrm>
      </p:grpSpPr>
      <p:sp>
        <p:nvSpPr>
          <p:cNvPr id="201" name="Google Shape;201;g242bd5eabac_0_91"/>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202" name="Google Shape;202;g242bd5eabac_0_9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03" name="Shape 203"/>
        <p:cNvGrpSpPr/>
        <p:nvPr/>
      </p:nvGrpSpPr>
      <p:grpSpPr>
        <a:xfrm>
          <a:off x="0" y="0"/>
          <a:ext cx="0" cy="0"/>
          <a:chOff x="0" y="0"/>
          <a:chExt cx="0" cy="0"/>
        </a:xfrm>
      </p:grpSpPr>
      <p:sp>
        <p:nvSpPr>
          <p:cNvPr id="204" name="Google Shape;204;g242bd5eabac_0_94"/>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5" name="Google Shape;205;g242bd5eabac_0_94"/>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206" name="Google Shape;206;g242bd5eabac_0_9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07" name="Shape 207"/>
        <p:cNvGrpSpPr/>
        <p:nvPr/>
      </p:nvGrpSpPr>
      <p:grpSpPr>
        <a:xfrm>
          <a:off x="0" y="0"/>
          <a:ext cx="0" cy="0"/>
          <a:chOff x="0" y="0"/>
          <a:chExt cx="0" cy="0"/>
        </a:xfrm>
      </p:grpSpPr>
      <p:sp>
        <p:nvSpPr>
          <p:cNvPr id="208" name="Google Shape;208;g242bd5eabac_0_9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pic>
        <p:nvPicPr>
          <p:cNvPr id="24" name="Google Shape;24;p20"/>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25" name="Google Shape;25;p20"/>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20"/>
          <p:cNvSpPr txBox="1"/>
          <p:nvPr>
            <p:ph type="body" idx="1"/>
          </p:nvPr>
        </p:nvSpPr>
        <p:spPr>
          <a:xfrm>
            <a:off x="633845" y="1035886"/>
            <a:ext cx="78867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27" name="Google Shape;27;p20"/>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20"/>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cxnSp>
        <p:nvCxnSpPr>
          <p:cNvPr id="30" name="Google Shape;30;p20"/>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1" name="Google Shape;31;p20"/>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pic>
        <p:nvPicPr>
          <p:cNvPr id="33" name="Google Shape;33;p21"/>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34" name="Google Shape;34;p21"/>
          <p:cNvSpPr txBox="1"/>
          <p:nvPr>
            <p:ph type="title"/>
          </p:nvPr>
        </p:nvSpPr>
        <p:spPr>
          <a:xfrm>
            <a:off x="623888" y="1284317"/>
            <a:ext cx="7886700" cy="21384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4500"/>
              <a:buFont typeface="Quattrocento Sans" panose="020B0502050000020003"/>
              <a:buNone/>
              <a:defRPr sz="45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1"/>
          <p:cNvSpPr txBox="1"/>
          <p:nvPr>
            <p:ph type="body" idx="1"/>
          </p:nvPr>
        </p:nvSpPr>
        <p:spPr>
          <a:xfrm>
            <a:off x="623888" y="3414475"/>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p:txBody>
      </p:sp>
      <p:sp>
        <p:nvSpPr>
          <p:cNvPr id="36" name="Google Shape;36;p21"/>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1"/>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9" name="Shape 39"/>
        <p:cNvGrpSpPr/>
        <p:nvPr/>
      </p:nvGrpSpPr>
      <p:grpSpPr>
        <a:xfrm>
          <a:off x="0" y="0"/>
          <a:ext cx="0" cy="0"/>
          <a:chOff x="0" y="0"/>
          <a:chExt cx="0" cy="0"/>
        </a:xfrm>
      </p:grpSpPr>
      <p:pic>
        <p:nvPicPr>
          <p:cNvPr id="40" name="Google Shape;40;p22"/>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41" name="Google Shape;41;p22"/>
          <p:cNvSpPr txBox="1"/>
          <p:nvPr>
            <p:ph type="body" idx="1"/>
          </p:nvPr>
        </p:nvSpPr>
        <p:spPr>
          <a:xfrm>
            <a:off x="633845" y="1035886"/>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42" name="Google Shape;42;p22"/>
          <p:cNvSpPr txBox="1"/>
          <p:nvPr>
            <p:ph type="body" idx="2"/>
          </p:nvPr>
        </p:nvSpPr>
        <p:spPr>
          <a:xfrm>
            <a:off x="4629150" y="1035886"/>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43" name="Google Shape;43;p22"/>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22"/>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46" name="Google Shape;46;p22"/>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47" name="Google Shape;47;p22"/>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8" name="Google Shape;48;p22"/>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49" name="Shape 49"/>
        <p:cNvGrpSpPr/>
        <p:nvPr/>
      </p:nvGrpSpPr>
      <p:grpSpPr>
        <a:xfrm>
          <a:off x="0" y="0"/>
          <a:ext cx="0" cy="0"/>
          <a:chOff x="0" y="0"/>
          <a:chExt cx="0" cy="0"/>
        </a:xfrm>
      </p:grpSpPr>
      <p:pic>
        <p:nvPicPr>
          <p:cNvPr id="50" name="Google Shape;50;p23"/>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51" name="Google Shape;51;p23"/>
          <p:cNvSpPr txBox="1"/>
          <p:nvPr>
            <p:ph type="body" idx="1"/>
          </p:nvPr>
        </p:nvSpPr>
        <p:spPr>
          <a:xfrm>
            <a:off x="633845" y="1035886"/>
            <a:ext cx="38673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52" name="Google Shape;52;p23"/>
          <p:cNvSpPr txBox="1"/>
          <p:nvPr>
            <p:ph type="body" idx="2"/>
          </p:nvPr>
        </p:nvSpPr>
        <p:spPr>
          <a:xfrm>
            <a:off x="633845" y="1655160"/>
            <a:ext cx="38673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53" name="Google Shape;53;p23"/>
          <p:cNvSpPr txBox="1"/>
          <p:nvPr>
            <p:ph type="body" idx="3"/>
          </p:nvPr>
        </p:nvSpPr>
        <p:spPr>
          <a:xfrm>
            <a:off x="4629150" y="1035887"/>
            <a:ext cx="38862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54" name="Google Shape;54;p23"/>
          <p:cNvSpPr txBox="1"/>
          <p:nvPr>
            <p:ph type="body" idx="4"/>
          </p:nvPr>
        </p:nvSpPr>
        <p:spPr>
          <a:xfrm>
            <a:off x="4629150" y="1655160"/>
            <a:ext cx="38862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55" name="Google Shape;55;p2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23"/>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58" name="Google Shape;58;p23"/>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59" name="Google Shape;59;p2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0" name="Google Shape;60;p23"/>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61" name="Shape 61"/>
        <p:cNvGrpSpPr/>
        <p:nvPr/>
      </p:nvGrpSpPr>
      <p:grpSpPr>
        <a:xfrm>
          <a:off x="0" y="0"/>
          <a:ext cx="0" cy="0"/>
          <a:chOff x="0" y="0"/>
          <a:chExt cx="0" cy="0"/>
        </a:xfrm>
      </p:grpSpPr>
      <p:pic>
        <p:nvPicPr>
          <p:cNvPr id="62" name="Google Shape;62;p24"/>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63" name="Google Shape;63;p2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24"/>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
        <p:nvSpPr>
          <p:cNvPr id="66" name="Google Shape;66;p24"/>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67" name="Google Shape;67;p2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8" name="Google Shape;68;p24"/>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9" name="Shape 69"/>
        <p:cNvGrpSpPr/>
        <p:nvPr/>
      </p:nvGrpSpPr>
      <p:grpSpPr>
        <a:xfrm>
          <a:off x="0" y="0"/>
          <a:ext cx="0" cy="0"/>
          <a:chOff x="0" y="0"/>
          <a:chExt cx="0" cy="0"/>
        </a:xfrm>
      </p:grpSpPr>
      <p:pic>
        <p:nvPicPr>
          <p:cNvPr id="70" name="Google Shape;70;p25"/>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71" name="Google Shape;71;p25"/>
          <p:cNvSpPr txBox="1"/>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panose="020B0502050000020003"/>
              <a:buNone/>
              <a:defRPr sz="24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5"/>
          <p:cNvSpPr txBox="1"/>
          <p:nvPr>
            <p:ph type="body" idx="1"/>
          </p:nvPr>
        </p:nvSpPr>
        <p:spPr>
          <a:xfrm>
            <a:off x="3886200" y="742950"/>
            <a:ext cx="46293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p:txBody>
      </p:sp>
      <p:sp>
        <p:nvSpPr>
          <p:cNvPr id="73" name="Google Shape;73;p25"/>
          <p:cNvSpPr txBox="1"/>
          <p:nvPr>
            <p:ph type="body" idx="2"/>
          </p:nvPr>
        </p:nvSpPr>
        <p:spPr>
          <a:xfrm>
            <a:off x="630936" y="1543049"/>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74" name="Google Shape;74;p25"/>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25"/>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cxnSp>
        <p:nvCxnSpPr>
          <p:cNvPr id="77" name="Google Shape;77;p25"/>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25"/>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9" name="Shape 79"/>
        <p:cNvGrpSpPr/>
        <p:nvPr/>
      </p:nvGrpSpPr>
      <p:grpSpPr>
        <a:xfrm>
          <a:off x="0" y="0"/>
          <a:ext cx="0" cy="0"/>
          <a:chOff x="0" y="0"/>
          <a:chExt cx="0" cy="0"/>
        </a:xfrm>
      </p:grpSpPr>
      <p:pic>
        <p:nvPicPr>
          <p:cNvPr id="80" name="Google Shape;80;p26"/>
          <p:cNvPicPr preferRelativeResize="0"/>
          <p:nvPr/>
        </p:nvPicPr>
        <p:blipFill rotWithShape="1">
          <a:blip r:embed="rId2"/>
          <a:srcRect l="72690" t="69862"/>
          <a:stretch>
            <a:fillRect/>
          </a:stretch>
        </p:blipFill>
        <p:spPr>
          <a:xfrm>
            <a:off x="7271061" y="3592286"/>
            <a:ext cx="1872937" cy="1551215"/>
          </a:xfrm>
          <a:prstGeom prst="rect">
            <a:avLst/>
          </a:prstGeom>
          <a:noFill/>
          <a:ln>
            <a:noFill/>
          </a:ln>
        </p:spPr>
      </p:pic>
      <p:sp>
        <p:nvSpPr>
          <p:cNvPr id="81" name="Google Shape;81;p26"/>
          <p:cNvSpPr txBox="1"/>
          <p:nvPr>
            <p:ph type="title"/>
          </p:nvPr>
        </p:nvSpPr>
        <p:spPr>
          <a:xfrm>
            <a:off x="630936"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panose="020B0502050000020003"/>
              <a:buNone/>
              <a:defRPr sz="24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26"/>
          <p:cNvSpPr/>
          <p:nvPr>
            <p:ph type="pic" idx="2"/>
          </p:nvPr>
        </p:nvSpPr>
        <p:spPr>
          <a:xfrm>
            <a:off x="3886200" y="742950"/>
            <a:ext cx="4629300" cy="3657600"/>
          </a:xfrm>
          <a:prstGeom prst="rect">
            <a:avLst/>
          </a:prstGeom>
          <a:noFill/>
          <a:ln>
            <a:noFill/>
          </a:ln>
        </p:spPr>
      </p:sp>
      <p:sp>
        <p:nvSpPr>
          <p:cNvPr id="83" name="Google Shape;83;p26"/>
          <p:cNvSpPr txBox="1"/>
          <p:nvPr>
            <p:ph type="body" idx="1"/>
          </p:nvPr>
        </p:nvSpPr>
        <p:spPr>
          <a:xfrm>
            <a:off x="630936" y="1543050"/>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84" name="Google Shape;84;p26"/>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26"/>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26"/>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cxnSp>
        <p:nvCxnSpPr>
          <p:cNvPr id="87" name="Google Shape;87;p26"/>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26"/>
          <p:cNvPicPr preferRelativeResize="0"/>
          <p:nvPr/>
        </p:nvPicPr>
        <p:blipFill rotWithShape="1">
          <a:blip r:embed="rId3"/>
          <a:srcRect/>
          <a:stretch>
            <a:fillRect/>
          </a:stretch>
        </p:blipFill>
        <p:spPr>
          <a:xfrm>
            <a:off x="7920470"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2" Type="http://schemas.openxmlformats.org/officeDocument/2006/relationships/theme" Target="../theme/theme2.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7"/>
          <p:cNvSpPr txBox="1"/>
          <p:nvPr>
            <p:ph type="title"/>
          </p:nvPr>
        </p:nvSpPr>
        <p:spPr>
          <a:xfrm>
            <a:off x="633845" y="274320"/>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EADA7"/>
              </a:buClr>
              <a:buSzPts val="3300"/>
              <a:buFont typeface="Quattrocento Sans" panose="020B0502050000020003"/>
              <a:buNone/>
              <a:defRPr sz="3300" b="0" i="0" u="none" strike="noStrike" cap="none">
                <a:solidFill>
                  <a:srgbClr val="3EADA7"/>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7"/>
          <p:cNvSpPr txBox="1"/>
          <p:nvPr>
            <p:ph type="body" idx="1"/>
          </p:nvPr>
        </p:nvSpPr>
        <p:spPr>
          <a:xfrm>
            <a:off x="633845" y="1371600"/>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p:txBody>
      </p:sp>
      <p:sp>
        <p:nvSpPr>
          <p:cNvPr id="8" name="Google Shape;8;p17"/>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800" b="0"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9pPr>
          </a:lstStyle>
          <a:p/>
        </p:txBody>
      </p:sp>
      <p:sp>
        <p:nvSpPr>
          <p:cNvPr id="9" name="Google Shape;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800" b="0"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a:ea typeface="Calibri"/>
                <a:cs typeface="Calibri"/>
                <a:sym typeface="Calibri"/>
              </a:defRPr>
            </a:lvl9pPr>
          </a:lstStyle>
          <a:p/>
        </p:txBody>
      </p:sp>
      <p:sp>
        <p:nvSpPr>
          <p:cNvPr id="10" name="Google Shape;10;p17"/>
          <p:cNvSpPr txBox="1"/>
          <p:nvPr>
            <p:ph type="sldNum" idx="12"/>
          </p:nvPr>
        </p:nvSpPr>
        <p:spPr>
          <a:xfrm>
            <a:off x="646314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4" name="Shape 164"/>
        <p:cNvGrpSpPr/>
        <p:nvPr/>
      </p:nvGrpSpPr>
      <p:grpSpPr>
        <a:xfrm>
          <a:off x="0" y="0"/>
          <a:ext cx="0" cy="0"/>
          <a:chOff x="0" y="0"/>
          <a:chExt cx="0" cy="0"/>
        </a:xfrm>
      </p:grpSpPr>
      <p:sp>
        <p:nvSpPr>
          <p:cNvPr id="165" name="Google Shape;165;g242bd5eabac_0_5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66" name="Google Shape;166;g242bd5eabac_0_55"/>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167" name="Google Shape;167;g242bd5eabac_0_5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1"/>
          <p:cNvSpPr txBox="1"/>
          <p:nvPr>
            <p:ph type="ctrTitle"/>
          </p:nvPr>
        </p:nvSpPr>
        <p:spPr>
          <a:xfrm>
            <a:off x="499975" y="500325"/>
            <a:ext cx="8009100" cy="13893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IN" sz="2300" b="1">
                <a:solidFill>
                  <a:srgbClr val="FFFFFF"/>
                </a:solidFill>
                <a:latin typeface="Times New Roman" panose="02020603050405020304"/>
                <a:ea typeface="Times New Roman" panose="02020603050405020304"/>
                <a:cs typeface="Times New Roman" panose="02020603050405020304"/>
                <a:sym typeface="Times New Roman" panose="02020603050405020304"/>
              </a:rPr>
              <a:t>Using a large metagenomic data to infer dependency network among microbes by different methods and their applications in </a:t>
            </a:r>
            <a:r>
              <a:rPr lang="en-IN" sz="2300" b="1">
                <a:solidFill>
                  <a:srgbClr val="FFFFFF"/>
                </a:solidFill>
                <a:latin typeface="Times New Roman" panose="02020603050405020304"/>
                <a:ea typeface="Times New Roman" panose="02020603050405020304"/>
                <a:cs typeface="Times New Roman" panose="02020603050405020304"/>
                <a:sym typeface="Times New Roman" panose="02020603050405020304"/>
              </a:rPr>
              <a:t>next</a:t>
            </a:r>
            <a:r>
              <a:rPr lang="en-IN" sz="2300" b="1">
                <a:solidFill>
                  <a:srgbClr val="FFFFFF"/>
                </a:solidFill>
                <a:latin typeface="Times New Roman" panose="02020603050405020304"/>
                <a:ea typeface="Times New Roman" panose="02020603050405020304"/>
                <a:cs typeface="Times New Roman" panose="02020603050405020304"/>
                <a:sym typeface="Times New Roman" panose="02020603050405020304"/>
              </a:rPr>
              <a:t> gen. probiotics based therapeutics.</a:t>
            </a:r>
            <a:r>
              <a:rPr lang="en-IN" sz="2200" b="1">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sz="36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g244357e834f_1_166"/>
          <p:cNvSpPr txBox="1"/>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IN"/>
              <a:t>Network  on the base of eigenvalue </a:t>
            </a:r>
            <a:endParaRPr lang="en-IN"/>
          </a:p>
        </p:txBody>
      </p:sp>
      <p:pic>
        <p:nvPicPr>
          <p:cNvPr id="276" name="Google Shape;276;g244357e834f_1_166"/>
          <p:cNvPicPr preferRelativeResize="0"/>
          <p:nvPr/>
        </p:nvPicPr>
        <p:blipFill rotWithShape="1">
          <a:blip r:embed="rId1"/>
          <a:srcRect r="8020"/>
          <a:stretch>
            <a:fillRect/>
          </a:stretch>
        </p:blipFill>
        <p:spPr>
          <a:xfrm>
            <a:off x="419028" y="925500"/>
            <a:ext cx="4187622" cy="3641225"/>
          </a:xfrm>
          <a:prstGeom prst="rect">
            <a:avLst/>
          </a:prstGeom>
          <a:noFill/>
          <a:ln>
            <a:noFill/>
          </a:ln>
        </p:spPr>
      </p:pic>
      <p:sp>
        <p:nvSpPr>
          <p:cNvPr id="277" name="Google Shape;277;g244357e834f_1_166"/>
          <p:cNvSpPr txBox="1"/>
          <p:nvPr/>
        </p:nvSpPr>
        <p:spPr>
          <a:xfrm>
            <a:off x="1412000" y="4549200"/>
            <a:ext cx="294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IN">
                <a:latin typeface="Calibri"/>
                <a:ea typeface="Calibri"/>
                <a:cs typeface="Calibri"/>
                <a:sym typeface="Calibri"/>
              </a:rPr>
              <a:t>Network  on the base of pc 4</a:t>
            </a:r>
            <a:endParaRPr>
              <a:latin typeface="Calibri"/>
              <a:ea typeface="Calibri"/>
              <a:cs typeface="Calibri"/>
              <a:sym typeface="Calibri"/>
            </a:endParaRPr>
          </a:p>
        </p:txBody>
      </p:sp>
      <p:pic>
        <p:nvPicPr>
          <p:cNvPr id="278" name="Google Shape;278;g244357e834f_1_166"/>
          <p:cNvPicPr preferRelativeResize="0"/>
          <p:nvPr/>
        </p:nvPicPr>
        <p:blipFill rotWithShape="1">
          <a:blip r:embed="rId2"/>
          <a:srcRect r="9502"/>
          <a:stretch>
            <a:fillRect/>
          </a:stretch>
        </p:blipFill>
        <p:spPr>
          <a:xfrm>
            <a:off x="4389100" y="925500"/>
            <a:ext cx="3955502" cy="3495902"/>
          </a:xfrm>
          <a:prstGeom prst="rect">
            <a:avLst/>
          </a:prstGeom>
          <a:noFill/>
          <a:ln>
            <a:noFill/>
          </a:ln>
        </p:spPr>
      </p:pic>
      <p:sp>
        <p:nvSpPr>
          <p:cNvPr id="279" name="Google Shape;279;g244357e834f_1_166"/>
          <p:cNvSpPr txBox="1"/>
          <p:nvPr/>
        </p:nvSpPr>
        <p:spPr>
          <a:xfrm>
            <a:off x="5354313" y="4549200"/>
            <a:ext cx="294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Calibri"/>
                <a:ea typeface="Calibri"/>
                <a:cs typeface="Calibri"/>
                <a:sym typeface="Calibri"/>
              </a:rPr>
              <a:t>Network  on the base of pc 5</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sp>
        <p:nvSpPr>
          <p:cNvPr id="470" name="Google Shape;470;g2444e6c59fa_1_5"/>
          <p:cNvSpPr txBox="1"/>
          <p:nvPr>
            <p:ph type="body" idx="1"/>
          </p:nvPr>
        </p:nvSpPr>
        <p:spPr>
          <a:xfrm>
            <a:off x="633845" y="1035886"/>
            <a:ext cx="7886700" cy="3599100"/>
          </a:xfrm>
          <a:prstGeom prst="rect">
            <a:avLst/>
          </a:prstGeom>
        </p:spPr>
        <p:txBody>
          <a:bodyPr spcFirstLastPara="1" wrap="square" lIns="68575" tIns="34275" rIns="68575" bIns="34275" anchor="t" anchorCtr="0">
            <a:normAutofit fontScale="92500" lnSpcReduction="20000"/>
          </a:bodyPr>
          <a:lstStyle/>
          <a:p>
            <a:pPr marL="0" lvl="0" indent="0" algn="l" rtl="0">
              <a:lnSpc>
                <a:spcPct val="115000"/>
              </a:lnSpc>
              <a:spcBef>
                <a:spcPts val="0"/>
              </a:spcBef>
              <a:spcAft>
                <a:spcPts val="0"/>
              </a:spcAft>
              <a:buNone/>
            </a:pPr>
            <a:r>
              <a:rPr lang="en-IN" sz="1200" b="1">
                <a:solidFill>
                  <a:srgbClr val="374151"/>
                </a:solidFill>
                <a:latin typeface="Roboto" panose="02000000000000000000"/>
                <a:ea typeface="Roboto" panose="02000000000000000000"/>
                <a:cs typeface="Roboto" panose="02000000000000000000"/>
                <a:sym typeface="Roboto" panose="02000000000000000000"/>
              </a:rPr>
              <a:t>Random matrix theory (RMT) is a statistical method that has been widely used in network analysis to identify significant correlations between variables.</a:t>
            </a:r>
            <a:r>
              <a:rPr lang="en-IN" sz="1200">
                <a:solidFill>
                  <a:srgbClr val="374151"/>
                </a:solidFill>
                <a:latin typeface="Roboto" panose="02000000000000000000"/>
                <a:ea typeface="Roboto" panose="02000000000000000000"/>
                <a:cs typeface="Roboto" panose="02000000000000000000"/>
                <a:sym typeface="Roboto" panose="02000000000000000000"/>
              </a:rPr>
              <a:t> </a:t>
            </a:r>
            <a:endParaRPr sz="1200">
              <a:solidFill>
                <a:srgbClr val="37415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ct val="92000"/>
              <a:buFont typeface="Arial" panose="020B0604020202020204"/>
              <a:buNone/>
            </a:pPr>
            <a:r>
              <a:rPr lang="en-IN" sz="1200">
                <a:solidFill>
                  <a:srgbClr val="374151"/>
                </a:solidFill>
                <a:latin typeface="Roboto" panose="02000000000000000000"/>
                <a:ea typeface="Roboto" panose="02000000000000000000"/>
                <a:cs typeface="Roboto" panose="02000000000000000000"/>
                <a:sym typeface="Roboto" panose="02000000000000000000"/>
              </a:rPr>
              <a:t>The approach is based on the idea that a large matrix of random variables (such as gene expression data or microbial abundance data) will exhibit certain statistical properties that can be used to identify meaningful correlations.</a:t>
            </a:r>
            <a:endParaRPr sz="1200">
              <a:solidFill>
                <a:srgbClr val="37415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ct val="92000"/>
              <a:buFont typeface="Arial" panose="020B0604020202020204"/>
              <a:buNone/>
            </a:pPr>
            <a:r>
              <a:rPr lang="en-IN" sz="1200">
                <a:solidFill>
                  <a:srgbClr val="374151"/>
                </a:solidFill>
                <a:latin typeface="Roboto" panose="02000000000000000000"/>
                <a:ea typeface="Roboto" panose="02000000000000000000"/>
                <a:cs typeface="Roboto" panose="02000000000000000000"/>
                <a:sym typeface="Roboto" panose="02000000000000000000"/>
              </a:rPr>
              <a:t>In RMT, a random matrix is constructed from the data, and the eigenvalues and eigenvectors of the matrix are analyzed. </a:t>
            </a:r>
            <a:r>
              <a:rPr lang="en-IN" sz="1200" u="sng">
                <a:solidFill>
                  <a:srgbClr val="374151"/>
                </a:solidFill>
                <a:latin typeface="Roboto" panose="02000000000000000000"/>
                <a:ea typeface="Roboto" panose="02000000000000000000"/>
                <a:cs typeface="Roboto" panose="02000000000000000000"/>
                <a:sym typeface="Roboto" panose="02000000000000000000"/>
              </a:rPr>
              <a:t>The eigenvalues represent the strength of the correlations between the different variables, while the eigenvectors represent the pattern of the correlations.</a:t>
            </a:r>
            <a:r>
              <a:rPr lang="en-IN" sz="1200">
                <a:solidFill>
                  <a:srgbClr val="374151"/>
                </a:solidFill>
                <a:latin typeface="Roboto" panose="02000000000000000000"/>
                <a:ea typeface="Roboto" panose="02000000000000000000"/>
                <a:cs typeface="Roboto" panose="02000000000000000000"/>
                <a:sym typeface="Roboto" panose="02000000000000000000"/>
              </a:rPr>
              <a:t> The distribution of the eigenvalues is compared to the expected distribution for a random matrix, and any eigenvalues that deviate significantly from the expected distribution are considered to be significant correlations.</a:t>
            </a:r>
            <a:endParaRPr sz="1200">
              <a:solidFill>
                <a:srgbClr val="37415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ct val="92000"/>
              <a:buFont typeface="Arial" panose="020B0604020202020204"/>
              <a:buNone/>
            </a:pPr>
            <a:r>
              <a:rPr lang="en-IN" sz="1200">
                <a:solidFill>
                  <a:srgbClr val="374151"/>
                </a:solidFill>
                <a:latin typeface="Roboto" panose="02000000000000000000"/>
                <a:ea typeface="Roboto" panose="02000000000000000000"/>
                <a:cs typeface="Roboto" panose="02000000000000000000"/>
                <a:sym typeface="Roboto" panose="02000000000000000000"/>
              </a:rPr>
              <a:t>One advantage of RMT is that it can be used to identify both positive and negative correlations between variables, and it is particularly useful for identifying correlations between many variables in large datasets. RMT has been applied to a variety of network analysis problems, including co-expression networks, microbial interaction networks, and gene regulatory networks.</a:t>
            </a:r>
            <a:endParaRPr sz="1200">
              <a:solidFill>
                <a:srgbClr val="37415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ct val="92000"/>
              <a:buFont typeface="Arial" panose="020B0604020202020204"/>
              <a:buNone/>
            </a:pP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ct val="92000"/>
              <a:buFont typeface="Arial" panose="020B0604020202020204"/>
              <a:buNone/>
            </a:pP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pic>
        <p:nvPicPr>
          <p:cNvPr id="219" name="Google Shape;219;g242bd5eabac_0_50"/>
          <p:cNvPicPr preferRelativeResize="0"/>
          <p:nvPr/>
        </p:nvPicPr>
        <p:blipFill rotWithShape="1">
          <a:blip r:embed="rId1"/>
          <a:srcRect l="20331" t="17635" r="20444" b="37683"/>
          <a:stretch>
            <a:fillRect/>
          </a:stretch>
        </p:blipFill>
        <p:spPr>
          <a:xfrm>
            <a:off x="1327425" y="1831125"/>
            <a:ext cx="6441024" cy="3036975"/>
          </a:xfrm>
          <a:prstGeom prst="rect">
            <a:avLst/>
          </a:prstGeom>
          <a:noFill/>
          <a:ln>
            <a:noFill/>
          </a:ln>
        </p:spPr>
      </p:pic>
      <p:sp>
        <p:nvSpPr>
          <p:cNvPr id="220" name="Google Shape;220;g242bd5eabac_0_50"/>
          <p:cNvSpPr txBox="1"/>
          <p:nvPr/>
        </p:nvSpPr>
        <p:spPr>
          <a:xfrm>
            <a:off x="609775" y="276200"/>
            <a:ext cx="8136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IN"/>
              <a:t>Microbial Abundance data is taken from the below mentioned research article. The data contains </a:t>
            </a:r>
            <a:r>
              <a:rPr lang="en-IN" b="1"/>
              <a:t>7009 samples and 2904 microbial species.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IN"/>
              <a:t>Sample metadata is also downloaded. </a:t>
            </a:r>
            <a:endParaRPr lang="en-IN"/>
          </a:p>
          <a:p>
            <a:pPr marL="457200" lvl="0" indent="0" algn="l" rtl="0">
              <a:spcBef>
                <a:spcPts val="0"/>
              </a:spcBef>
              <a:spcAft>
                <a:spcPts val="0"/>
              </a:spcAft>
              <a:buNone/>
            </a:pPr>
          </a:p>
          <a:p>
            <a:pPr marL="457200" lvl="0" indent="-317500" algn="l" rtl="0">
              <a:spcBef>
                <a:spcPts val="0"/>
              </a:spcBef>
              <a:spcAft>
                <a:spcPts val="0"/>
              </a:spcAft>
              <a:buSzPts val="1400"/>
              <a:buChar char="●"/>
            </a:pPr>
            <a:r>
              <a:rPr lang="en-IN" b="1"/>
              <a:t>Total Sum scaling (TSS) </a:t>
            </a:r>
            <a:r>
              <a:rPr lang="en-IN"/>
              <a:t>normalization has been done.</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3"/>
          <p:cNvSpPr txBox="1"/>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3EADA7"/>
              </a:buClr>
              <a:buSzPts val="1400"/>
              <a:buNone/>
            </a:pPr>
            <a:r>
              <a:rPr lang="en-IN"/>
              <a:t>Introduction</a:t>
            </a:r>
            <a:endParaRPr lang="en-IN"/>
          </a:p>
        </p:txBody>
      </p:sp>
      <p:sp>
        <p:nvSpPr>
          <p:cNvPr id="226" name="Google Shape;226;p3"/>
          <p:cNvSpPr txBox="1"/>
          <p:nvPr>
            <p:ph type="body" idx="1"/>
          </p:nvPr>
        </p:nvSpPr>
        <p:spPr>
          <a:xfrm>
            <a:off x="633850" y="1035874"/>
            <a:ext cx="7958400" cy="3925500"/>
          </a:xfrm>
          <a:prstGeom prst="rect">
            <a:avLst/>
          </a:prstGeom>
          <a:noFill/>
          <a:ln>
            <a:noFill/>
          </a:ln>
        </p:spPr>
        <p:txBody>
          <a:bodyPr spcFirstLastPara="1" wrap="square" lIns="68575" tIns="34275" rIns="68575" bIns="34275" anchor="t" anchorCtr="0">
            <a:normAutofit lnSpcReduction="20000"/>
          </a:bodyPr>
          <a:lstStyle/>
          <a:p>
            <a:pPr marL="457200" lvl="0" indent="-317500" algn="l" rtl="0">
              <a:lnSpc>
                <a:spcPct val="90000"/>
              </a:lnSpc>
              <a:spcBef>
                <a:spcPts val="800"/>
              </a:spcBef>
              <a:spcAft>
                <a:spcPts val="0"/>
              </a:spcAft>
              <a:buSzPts val="1400"/>
              <a:buChar char="●"/>
            </a:pPr>
            <a:r>
              <a:rPr lang="en-IN"/>
              <a:t>Human Microbiome is very personalized so it’s likely to be happened that the presence of two microbial clusters are different in two individuals but performing same/similar functionalities.</a:t>
            </a:r>
            <a:endParaRPr lang="en-IN"/>
          </a:p>
          <a:p>
            <a:pPr marL="457200" lvl="0" indent="0" algn="l" rtl="0">
              <a:lnSpc>
                <a:spcPct val="90000"/>
              </a:lnSpc>
              <a:spcBef>
                <a:spcPts val="800"/>
              </a:spcBef>
              <a:spcAft>
                <a:spcPts val="0"/>
              </a:spcAft>
              <a:buNone/>
            </a:pPr>
          </a:p>
          <a:p>
            <a:pPr marL="457200" lvl="0" indent="-317500" algn="l" rtl="0">
              <a:lnSpc>
                <a:spcPct val="90000"/>
              </a:lnSpc>
              <a:spcBef>
                <a:spcPts val="800"/>
              </a:spcBef>
              <a:spcAft>
                <a:spcPts val="0"/>
              </a:spcAft>
              <a:buSzPts val="1400"/>
              <a:buChar char="●"/>
            </a:pPr>
            <a:r>
              <a:rPr lang="en-IN"/>
              <a:t>It’s very important to find out the modules of  microbes those are clustered on the basis of their presence on the gut atmosphere.</a:t>
            </a:r>
            <a:endParaRPr lang="en-IN"/>
          </a:p>
          <a:p>
            <a:pPr marL="457200" lvl="0" indent="0" algn="l" rtl="0">
              <a:lnSpc>
                <a:spcPct val="90000"/>
              </a:lnSpc>
              <a:spcBef>
                <a:spcPts val="800"/>
              </a:spcBef>
              <a:spcAft>
                <a:spcPts val="0"/>
              </a:spcAft>
              <a:buNone/>
            </a:pPr>
          </a:p>
          <a:p>
            <a:pPr marL="457200" lvl="0" indent="-317500" algn="l" rtl="0">
              <a:lnSpc>
                <a:spcPct val="90000"/>
              </a:lnSpc>
              <a:spcBef>
                <a:spcPts val="800"/>
              </a:spcBef>
              <a:spcAft>
                <a:spcPts val="0"/>
              </a:spcAft>
              <a:buSzPts val="1400"/>
              <a:buChar char="●"/>
            </a:pPr>
            <a:r>
              <a:rPr lang="en-IN"/>
              <a:t>If we want to study the inter-relations among the species, then we have to analyse the network of the microbial communities.</a:t>
            </a:r>
            <a:endParaRPr lang="en-IN"/>
          </a:p>
          <a:p>
            <a:pPr marL="457200" lvl="0" indent="0" algn="l" rtl="0">
              <a:lnSpc>
                <a:spcPct val="90000"/>
              </a:lnSpc>
              <a:spcBef>
                <a:spcPts val="800"/>
              </a:spcBef>
              <a:spcAft>
                <a:spcPts val="0"/>
              </a:spcAft>
              <a:buNone/>
            </a:pPr>
          </a:p>
          <a:p>
            <a:pPr marL="457200" lvl="0" indent="-317500" algn="l" rtl="0">
              <a:lnSpc>
                <a:spcPct val="90000"/>
              </a:lnSpc>
              <a:spcBef>
                <a:spcPts val="800"/>
              </a:spcBef>
              <a:spcAft>
                <a:spcPts val="0"/>
              </a:spcAft>
              <a:buSzPts val="1400"/>
              <a:buChar char="●"/>
            </a:pPr>
            <a:r>
              <a:rPr lang="en-IN"/>
              <a:t>Machine Learning based approaches are already available but there is a gap in application of holistic approach where we will consider inter-cluster as well as intra-cluster relationships.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g2442093c535_0_0"/>
          <p:cNvSpPr txBox="1"/>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IN"/>
              <a:t>Project Objectives</a:t>
            </a:r>
            <a:endParaRPr lang="en-IN"/>
          </a:p>
        </p:txBody>
      </p:sp>
      <p:sp>
        <p:nvSpPr>
          <p:cNvPr id="232" name="Google Shape;232;g2442093c535_0_0"/>
          <p:cNvSpPr txBox="1"/>
          <p:nvPr>
            <p:ph type="body" idx="1"/>
          </p:nvPr>
        </p:nvSpPr>
        <p:spPr>
          <a:xfrm>
            <a:off x="633845" y="1035886"/>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IN"/>
              <a:t>To find out the highly interactive microbial pairs based on the e</a:t>
            </a:r>
            <a:r>
              <a:rPr lang="en-IN"/>
              <a:t>igenvalues</a:t>
            </a:r>
            <a:r>
              <a:rPr lang="en-IN"/>
              <a:t> in a </a:t>
            </a:r>
            <a:r>
              <a:rPr lang="en-IN"/>
              <a:t>dimensionally</a:t>
            </a:r>
            <a:r>
              <a:rPr lang="en-IN"/>
              <a:t> reduced space.</a:t>
            </a:r>
            <a:endParaRPr lang="en-IN"/>
          </a:p>
          <a:p>
            <a:pPr marL="457200" lvl="0" indent="0" algn="l" rtl="0">
              <a:spcBef>
                <a:spcPts val="800"/>
              </a:spcBef>
              <a:spcAft>
                <a:spcPts val="0"/>
              </a:spcAft>
              <a:buNone/>
            </a:pPr>
          </a:p>
          <a:p>
            <a:pPr marL="457200" lvl="0" indent="-317500" algn="l" rtl="0">
              <a:spcBef>
                <a:spcPts val="800"/>
              </a:spcBef>
              <a:spcAft>
                <a:spcPts val="0"/>
              </a:spcAft>
              <a:buSzPts val="1400"/>
              <a:buChar char="●"/>
            </a:pPr>
            <a:r>
              <a:rPr lang="en-IN"/>
              <a:t>To relate the phenotypic changes with different module microbes.</a:t>
            </a:r>
            <a:endParaRPr lang="en-IN"/>
          </a:p>
          <a:p>
            <a:pPr marL="457200" lvl="0" indent="0" algn="l" rtl="0">
              <a:spcBef>
                <a:spcPts val="800"/>
              </a:spcBef>
              <a:spcAft>
                <a:spcPts val="0"/>
              </a:spcAft>
              <a:buNone/>
            </a:pPr>
          </a:p>
          <a:p>
            <a:pPr marL="457200" lvl="0" indent="-317500" algn="l" rtl="0">
              <a:spcBef>
                <a:spcPts val="800"/>
              </a:spcBef>
              <a:spcAft>
                <a:spcPts val="0"/>
              </a:spcAft>
              <a:buSzPts val="1400"/>
              <a:buChar char="●"/>
            </a:pPr>
            <a:r>
              <a:rPr lang="en-IN"/>
              <a:t>To investigate the hub microbial species from the modules</a:t>
            </a:r>
            <a:endParaRPr lang="en-IN"/>
          </a:p>
          <a:p>
            <a:pPr marL="457200" lvl="0" indent="0" algn="l" rtl="0">
              <a:spcBef>
                <a:spcPts val="800"/>
              </a:spcBef>
              <a:spcAft>
                <a:spcPts val="0"/>
              </a:spcAft>
              <a:buNone/>
            </a:pPr>
          </a:p>
          <a:p>
            <a:pPr marL="457200" lvl="0" indent="-317500" algn="l" rtl="0">
              <a:spcBef>
                <a:spcPts val="800"/>
              </a:spcBef>
              <a:spcAft>
                <a:spcPts val="0"/>
              </a:spcAft>
              <a:buSzPts val="1400"/>
              <a:buChar char="●"/>
            </a:pPr>
            <a:r>
              <a:rPr lang="en-IN"/>
              <a:t>Prediction of the eigenvalues between two species to make the network formation more handy. </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g2442093c535_0_66"/>
          <p:cNvSpPr txBox="1"/>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IN"/>
              <a:t>Approaches</a:t>
            </a:r>
            <a:endParaRPr lang="en-IN"/>
          </a:p>
        </p:txBody>
      </p:sp>
      <p:sp>
        <p:nvSpPr>
          <p:cNvPr id="238" name="Google Shape;238;g2442093c535_0_66"/>
          <p:cNvSpPr txBox="1"/>
          <p:nvPr>
            <p:ph type="body" idx="1"/>
          </p:nvPr>
        </p:nvSpPr>
        <p:spPr>
          <a:xfrm>
            <a:off x="461195" y="1340686"/>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IN"/>
              <a:t>1. </a:t>
            </a:r>
            <a:r>
              <a:rPr lang="en-IN"/>
              <a:t>Application</a:t>
            </a:r>
            <a:r>
              <a:rPr lang="en-IN"/>
              <a:t> of </a:t>
            </a:r>
            <a:r>
              <a:rPr lang="en-IN" b="1"/>
              <a:t>Random Matrix Theory</a:t>
            </a:r>
            <a:r>
              <a:rPr lang="en-IN"/>
              <a:t> with </a:t>
            </a:r>
            <a:r>
              <a:rPr lang="en-IN" b="1"/>
              <a:t>Bootstrapping</a:t>
            </a:r>
            <a:r>
              <a:rPr lang="en-IN"/>
              <a:t>  </a:t>
            </a:r>
            <a:endParaRPr lang="en-IN"/>
          </a:p>
          <a:p>
            <a:pPr marL="0" lvl="0" indent="0" algn="l" rtl="0">
              <a:spcBef>
                <a:spcPts val="800"/>
              </a:spcBef>
              <a:spcAft>
                <a:spcPts val="0"/>
              </a:spcAft>
              <a:buNone/>
            </a:pPr>
          </a:p>
          <a:p>
            <a:pPr marL="0" lvl="0" indent="0" algn="l" rtl="0">
              <a:spcBef>
                <a:spcPts val="800"/>
              </a:spcBef>
              <a:spcAft>
                <a:spcPts val="0"/>
              </a:spcAft>
              <a:buNone/>
            </a:pPr>
            <a:r>
              <a:rPr lang="en-IN"/>
              <a:t>2. </a:t>
            </a:r>
            <a:r>
              <a:rPr lang="en-IN" b="1"/>
              <a:t>WGCNA</a:t>
            </a:r>
            <a:r>
              <a:rPr lang="en-IN"/>
              <a:t> based network analysis to find hub microbial species.</a:t>
            </a:r>
            <a:endParaRPr lang="en-IN"/>
          </a:p>
          <a:p>
            <a:pPr marL="0" lvl="0" indent="0" algn="l" rtl="0">
              <a:spcBef>
                <a:spcPts val="800"/>
              </a:spcBef>
              <a:spcAft>
                <a:spcPts val="0"/>
              </a:spcAft>
              <a:buNone/>
            </a:pPr>
          </a:p>
          <a:p>
            <a:pPr marL="0" lvl="0" indent="0" algn="l" rtl="0">
              <a:spcBef>
                <a:spcPts val="800"/>
              </a:spcBef>
              <a:spcAft>
                <a:spcPts val="0"/>
              </a:spcAft>
              <a:buNone/>
            </a:pPr>
            <a:r>
              <a:rPr lang="en-IN"/>
              <a:t>3. </a:t>
            </a:r>
            <a:r>
              <a:rPr lang="en-IN" b="1"/>
              <a:t>Substantial model</a:t>
            </a:r>
            <a:r>
              <a:rPr lang="en-IN"/>
              <a:t> (Deep learning based model) to predict      </a:t>
            </a:r>
            <a:r>
              <a:rPr lang="en-IN"/>
              <a:t>eigenvalues for network formation.</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g2442093c535_0_61"/>
          <p:cNvSpPr txBox="1"/>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IN" sz="3075" b="1"/>
              <a:t>Random Matrix Theory with Bootstrapping</a:t>
            </a:r>
            <a:r>
              <a:rPr lang="en-IN"/>
              <a:t> </a:t>
            </a:r>
            <a:r>
              <a:rPr lang="en-IN"/>
              <a:t> </a:t>
            </a:r>
            <a:endParaRPr lang="en-IN"/>
          </a:p>
        </p:txBody>
      </p:sp>
      <p:sp>
        <p:nvSpPr>
          <p:cNvPr id="244" name="Google Shape;244;g2442093c535_0_61"/>
          <p:cNvSpPr/>
          <p:nvPr/>
        </p:nvSpPr>
        <p:spPr>
          <a:xfrm>
            <a:off x="2472850" y="1340575"/>
            <a:ext cx="4307400" cy="432900"/>
          </a:xfrm>
          <a:prstGeom prst="roundRect">
            <a:avLst>
              <a:gd name="adj" fmla="val 16667"/>
            </a:avLst>
          </a:prstGeom>
          <a:solidFill>
            <a:schemeClr val="lt1"/>
          </a:solidFill>
          <a:ln w="19050"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IN" sz="1600">
                <a:solidFill>
                  <a:schemeClr val="dk1"/>
                </a:solidFill>
                <a:latin typeface="Calibri"/>
                <a:ea typeface="Calibri"/>
                <a:cs typeface="Calibri"/>
                <a:sym typeface="Calibri"/>
              </a:rPr>
              <a:t>2904  Microbial species</a:t>
            </a:r>
            <a:endParaRPr sz="1600">
              <a:solidFill>
                <a:srgbClr val="3EADA7"/>
              </a:solidFill>
            </a:endParaRPr>
          </a:p>
        </p:txBody>
      </p:sp>
      <p:sp>
        <p:nvSpPr>
          <p:cNvPr id="245" name="Google Shape;245;g2442093c535_0_61"/>
          <p:cNvSpPr/>
          <p:nvPr/>
        </p:nvSpPr>
        <p:spPr>
          <a:xfrm>
            <a:off x="2472850" y="2122452"/>
            <a:ext cx="4307400" cy="432900"/>
          </a:xfrm>
          <a:prstGeom prst="roundRect">
            <a:avLst>
              <a:gd name="adj" fmla="val 16667"/>
            </a:avLst>
          </a:prstGeom>
          <a:solidFill>
            <a:schemeClr val="lt1"/>
          </a:solidFill>
          <a:ln w="19050"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a:solidFill>
                  <a:schemeClr val="dk1"/>
                </a:solidFill>
                <a:latin typeface="Calibri"/>
                <a:ea typeface="Calibri"/>
                <a:cs typeface="Calibri"/>
                <a:sym typeface="Calibri"/>
              </a:rPr>
              <a:t>C</a:t>
            </a:r>
            <a:r>
              <a:rPr lang="en-IN" sz="1600">
                <a:solidFill>
                  <a:schemeClr val="dk1"/>
                </a:solidFill>
                <a:latin typeface="Calibri"/>
                <a:ea typeface="Calibri"/>
                <a:cs typeface="Calibri"/>
                <a:sym typeface="Calibri"/>
              </a:rPr>
              <a:t>orrelation matrix </a:t>
            </a:r>
            <a:endParaRPr sz="1600">
              <a:solidFill>
                <a:schemeClr val="dk1"/>
              </a:solidFill>
              <a:latin typeface="Calibri"/>
              <a:ea typeface="Calibri"/>
              <a:cs typeface="Calibri"/>
              <a:sym typeface="Calibri"/>
            </a:endParaRPr>
          </a:p>
          <a:p>
            <a:pPr marL="0" lvl="0" indent="0" algn="ctr" rtl="0">
              <a:spcBef>
                <a:spcPts val="0"/>
              </a:spcBef>
              <a:spcAft>
                <a:spcPts val="0"/>
              </a:spcAft>
              <a:buNone/>
            </a:pPr>
            <a:r>
              <a:rPr lang="en-IN" sz="1600">
                <a:solidFill>
                  <a:schemeClr val="dk1"/>
                </a:solidFill>
                <a:latin typeface="Calibri"/>
                <a:ea typeface="Calibri"/>
                <a:cs typeface="Calibri"/>
                <a:sym typeface="Calibri"/>
              </a:rPr>
              <a:t>(2904*</a:t>
            </a:r>
            <a:r>
              <a:rPr lang="en-IN" sz="1600">
                <a:solidFill>
                  <a:schemeClr val="dk1"/>
                </a:solidFill>
                <a:latin typeface="Calibri"/>
                <a:ea typeface="Calibri"/>
                <a:cs typeface="Calibri"/>
                <a:sym typeface="Calibri"/>
              </a:rPr>
              <a:t>2904 ) </a:t>
            </a:r>
            <a:endParaRPr sz="1600">
              <a:solidFill>
                <a:srgbClr val="3EADA7"/>
              </a:solidFill>
            </a:endParaRPr>
          </a:p>
        </p:txBody>
      </p:sp>
      <p:sp>
        <p:nvSpPr>
          <p:cNvPr id="246" name="Google Shape;246;g2442093c535_0_61"/>
          <p:cNvSpPr/>
          <p:nvPr/>
        </p:nvSpPr>
        <p:spPr>
          <a:xfrm>
            <a:off x="2472850" y="3686206"/>
            <a:ext cx="4307400" cy="432900"/>
          </a:xfrm>
          <a:prstGeom prst="roundRect">
            <a:avLst>
              <a:gd name="adj" fmla="val 16667"/>
            </a:avLst>
          </a:prstGeom>
          <a:solidFill>
            <a:schemeClr val="lt1"/>
          </a:solidFill>
          <a:ln w="19050"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a:solidFill>
                  <a:schemeClr val="dk1"/>
                </a:solidFill>
                <a:latin typeface="Calibri"/>
                <a:ea typeface="Calibri"/>
                <a:cs typeface="Calibri"/>
                <a:sym typeface="Calibri"/>
              </a:rPr>
              <a:t>Calculate eigenvalues and eigenvectors (SVD)</a:t>
            </a:r>
            <a:endParaRPr sz="1600">
              <a:solidFill>
                <a:srgbClr val="3EADA7"/>
              </a:solidFill>
            </a:endParaRPr>
          </a:p>
        </p:txBody>
      </p:sp>
      <p:sp>
        <p:nvSpPr>
          <p:cNvPr id="247" name="Google Shape;247;g2442093c535_0_61"/>
          <p:cNvSpPr/>
          <p:nvPr/>
        </p:nvSpPr>
        <p:spPr>
          <a:xfrm>
            <a:off x="2472850" y="4468083"/>
            <a:ext cx="4307400" cy="432900"/>
          </a:xfrm>
          <a:prstGeom prst="roundRect">
            <a:avLst>
              <a:gd name="adj" fmla="val 16667"/>
            </a:avLst>
          </a:prstGeom>
          <a:solidFill>
            <a:schemeClr val="lt1"/>
          </a:solidFill>
          <a:ln w="19050"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a:solidFill>
                  <a:schemeClr val="dk1"/>
                </a:solidFill>
                <a:latin typeface="Calibri"/>
                <a:ea typeface="Calibri"/>
                <a:cs typeface="Calibri"/>
                <a:sym typeface="Calibri"/>
              </a:rPr>
              <a:t>Network formation </a:t>
            </a:r>
            <a:r>
              <a:rPr lang="en-IN" sz="1600">
                <a:solidFill>
                  <a:schemeClr val="dk1"/>
                </a:solidFill>
                <a:latin typeface="Calibri"/>
                <a:ea typeface="Calibri"/>
                <a:cs typeface="Calibri"/>
                <a:sym typeface="Calibri"/>
              </a:rPr>
              <a:t> </a:t>
            </a:r>
            <a:endParaRPr sz="1600">
              <a:solidFill>
                <a:srgbClr val="3EADA7"/>
              </a:solidFill>
            </a:endParaRPr>
          </a:p>
        </p:txBody>
      </p:sp>
      <p:sp>
        <p:nvSpPr>
          <p:cNvPr id="248" name="Google Shape;248;g2442093c535_0_61"/>
          <p:cNvSpPr/>
          <p:nvPr/>
        </p:nvSpPr>
        <p:spPr>
          <a:xfrm>
            <a:off x="2472850" y="2904329"/>
            <a:ext cx="4307400" cy="432900"/>
          </a:xfrm>
          <a:prstGeom prst="roundRect">
            <a:avLst>
              <a:gd name="adj" fmla="val 16667"/>
            </a:avLst>
          </a:prstGeom>
          <a:solidFill>
            <a:schemeClr val="lt1"/>
          </a:solidFill>
          <a:ln w="19050"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a:solidFill>
                  <a:schemeClr val="dk1"/>
                </a:solidFill>
                <a:latin typeface="Calibri"/>
                <a:ea typeface="Calibri"/>
                <a:cs typeface="Calibri"/>
                <a:sym typeface="Calibri"/>
              </a:rPr>
              <a:t>Bootstrapping </a:t>
            </a:r>
            <a:endParaRPr sz="1600">
              <a:solidFill>
                <a:srgbClr val="3EADA7"/>
              </a:solidFill>
            </a:endParaRPr>
          </a:p>
        </p:txBody>
      </p:sp>
      <p:cxnSp>
        <p:nvCxnSpPr>
          <p:cNvPr id="249" name="Google Shape;249;g2442093c535_0_61"/>
          <p:cNvCxnSpPr>
            <a:stCxn id="244" idx="2"/>
            <a:endCxn id="245" idx="0"/>
          </p:cNvCxnSpPr>
          <p:nvPr/>
        </p:nvCxnSpPr>
        <p:spPr>
          <a:xfrm>
            <a:off x="4626550" y="1773475"/>
            <a:ext cx="0" cy="348900"/>
          </a:xfrm>
          <a:prstGeom prst="straightConnector1">
            <a:avLst/>
          </a:prstGeom>
          <a:noFill/>
          <a:ln w="19050" cap="flat" cmpd="sng">
            <a:solidFill>
              <a:schemeClr val="dk2"/>
            </a:solidFill>
            <a:prstDash val="solid"/>
            <a:round/>
            <a:headEnd type="none" w="med" len="med"/>
            <a:tailEnd type="triangle" w="med" len="med"/>
          </a:ln>
        </p:spPr>
      </p:cxnSp>
      <p:cxnSp>
        <p:nvCxnSpPr>
          <p:cNvPr id="250" name="Google Shape;250;g2442093c535_0_61"/>
          <p:cNvCxnSpPr/>
          <p:nvPr/>
        </p:nvCxnSpPr>
        <p:spPr>
          <a:xfrm>
            <a:off x="4626571" y="3337293"/>
            <a:ext cx="0" cy="348900"/>
          </a:xfrm>
          <a:prstGeom prst="straightConnector1">
            <a:avLst/>
          </a:prstGeom>
          <a:noFill/>
          <a:ln w="19050" cap="flat" cmpd="sng">
            <a:solidFill>
              <a:schemeClr val="dk2"/>
            </a:solidFill>
            <a:prstDash val="solid"/>
            <a:round/>
            <a:headEnd type="none" w="med" len="med"/>
            <a:tailEnd type="triangle" w="med" len="med"/>
          </a:ln>
        </p:spPr>
      </p:cxnSp>
      <p:cxnSp>
        <p:nvCxnSpPr>
          <p:cNvPr id="251" name="Google Shape;251;g2442093c535_0_61"/>
          <p:cNvCxnSpPr/>
          <p:nvPr/>
        </p:nvCxnSpPr>
        <p:spPr>
          <a:xfrm>
            <a:off x="4626571" y="2555416"/>
            <a:ext cx="0" cy="348900"/>
          </a:xfrm>
          <a:prstGeom prst="straightConnector1">
            <a:avLst/>
          </a:prstGeom>
          <a:noFill/>
          <a:ln w="19050" cap="flat" cmpd="sng">
            <a:solidFill>
              <a:schemeClr val="dk2"/>
            </a:solidFill>
            <a:prstDash val="solid"/>
            <a:round/>
            <a:headEnd type="none" w="med" len="med"/>
            <a:tailEnd type="triangle" w="med" len="med"/>
          </a:ln>
        </p:spPr>
      </p:cxnSp>
      <p:cxnSp>
        <p:nvCxnSpPr>
          <p:cNvPr id="252" name="Google Shape;252;g2442093c535_0_61"/>
          <p:cNvCxnSpPr/>
          <p:nvPr/>
        </p:nvCxnSpPr>
        <p:spPr>
          <a:xfrm>
            <a:off x="4626571" y="4119170"/>
            <a:ext cx="0" cy="348900"/>
          </a:xfrm>
          <a:prstGeom prst="straightConnector1">
            <a:avLst/>
          </a:prstGeom>
          <a:noFill/>
          <a:ln w="19050" cap="flat" cmpd="sng">
            <a:solidFill>
              <a:schemeClr val="dk2"/>
            </a:solidFill>
            <a:prstDash val="solid"/>
            <a:round/>
            <a:headEnd type="none" w="med" len="med"/>
            <a:tailEnd type="triangle" w="med" len="med"/>
          </a:ln>
        </p:spPr>
      </p:cxnSp>
      <p:sp>
        <p:nvSpPr>
          <p:cNvPr id="253" name="Google Shape;253;g2442093c535_0_61"/>
          <p:cNvSpPr txBox="1"/>
          <p:nvPr/>
        </p:nvSpPr>
        <p:spPr>
          <a:xfrm>
            <a:off x="579850" y="930075"/>
            <a:ext cx="132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a:solidFill>
                  <a:srgbClr val="3DACA7"/>
                </a:solidFill>
                <a:latin typeface="Calibri"/>
                <a:ea typeface="Calibri"/>
                <a:cs typeface="Calibri"/>
                <a:sym typeface="Calibri"/>
              </a:rPr>
              <a:t>Workflow :</a:t>
            </a:r>
            <a:endParaRPr sz="1800" b="1">
              <a:solidFill>
                <a:srgbClr val="3DACA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sp>
        <p:nvSpPr>
          <p:cNvPr id="416" name="Google Shape;416;g2442093c535_0_5"/>
          <p:cNvSpPr txBox="1"/>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lnSpc>
                <a:spcPct val="100000"/>
              </a:lnSpc>
              <a:spcBef>
                <a:spcPts val="0"/>
              </a:spcBef>
              <a:spcAft>
                <a:spcPts val="0"/>
              </a:spcAft>
              <a:buNone/>
            </a:pPr>
            <a:r>
              <a:rPr lang="en-IN" sz="2400" b="1">
                <a:solidFill>
                  <a:srgbClr val="3DACA7"/>
                </a:solidFill>
                <a:latin typeface="Arial" panose="020B0604020202020204"/>
                <a:ea typeface="Arial" panose="020B0604020202020204"/>
                <a:cs typeface="Arial" panose="020B0604020202020204"/>
                <a:sym typeface="Arial" panose="020B0604020202020204"/>
              </a:rPr>
              <a:t>Random Matrix Theory with bootstrapping</a:t>
            </a:r>
            <a:endParaRPr sz="4100">
              <a:solidFill>
                <a:srgbClr val="3DACA7"/>
              </a:solidFill>
            </a:endParaRPr>
          </a:p>
        </p:txBody>
      </p:sp>
      <p:sp>
        <p:nvSpPr>
          <p:cNvPr id="417" name="Google Shape;417;g2442093c535_0_5"/>
          <p:cNvSpPr txBox="1"/>
          <p:nvPr/>
        </p:nvSpPr>
        <p:spPr>
          <a:xfrm>
            <a:off x="248175" y="1013125"/>
            <a:ext cx="18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t>Workflow:</a:t>
            </a:r>
            <a:endParaRPr lang="en-IN"/>
          </a:p>
        </p:txBody>
      </p:sp>
      <p:grpSp>
        <p:nvGrpSpPr>
          <p:cNvPr id="418" name="Google Shape;418;g2442093c535_0_5"/>
          <p:cNvGrpSpPr/>
          <p:nvPr/>
        </p:nvGrpSpPr>
        <p:grpSpPr>
          <a:xfrm>
            <a:off x="0" y="1380399"/>
            <a:ext cx="2954421" cy="2910277"/>
            <a:chOff x="1293736" y="1258050"/>
            <a:chExt cx="2850107" cy="2694451"/>
          </a:xfrm>
        </p:grpSpPr>
        <p:sp>
          <p:nvSpPr>
            <p:cNvPr id="419" name="Google Shape;419;g2442093c535_0_5"/>
            <p:cNvSpPr/>
            <p:nvPr/>
          </p:nvSpPr>
          <p:spPr>
            <a:xfrm rot="2700000">
              <a:off x="2286374" y="1011412"/>
              <a:ext cx="561726" cy="3040276"/>
            </a:xfrm>
            <a:prstGeom prst="roundRect">
              <a:avLst>
                <a:gd name="adj" fmla="val 50000"/>
              </a:avLst>
            </a:prstGeom>
            <a:solidFill>
              <a:srgbClr val="08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g2442093c535_0_5"/>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rgbClr val="0944A1"/>
                  </a:solidFill>
                  <a:latin typeface="Roboto" panose="02000000000000000000"/>
                  <a:ea typeface="Roboto" panose="02000000000000000000"/>
                  <a:cs typeface="Roboto" panose="02000000000000000000"/>
                  <a:sym typeface="Roboto" panose="02000000000000000000"/>
                </a:rPr>
                <a:t>1</a:t>
              </a:r>
              <a:endParaRPr sz="1200" b="1">
                <a:solidFill>
                  <a:srgbClr val="0944A1"/>
                </a:solidFill>
                <a:latin typeface="Roboto" panose="02000000000000000000"/>
                <a:ea typeface="Roboto" panose="02000000000000000000"/>
                <a:cs typeface="Roboto" panose="02000000000000000000"/>
                <a:sym typeface="Roboto" panose="02000000000000000000"/>
              </a:endParaRPr>
            </a:p>
          </p:txBody>
        </p:sp>
        <p:sp>
          <p:nvSpPr>
            <p:cNvPr id="421" name="Google Shape;421;g2442093c535_0_5"/>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200">
                  <a:solidFill>
                    <a:srgbClr val="FFFFFF"/>
                  </a:solidFill>
                  <a:latin typeface="Roboto" panose="02000000000000000000"/>
                  <a:ea typeface="Roboto" panose="02000000000000000000"/>
                  <a:cs typeface="Roboto" panose="02000000000000000000"/>
                  <a:sym typeface="Roboto" panose="02000000000000000000"/>
                </a:rPr>
                <a:t>Construct a count matrix</a:t>
              </a:r>
              <a:endParaRPr sz="8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22" name="Google Shape;422;g2442093c535_0_5"/>
            <p:cNvSpPr txBox="1"/>
            <p:nvPr/>
          </p:nvSpPr>
          <p:spPr>
            <a:xfrm rot="-2700000">
              <a:off x="1713125" y="2526865"/>
              <a:ext cx="2602436" cy="5922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IN" sz="8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 The matrix should represent the relative abundance of each taxa or functional group in each sample.</a:t>
              </a:r>
              <a:endParaRPr sz="400" b="1">
                <a:latin typeface="Roboto" panose="02000000000000000000"/>
                <a:ea typeface="Roboto" panose="02000000000000000000"/>
                <a:cs typeface="Roboto" panose="02000000000000000000"/>
                <a:sym typeface="Roboto" panose="02000000000000000000"/>
              </a:endParaRPr>
            </a:p>
          </p:txBody>
        </p:sp>
      </p:grpSp>
      <p:grpSp>
        <p:nvGrpSpPr>
          <p:cNvPr id="423" name="Google Shape;423;g2442093c535_0_5"/>
          <p:cNvGrpSpPr/>
          <p:nvPr/>
        </p:nvGrpSpPr>
        <p:grpSpPr>
          <a:xfrm>
            <a:off x="1294335" y="1380399"/>
            <a:ext cx="2750843" cy="2751015"/>
            <a:chOff x="3203958" y="1258050"/>
            <a:chExt cx="2653717" cy="2547000"/>
          </a:xfrm>
        </p:grpSpPr>
        <p:sp>
          <p:nvSpPr>
            <p:cNvPr id="424" name="Google Shape;424;g2442093c535_0_5"/>
            <p:cNvSpPr/>
            <p:nvPr/>
          </p:nvSpPr>
          <p:spPr>
            <a:xfrm rot="2700000">
              <a:off x="4196595" y="1011412"/>
              <a:ext cx="561726" cy="3040276"/>
            </a:xfrm>
            <a:prstGeom prst="roundRect">
              <a:avLst>
                <a:gd name="adj" fmla="val 50000"/>
              </a:avLst>
            </a:prstGeom>
            <a:solidFill>
              <a:srgbClr val="0844A1">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g2442093c535_0_5"/>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rgbClr val="0D5DDF"/>
                  </a:solidFill>
                  <a:latin typeface="Roboto" panose="02000000000000000000"/>
                  <a:ea typeface="Roboto" panose="02000000000000000000"/>
                  <a:cs typeface="Roboto" panose="02000000000000000000"/>
                  <a:sym typeface="Roboto" panose="02000000000000000000"/>
                </a:rPr>
                <a:t>2</a:t>
              </a:r>
              <a:endParaRPr sz="1200" b="1">
                <a:solidFill>
                  <a:srgbClr val="0D5DDF"/>
                </a:solidFill>
                <a:latin typeface="Roboto" panose="02000000000000000000"/>
                <a:ea typeface="Roboto" panose="02000000000000000000"/>
                <a:cs typeface="Roboto" panose="02000000000000000000"/>
                <a:sym typeface="Roboto" panose="02000000000000000000"/>
              </a:endParaRPr>
            </a:p>
          </p:txBody>
        </p:sp>
        <p:sp>
          <p:nvSpPr>
            <p:cNvPr id="426" name="Google Shape;426;g2442093c535_0_5"/>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200">
                  <a:solidFill>
                    <a:srgbClr val="FFFFFF"/>
                  </a:solidFill>
                  <a:latin typeface="Roboto" panose="02000000000000000000"/>
                  <a:ea typeface="Roboto" panose="02000000000000000000"/>
                  <a:cs typeface="Roboto" panose="02000000000000000000"/>
                  <a:sym typeface="Roboto" panose="02000000000000000000"/>
                </a:rPr>
                <a:t>Normalize the matrix</a:t>
              </a:r>
              <a:endParaRPr sz="12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27" name="Google Shape;427;g2442093c535_0_5"/>
            <p:cNvSpPr txBox="1"/>
            <p:nvPr/>
          </p:nvSpPr>
          <p:spPr>
            <a:xfrm rot="-2700000">
              <a:off x="3797362" y="2510939"/>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8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Correct for differences in library size between samples</a:t>
              </a:r>
              <a:endParaRPr sz="8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1600"/>
                </a:spcBef>
                <a:spcAft>
                  <a:spcPts val="1600"/>
                </a:spcAft>
                <a:buNone/>
              </a:pPr>
              <a:endParaRPr sz="9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p:txBody>
        </p:sp>
      </p:grpSp>
      <p:grpSp>
        <p:nvGrpSpPr>
          <p:cNvPr id="428" name="Google Shape;428;g2442093c535_0_5"/>
          <p:cNvGrpSpPr/>
          <p:nvPr/>
        </p:nvGrpSpPr>
        <p:grpSpPr>
          <a:xfrm>
            <a:off x="2465524" y="1387245"/>
            <a:ext cx="2741024" cy="2751015"/>
            <a:chOff x="5123977" y="1258050"/>
            <a:chExt cx="2653717" cy="2547000"/>
          </a:xfrm>
        </p:grpSpPr>
        <p:sp>
          <p:nvSpPr>
            <p:cNvPr id="429" name="Google Shape;429;g2442093c535_0_5"/>
            <p:cNvSpPr/>
            <p:nvPr/>
          </p:nvSpPr>
          <p:spPr>
            <a:xfrm rot="2700000">
              <a:off x="6116614" y="1011412"/>
              <a:ext cx="561726" cy="3040276"/>
            </a:xfrm>
            <a:prstGeom prst="roundRect">
              <a:avLst>
                <a:gd name="adj" fmla="val 50000"/>
              </a:avLst>
            </a:prstGeom>
            <a:solidFill>
              <a:srgbClr val="0844A1">
                <a:alpha val="74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7ADF"/>
                </a:solidFill>
              </a:endParaRPr>
            </a:p>
          </p:txBody>
        </p:sp>
        <p:sp>
          <p:nvSpPr>
            <p:cNvPr id="430" name="Google Shape;430;g2442093c535_0_5"/>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rgbClr val="307BF3"/>
                  </a:solidFill>
                  <a:latin typeface="Roboto" panose="02000000000000000000"/>
                  <a:ea typeface="Roboto" panose="02000000000000000000"/>
                  <a:cs typeface="Roboto" panose="02000000000000000000"/>
                  <a:sym typeface="Roboto" panose="02000000000000000000"/>
                </a:rPr>
                <a:t>3</a:t>
              </a:r>
              <a:endParaRPr sz="1200" b="1">
                <a:solidFill>
                  <a:srgbClr val="307BF3"/>
                </a:solidFill>
                <a:latin typeface="Roboto" panose="02000000000000000000"/>
                <a:ea typeface="Roboto" panose="02000000000000000000"/>
                <a:cs typeface="Roboto" panose="02000000000000000000"/>
                <a:sym typeface="Roboto" panose="02000000000000000000"/>
              </a:endParaRPr>
            </a:p>
          </p:txBody>
        </p:sp>
        <p:sp>
          <p:nvSpPr>
            <p:cNvPr id="431" name="Google Shape;431;g2442093c535_0_5"/>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200">
                  <a:solidFill>
                    <a:srgbClr val="FFFFFF"/>
                  </a:solidFill>
                  <a:latin typeface="Roboto" panose="02000000000000000000"/>
                  <a:ea typeface="Roboto" panose="02000000000000000000"/>
                  <a:cs typeface="Roboto" panose="02000000000000000000"/>
                  <a:sym typeface="Roboto" panose="02000000000000000000"/>
                </a:rPr>
                <a:t>Construct a correlation matrix</a:t>
              </a:r>
              <a:endParaRPr sz="8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32" name="Google Shape;432;g2442093c535_0_5"/>
            <p:cNvSpPr txBox="1"/>
            <p:nvPr/>
          </p:nvSpPr>
          <p:spPr>
            <a:xfrm rot="-2700000">
              <a:off x="5717380" y="2510939"/>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IN" sz="7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several correlation methods that can be used like Distance-based correlation: </a:t>
              </a:r>
              <a:r>
                <a:rPr lang="en-IN" sz="700" strike="sngStrike">
                  <a:solidFill>
                    <a:srgbClr val="374151"/>
                  </a:solidFill>
                  <a:highlight>
                    <a:srgbClr val="F7F7F8"/>
                  </a:highlight>
                  <a:latin typeface="Roboto" panose="02000000000000000000"/>
                  <a:ea typeface="Roboto" panose="02000000000000000000"/>
                  <a:cs typeface="Roboto" panose="02000000000000000000"/>
                  <a:sym typeface="Roboto" panose="02000000000000000000"/>
                </a:rPr>
                <a:t>Jaccard Distance</a:t>
              </a:r>
              <a:r>
                <a:rPr lang="en-IN" sz="7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 spearman correlation</a:t>
              </a:r>
              <a:endParaRPr sz="700" b="1">
                <a:latin typeface="Roboto" panose="02000000000000000000"/>
                <a:ea typeface="Roboto" panose="02000000000000000000"/>
                <a:cs typeface="Roboto" panose="02000000000000000000"/>
                <a:sym typeface="Roboto" panose="02000000000000000000"/>
              </a:endParaRPr>
            </a:p>
          </p:txBody>
        </p:sp>
      </p:grpSp>
      <p:grpSp>
        <p:nvGrpSpPr>
          <p:cNvPr id="433" name="Google Shape;433;g2442093c535_0_5"/>
          <p:cNvGrpSpPr/>
          <p:nvPr/>
        </p:nvGrpSpPr>
        <p:grpSpPr>
          <a:xfrm>
            <a:off x="3894227" y="1380399"/>
            <a:ext cx="2753793" cy="2751015"/>
            <a:chOff x="5123977" y="1258050"/>
            <a:chExt cx="2656563" cy="2547000"/>
          </a:xfrm>
        </p:grpSpPr>
        <p:sp>
          <p:nvSpPr>
            <p:cNvPr id="434" name="Google Shape;434;g2442093c535_0_5"/>
            <p:cNvSpPr/>
            <p:nvPr/>
          </p:nvSpPr>
          <p:spPr>
            <a:xfrm rot="2700000">
              <a:off x="6116614" y="1011412"/>
              <a:ext cx="561726" cy="3040276"/>
            </a:xfrm>
            <a:prstGeom prst="roundRect">
              <a:avLst>
                <a:gd name="adj" fmla="val 50000"/>
              </a:avLst>
            </a:prstGeom>
            <a:solidFill>
              <a:srgbClr val="0844A1">
                <a:alpha val="5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682ED"/>
                </a:solidFill>
              </a:endParaRPr>
            </a:p>
          </p:txBody>
        </p:sp>
        <p:sp>
          <p:nvSpPr>
            <p:cNvPr id="435" name="Google Shape;435;g2442093c535_0_5"/>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rgbClr val="307BF3"/>
                  </a:solidFill>
                  <a:latin typeface="Roboto" panose="02000000000000000000"/>
                  <a:ea typeface="Roboto" panose="02000000000000000000"/>
                  <a:cs typeface="Roboto" panose="02000000000000000000"/>
                  <a:sym typeface="Roboto" panose="02000000000000000000"/>
                </a:rPr>
                <a:t>4</a:t>
              </a:r>
              <a:endParaRPr sz="1200" b="1">
                <a:solidFill>
                  <a:srgbClr val="307BF3"/>
                </a:solidFill>
                <a:latin typeface="Roboto" panose="02000000000000000000"/>
                <a:ea typeface="Roboto" panose="02000000000000000000"/>
                <a:cs typeface="Roboto" panose="02000000000000000000"/>
                <a:sym typeface="Roboto" panose="02000000000000000000"/>
              </a:endParaRPr>
            </a:p>
          </p:txBody>
        </p:sp>
        <p:sp>
          <p:nvSpPr>
            <p:cNvPr id="436" name="Google Shape;436;g2442093c535_0_5"/>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200">
                  <a:solidFill>
                    <a:srgbClr val="FFFFFF"/>
                  </a:solidFill>
                  <a:latin typeface="Roboto" panose="02000000000000000000"/>
                  <a:ea typeface="Roboto" panose="02000000000000000000"/>
                  <a:cs typeface="Roboto" panose="02000000000000000000"/>
                  <a:sym typeface="Roboto" panose="02000000000000000000"/>
                </a:rPr>
                <a:t>Calculate eigenvalues and eigenvectors</a:t>
              </a:r>
              <a:r>
                <a:rPr lang="en-IN" sz="1000">
                  <a:solidFill>
                    <a:srgbClr val="FFFFFF"/>
                  </a:solidFill>
                </a:rPr>
                <a:t> </a:t>
              </a:r>
              <a:r>
                <a:rPr lang="en-IN" sz="1200">
                  <a:solidFill>
                    <a:srgbClr val="FFFFFF"/>
                  </a:solidFill>
                </a:rPr>
                <a:t>(</a:t>
              </a:r>
              <a:r>
                <a:rPr lang="en-IN" sz="1200">
                  <a:solidFill>
                    <a:srgbClr val="FFFFFF"/>
                  </a:solidFill>
                  <a:latin typeface="Roboto" panose="02000000000000000000"/>
                  <a:ea typeface="Roboto" panose="02000000000000000000"/>
                  <a:cs typeface="Roboto" panose="02000000000000000000"/>
                  <a:sym typeface="Roboto" panose="02000000000000000000"/>
                </a:rPr>
                <a:t>Singular Value Decomposition)</a:t>
              </a:r>
              <a:endParaRPr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437" name="Google Shape;437;g2442093c535_0_5"/>
            <p:cNvSpPr txBox="1"/>
            <p:nvPr/>
          </p:nvSpPr>
          <p:spPr>
            <a:xfrm rot="-2700000">
              <a:off x="5720226" y="2491048"/>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IN" sz="8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The eigenvalues represent the strength of the correlations between the different taxa</a:t>
              </a:r>
              <a:endParaRPr sz="400" b="1">
                <a:latin typeface="Roboto" panose="02000000000000000000"/>
                <a:ea typeface="Roboto" panose="02000000000000000000"/>
                <a:cs typeface="Roboto" panose="02000000000000000000"/>
                <a:sym typeface="Roboto" panose="02000000000000000000"/>
              </a:endParaRPr>
            </a:p>
          </p:txBody>
        </p:sp>
      </p:grpSp>
      <p:grpSp>
        <p:nvGrpSpPr>
          <p:cNvPr id="438" name="Google Shape;438;g2442093c535_0_5"/>
          <p:cNvGrpSpPr/>
          <p:nvPr/>
        </p:nvGrpSpPr>
        <p:grpSpPr>
          <a:xfrm>
            <a:off x="5265827" y="1402857"/>
            <a:ext cx="2741018" cy="2751015"/>
            <a:chOff x="5123977" y="1258050"/>
            <a:chExt cx="2644239" cy="2547000"/>
          </a:xfrm>
        </p:grpSpPr>
        <p:sp>
          <p:nvSpPr>
            <p:cNvPr id="439" name="Google Shape;439;g2442093c535_0_5"/>
            <p:cNvSpPr/>
            <p:nvPr/>
          </p:nvSpPr>
          <p:spPr>
            <a:xfrm rot="2700000">
              <a:off x="6116614" y="1011412"/>
              <a:ext cx="561726" cy="3040276"/>
            </a:xfrm>
            <a:prstGeom prst="roundRect">
              <a:avLst>
                <a:gd name="adj" fmla="val 50000"/>
              </a:avLst>
            </a:prstGeom>
            <a:solidFill>
              <a:srgbClr val="0844A1">
                <a:alpha val="3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B7ED"/>
                </a:solidFill>
              </a:endParaRPr>
            </a:p>
          </p:txBody>
        </p:sp>
        <p:sp>
          <p:nvSpPr>
            <p:cNvPr id="440" name="Google Shape;440;g2442093c535_0_5"/>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rgbClr val="307BF3"/>
                  </a:solidFill>
                  <a:latin typeface="Roboto" panose="02000000000000000000"/>
                  <a:ea typeface="Roboto" panose="02000000000000000000"/>
                  <a:cs typeface="Roboto" panose="02000000000000000000"/>
                  <a:sym typeface="Roboto" panose="02000000000000000000"/>
                </a:rPr>
                <a:t>5</a:t>
              </a:r>
              <a:endParaRPr sz="1200" b="1">
                <a:solidFill>
                  <a:srgbClr val="307BF3"/>
                </a:solidFill>
                <a:latin typeface="Roboto" panose="02000000000000000000"/>
                <a:ea typeface="Roboto" panose="02000000000000000000"/>
                <a:cs typeface="Roboto" panose="02000000000000000000"/>
                <a:sym typeface="Roboto" panose="02000000000000000000"/>
              </a:endParaRPr>
            </a:p>
          </p:txBody>
        </p:sp>
        <p:sp>
          <p:nvSpPr>
            <p:cNvPr id="441" name="Google Shape;441;g2442093c535_0_5"/>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200">
                  <a:solidFill>
                    <a:srgbClr val="FFFFFF"/>
                  </a:solidFill>
                  <a:latin typeface="Roboto" panose="02000000000000000000"/>
                  <a:ea typeface="Roboto" panose="02000000000000000000"/>
                  <a:cs typeface="Roboto" panose="02000000000000000000"/>
                  <a:sym typeface="Roboto" panose="02000000000000000000"/>
                </a:rPr>
                <a:t>Compare to a random matrix and construct network</a:t>
              </a:r>
              <a:endParaRPr sz="8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42" name="Google Shape;442;g2442093c535_0_5"/>
            <p:cNvSpPr txBox="1"/>
            <p:nvPr/>
          </p:nvSpPr>
          <p:spPr>
            <a:xfrm rot="-2700000">
              <a:off x="5707902" y="249783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IN" sz="7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Any eigenvalues that deviate significantly from the expected distribution are considered to be significant correlations</a:t>
              </a:r>
              <a:endParaRPr sz="300" b="1">
                <a:latin typeface="Roboto" panose="02000000000000000000"/>
                <a:ea typeface="Roboto" panose="02000000000000000000"/>
                <a:cs typeface="Roboto" panose="02000000000000000000"/>
                <a:sym typeface="Roboto" panose="02000000000000000000"/>
              </a:endParaRPr>
            </a:p>
          </p:txBody>
        </p:sp>
      </p:grpSp>
      <p:grpSp>
        <p:nvGrpSpPr>
          <p:cNvPr id="443" name="Google Shape;443;g2442093c535_0_5"/>
          <p:cNvGrpSpPr/>
          <p:nvPr/>
        </p:nvGrpSpPr>
        <p:grpSpPr>
          <a:xfrm>
            <a:off x="6561227" y="1380399"/>
            <a:ext cx="2640220" cy="2751015"/>
            <a:chOff x="5123977" y="1258050"/>
            <a:chExt cx="2547000" cy="2547000"/>
          </a:xfrm>
        </p:grpSpPr>
        <p:sp>
          <p:nvSpPr>
            <p:cNvPr id="444" name="Google Shape;444;g2442093c535_0_5"/>
            <p:cNvSpPr/>
            <p:nvPr/>
          </p:nvSpPr>
          <p:spPr>
            <a:xfrm rot="2700000">
              <a:off x="6116614" y="1011412"/>
              <a:ext cx="561726" cy="3040276"/>
            </a:xfrm>
            <a:prstGeom prst="roundRect">
              <a:avLst>
                <a:gd name="adj" fmla="val 50000"/>
              </a:avLst>
            </a:prstGeom>
            <a:solidFill>
              <a:srgbClr val="0844A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4D7F0"/>
                </a:highlight>
              </a:endParaRPr>
            </a:p>
          </p:txBody>
        </p:sp>
        <p:sp>
          <p:nvSpPr>
            <p:cNvPr id="445" name="Google Shape;445;g2442093c535_0_5"/>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rgbClr val="307BF3"/>
                  </a:solidFill>
                  <a:latin typeface="Roboto" panose="02000000000000000000"/>
                  <a:ea typeface="Roboto" panose="02000000000000000000"/>
                  <a:cs typeface="Roboto" panose="02000000000000000000"/>
                  <a:sym typeface="Roboto" panose="02000000000000000000"/>
                </a:rPr>
                <a:t>6</a:t>
              </a:r>
              <a:endParaRPr sz="1200" b="1">
                <a:solidFill>
                  <a:srgbClr val="307BF3"/>
                </a:solidFill>
                <a:latin typeface="Roboto" panose="02000000000000000000"/>
                <a:ea typeface="Roboto" panose="02000000000000000000"/>
                <a:cs typeface="Roboto" panose="02000000000000000000"/>
                <a:sym typeface="Roboto" panose="02000000000000000000"/>
              </a:endParaRPr>
            </a:p>
          </p:txBody>
        </p:sp>
        <p:sp>
          <p:nvSpPr>
            <p:cNvPr id="446" name="Google Shape;446;g2442093c535_0_5"/>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200">
                  <a:solidFill>
                    <a:srgbClr val="FFFFFF"/>
                  </a:solidFill>
                  <a:latin typeface="Roboto" panose="02000000000000000000"/>
                  <a:ea typeface="Roboto" panose="02000000000000000000"/>
                  <a:cs typeface="Roboto" panose="02000000000000000000"/>
                  <a:sym typeface="Roboto" panose="02000000000000000000"/>
                </a:rPr>
                <a:t>Interpret results:</a:t>
              </a:r>
              <a:endParaRPr sz="800"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47" name="Google Shape;447;g2442093c535_0_5"/>
            <p:cNvSpPr txBox="1"/>
            <p:nvPr/>
          </p:nvSpPr>
          <p:spPr>
            <a:xfrm rot="-2700000">
              <a:off x="5571760" y="2411531"/>
              <a:ext cx="2203628" cy="50742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IN" sz="8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This can provide insights into the structure and dynamics of the microbial community.</a:t>
              </a:r>
              <a:endParaRPr sz="8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1600"/>
                </a:spcAft>
                <a:buNone/>
              </a:pPr>
              <a:endParaRPr sz="8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p:txBody>
        </p:sp>
      </p:grpSp>
      <p:grpSp>
        <p:nvGrpSpPr>
          <p:cNvPr id="448" name="Google Shape;448;g2442093c535_0_5"/>
          <p:cNvGrpSpPr/>
          <p:nvPr/>
        </p:nvGrpSpPr>
        <p:grpSpPr>
          <a:xfrm>
            <a:off x="112318" y="4131513"/>
            <a:ext cx="1181859" cy="296986"/>
            <a:chOff x="1083025" y="2306625"/>
            <a:chExt cx="1834900" cy="297224"/>
          </a:xfrm>
        </p:grpSpPr>
        <p:sp>
          <p:nvSpPr>
            <p:cNvPr id="449" name="Google Shape;449;g2442093c535_0_5"/>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lang="en-IN"/>
            </a:p>
          </p:txBody>
        </p:sp>
        <p:sp>
          <p:nvSpPr>
            <p:cNvPr id="450" name="Google Shape;450;g2442093c535_0_5"/>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g2442093c535_0_5"/>
          <p:cNvGrpSpPr/>
          <p:nvPr/>
        </p:nvGrpSpPr>
        <p:grpSpPr>
          <a:xfrm>
            <a:off x="1557606" y="4131513"/>
            <a:ext cx="1181859" cy="296986"/>
            <a:chOff x="1083025" y="2306625"/>
            <a:chExt cx="1834900" cy="297224"/>
          </a:xfrm>
        </p:grpSpPr>
        <p:sp>
          <p:nvSpPr>
            <p:cNvPr id="452" name="Google Shape;452;g2442093c535_0_5"/>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lang="en-IN"/>
            </a:p>
          </p:txBody>
        </p:sp>
        <p:sp>
          <p:nvSpPr>
            <p:cNvPr id="453" name="Google Shape;453;g2442093c535_0_5"/>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 name="Google Shape;454;g2442093c535_0_5"/>
          <p:cNvGrpSpPr/>
          <p:nvPr/>
        </p:nvGrpSpPr>
        <p:grpSpPr>
          <a:xfrm>
            <a:off x="3081368" y="4131513"/>
            <a:ext cx="1181859" cy="296986"/>
            <a:chOff x="1083025" y="2306625"/>
            <a:chExt cx="1834900" cy="297224"/>
          </a:xfrm>
        </p:grpSpPr>
        <p:sp>
          <p:nvSpPr>
            <p:cNvPr id="455" name="Google Shape;455;g2442093c535_0_5"/>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lang="en-IN"/>
            </a:p>
          </p:txBody>
        </p:sp>
        <p:sp>
          <p:nvSpPr>
            <p:cNvPr id="456" name="Google Shape;456;g2442093c535_0_5"/>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 name="Google Shape;457;g2442093c535_0_5"/>
          <p:cNvGrpSpPr/>
          <p:nvPr/>
        </p:nvGrpSpPr>
        <p:grpSpPr>
          <a:xfrm>
            <a:off x="4583181" y="4131513"/>
            <a:ext cx="1181859" cy="296986"/>
            <a:chOff x="1083025" y="2306625"/>
            <a:chExt cx="1834900" cy="297224"/>
          </a:xfrm>
        </p:grpSpPr>
        <p:sp>
          <p:nvSpPr>
            <p:cNvPr id="458" name="Google Shape;458;g2442093c535_0_5"/>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lang="en-IN"/>
            </a:p>
          </p:txBody>
        </p:sp>
        <p:sp>
          <p:nvSpPr>
            <p:cNvPr id="459" name="Google Shape;459;g2442093c535_0_5"/>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0" name="Google Shape;460;g2442093c535_0_5"/>
          <p:cNvGrpSpPr/>
          <p:nvPr/>
        </p:nvGrpSpPr>
        <p:grpSpPr>
          <a:xfrm>
            <a:off x="6189881" y="4131513"/>
            <a:ext cx="1181859" cy="296986"/>
            <a:chOff x="1083025" y="2306625"/>
            <a:chExt cx="1834900" cy="297224"/>
          </a:xfrm>
        </p:grpSpPr>
        <p:sp>
          <p:nvSpPr>
            <p:cNvPr id="461" name="Google Shape;461;g2442093c535_0_5"/>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lang="en-IN"/>
            </a:p>
          </p:txBody>
        </p:sp>
        <p:sp>
          <p:nvSpPr>
            <p:cNvPr id="462" name="Google Shape;462;g2442093c535_0_5"/>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 name="Google Shape;463;g2442093c535_0_5"/>
          <p:cNvGrpSpPr/>
          <p:nvPr/>
        </p:nvGrpSpPr>
        <p:grpSpPr>
          <a:xfrm>
            <a:off x="7661531" y="4131513"/>
            <a:ext cx="1181859" cy="296986"/>
            <a:chOff x="1083025" y="2306625"/>
            <a:chExt cx="1834900" cy="297224"/>
          </a:xfrm>
        </p:grpSpPr>
        <p:sp>
          <p:nvSpPr>
            <p:cNvPr id="464" name="Google Shape;464;g2442093c535_0_5"/>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lang="en-IN"/>
            </a:p>
          </p:txBody>
        </p:sp>
        <p:sp>
          <p:nvSpPr>
            <p:cNvPr id="465" name="Google Shape;465;g2442093c535_0_5"/>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pic>
        <p:nvPicPr>
          <p:cNvPr id="258" name="Google Shape;258;g2445d0e15b2_0_0"/>
          <p:cNvPicPr preferRelativeResize="0"/>
          <p:nvPr/>
        </p:nvPicPr>
        <p:blipFill rotWithShape="1">
          <a:blip r:embed="rId1"/>
          <a:srcRect t="9239" r="38774"/>
          <a:stretch>
            <a:fillRect/>
          </a:stretch>
        </p:blipFill>
        <p:spPr>
          <a:xfrm>
            <a:off x="549975" y="1622725"/>
            <a:ext cx="2514327" cy="3446675"/>
          </a:xfrm>
          <a:prstGeom prst="rect">
            <a:avLst/>
          </a:prstGeom>
          <a:noFill/>
          <a:ln>
            <a:noFill/>
          </a:ln>
        </p:spPr>
      </p:pic>
      <p:sp>
        <p:nvSpPr>
          <p:cNvPr id="259" name="Google Shape;259;g2445d0e15b2_0_0"/>
          <p:cNvSpPr txBox="1"/>
          <p:nvPr/>
        </p:nvSpPr>
        <p:spPr>
          <a:xfrm>
            <a:off x="764875" y="1073675"/>
            <a:ext cx="2201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b="1">
                <a:solidFill>
                  <a:srgbClr val="3EADA7"/>
                </a:solidFill>
                <a:latin typeface="Calibri"/>
                <a:ea typeface="Calibri"/>
                <a:cs typeface="Calibri"/>
                <a:sym typeface="Calibri"/>
              </a:rPr>
              <a:t>Correlation matrix</a:t>
            </a:r>
            <a:endParaRPr>
              <a:latin typeface="Calibri"/>
              <a:ea typeface="Calibri"/>
              <a:cs typeface="Calibri"/>
              <a:sym typeface="Calibri"/>
            </a:endParaRPr>
          </a:p>
        </p:txBody>
      </p:sp>
      <p:sp>
        <p:nvSpPr>
          <p:cNvPr id="260" name="Google Shape;260;g2445d0e15b2_0_0"/>
          <p:cNvSpPr txBox="1"/>
          <p:nvPr/>
        </p:nvSpPr>
        <p:spPr>
          <a:xfrm>
            <a:off x="5394025" y="1128125"/>
            <a:ext cx="2791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b="1">
                <a:solidFill>
                  <a:srgbClr val="3EADA7"/>
                </a:solidFill>
                <a:latin typeface="Calibri"/>
                <a:ea typeface="Calibri"/>
                <a:cs typeface="Calibri"/>
                <a:sym typeface="Calibri"/>
              </a:rPr>
              <a:t>Matrix top 5 eigenvectors </a:t>
            </a:r>
            <a:endParaRPr>
              <a:latin typeface="Calibri"/>
              <a:ea typeface="Calibri"/>
              <a:cs typeface="Calibri"/>
              <a:sym typeface="Calibri"/>
            </a:endParaRPr>
          </a:p>
        </p:txBody>
      </p:sp>
      <p:pic>
        <p:nvPicPr>
          <p:cNvPr id="261" name="Google Shape;261;g2445d0e15b2_0_0"/>
          <p:cNvPicPr preferRelativeResize="0"/>
          <p:nvPr/>
        </p:nvPicPr>
        <p:blipFill>
          <a:blip r:embed="rId2"/>
          <a:stretch>
            <a:fillRect/>
          </a:stretch>
        </p:blipFill>
        <p:spPr>
          <a:xfrm>
            <a:off x="3548825" y="1892750"/>
            <a:ext cx="5442776" cy="2717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g244357e834f_1_140"/>
          <p:cNvSpPr txBox="1"/>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IN"/>
              <a:t>Network on the basis of eigenvalue </a:t>
            </a:r>
            <a:endParaRPr lang="en-IN"/>
          </a:p>
        </p:txBody>
      </p:sp>
      <p:sp>
        <p:nvSpPr>
          <p:cNvPr id="267" name="Google Shape;267;g244357e834f_1_140"/>
          <p:cNvSpPr txBox="1"/>
          <p:nvPr/>
        </p:nvSpPr>
        <p:spPr>
          <a:xfrm>
            <a:off x="1361550" y="4651975"/>
            <a:ext cx="29649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libri"/>
                <a:ea typeface="Calibri"/>
                <a:cs typeface="Calibri"/>
                <a:sym typeface="Calibri"/>
              </a:rPr>
              <a:t>Network  on the base of pc 1</a:t>
            </a:r>
            <a:endParaRPr>
              <a:latin typeface="Calibri"/>
              <a:ea typeface="Calibri"/>
              <a:cs typeface="Calibri"/>
              <a:sym typeface="Calibri"/>
            </a:endParaRPr>
          </a:p>
        </p:txBody>
      </p:sp>
      <p:pic>
        <p:nvPicPr>
          <p:cNvPr id="268" name="Google Shape;268;g244357e834f_1_140"/>
          <p:cNvPicPr preferRelativeResize="0"/>
          <p:nvPr/>
        </p:nvPicPr>
        <p:blipFill rotWithShape="1">
          <a:blip r:embed="rId1"/>
          <a:srcRect r="9123"/>
          <a:stretch>
            <a:fillRect/>
          </a:stretch>
        </p:blipFill>
        <p:spPr>
          <a:xfrm>
            <a:off x="4326450" y="893825"/>
            <a:ext cx="3953725" cy="3479800"/>
          </a:xfrm>
          <a:prstGeom prst="rect">
            <a:avLst/>
          </a:prstGeom>
          <a:noFill/>
          <a:ln>
            <a:noFill/>
          </a:ln>
        </p:spPr>
      </p:pic>
      <p:sp>
        <p:nvSpPr>
          <p:cNvPr id="269" name="Google Shape;269;g244357e834f_1_140"/>
          <p:cNvSpPr txBox="1"/>
          <p:nvPr/>
        </p:nvSpPr>
        <p:spPr>
          <a:xfrm>
            <a:off x="5274275" y="4651975"/>
            <a:ext cx="288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dk1"/>
                </a:solidFill>
                <a:latin typeface="Calibri"/>
                <a:ea typeface="Calibri"/>
                <a:cs typeface="Calibri"/>
                <a:sym typeface="Calibri"/>
              </a:rPr>
              <a:t>Network  on the base of pc 2</a:t>
            </a:r>
            <a:endParaRPr>
              <a:latin typeface="Calibri"/>
              <a:ea typeface="Calibri"/>
              <a:cs typeface="Calibri"/>
              <a:sym typeface="Calibri"/>
            </a:endParaRPr>
          </a:p>
        </p:txBody>
      </p:sp>
      <p:pic>
        <p:nvPicPr>
          <p:cNvPr id="270" name="Google Shape;270;g244357e834f_1_140"/>
          <p:cNvPicPr preferRelativeResize="0"/>
          <p:nvPr/>
        </p:nvPicPr>
        <p:blipFill rotWithShape="1">
          <a:blip r:embed="rId2"/>
          <a:srcRect r="11063"/>
          <a:stretch>
            <a:fillRect/>
          </a:stretch>
        </p:blipFill>
        <p:spPr>
          <a:xfrm>
            <a:off x="165900" y="940575"/>
            <a:ext cx="4262799" cy="383364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4098</Words>
  <Application>WPS Writer</Application>
  <PresentationFormat/>
  <Paragraphs>129</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11</vt:i4>
      </vt:variant>
    </vt:vector>
  </HeadingPairs>
  <TitlesOfParts>
    <vt:vector size="28" baseType="lpstr">
      <vt:lpstr>Arial</vt:lpstr>
      <vt:lpstr>SimSun</vt:lpstr>
      <vt:lpstr>Wingdings</vt:lpstr>
      <vt:lpstr>Arial</vt:lpstr>
      <vt:lpstr>Quattrocento Sans</vt:lpstr>
      <vt:lpstr>Noto Sans Symbols</vt:lpstr>
      <vt:lpstr>Thonburi</vt:lpstr>
      <vt:lpstr>Calibri</vt:lpstr>
      <vt:lpstr>Helvetica Neue</vt:lpstr>
      <vt:lpstr>Times New Roman</vt:lpstr>
      <vt:lpstr>Roboto</vt:lpstr>
      <vt:lpstr>Microsoft YaHei</vt:lpstr>
      <vt:lpstr>汉仪旗黑</vt:lpstr>
      <vt:lpstr>Arial Unicode MS</vt:lpstr>
      <vt:lpstr>宋体-简</vt:lpstr>
      <vt:lpstr>Office Theme</vt:lpstr>
      <vt:lpstr>Simple Light</vt:lpstr>
      <vt:lpstr>Using a large metagenomic data to infer dependency network among microbes by different methods and their applications in next gen. probiotics based therapeutics. </vt:lpstr>
      <vt:lpstr>PowerPoint 演示文稿</vt:lpstr>
      <vt:lpstr>Introduction</vt:lpstr>
      <vt:lpstr>Project Objectives</vt:lpstr>
      <vt:lpstr>Approaches</vt:lpstr>
      <vt:lpstr>Random Matrix Theory with Bootstrapping  </vt:lpstr>
      <vt:lpstr>Random Matrix Theory with bootstrapping</vt:lpstr>
      <vt:lpstr>PowerPoint 演示文稿</vt:lpstr>
      <vt:lpstr>Network on the basis of eigenvalue </vt:lpstr>
      <vt:lpstr>Network  on the base of eigenvalue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large metagenomic data to infer dependency network among microbes by different methods and their applications in next gen. probiotics based therapeutics. </dc:title>
  <dc:creator>Sourav Goswami</dc:creator>
  <cp:lastModifiedBy>anandr</cp:lastModifiedBy>
  <cp:revision>2</cp:revision>
  <dcterms:created xsi:type="dcterms:W3CDTF">2023-06-06T05:27:43Z</dcterms:created>
  <dcterms:modified xsi:type="dcterms:W3CDTF">2023-06-06T05:27:43Z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1033-5.2.1.7924</vt:lpwstr>
  </property>
</Properties>
</file>